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5" r:id="rId1"/>
  </p:sldMasterIdLst>
  <p:notesMasterIdLst>
    <p:notesMasterId r:id="rId15"/>
  </p:notesMasterIdLst>
  <p:handoutMasterIdLst>
    <p:handoutMasterId r:id="rId16"/>
  </p:handoutMasterIdLst>
  <p:sldIdLst>
    <p:sldId id="321" r:id="rId2"/>
    <p:sldId id="359" r:id="rId3"/>
    <p:sldId id="354" r:id="rId4"/>
    <p:sldId id="356" r:id="rId5"/>
    <p:sldId id="358" r:id="rId6"/>
    <p:sldId id="360" r:id="rId7"/>
    <p:sldId id="361" r:id="rId8"/>
    <p:sldId id="346" r:id="rId9"/>
    <p:sldId id="365" r:id="rId10"/>
    <p:sldId id="366" r:id="rId11"/>
    <p:sldId id="367" r:id="rId12"/>
    <p:sldId id="364" r:id="rId13"/>
    <p:sldId id="338" r:id="rId14"/>
  </p:sldIdLst>
  <p:sldSz cx="9144000" cy="5143500" type="screen16x9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dy Kang" initials="W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558A"/>
    <a:srgbClr val="E6A158"/>
    <a:srgbClr val="6F90B8"/>
    <a:srgbClr val="558476"/>
    <a:srgbClr val="293E6B"/>
    <a:srgbClr val="C9282D"/>
    <a:srgbClr val="9BB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3" autoAdjust="0"/>
    <p:restoredTop sz="96405" autoAdjust="0"/>
  </p:normalViewPr>
  <p:slideViewPr>
    <p:cSldViewPr snapToGrid="0">
      <p:cViewPr varScale="1">
        <p:scale>
          <a:sx n="135" d="100"/>
          <a:sy n="135" d="100"/>
        </p:scale>
        <p:origin x="184" y="616"/>
      </p:cViewPr>
      <p:guideLst>
        <p:guide orient="horz" pos="2160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280" y="216"/>
      </p:cViewPr>
      <p:guideLst>
        <p:guide orient="horz" pos="2932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C6D0C-553B-D14A-89E8-326BB723D7D6}" type="doc">
      <dgm:prSet loTypeId="urn:microsoft.com/office/officeart/2005/8/layout/pyramid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CBFF8D-9CDC-8B40-953C-38F87B698149}">
      <dgm:prSet phldrT="[Text]" custT="1"/>
      <dgm:spPr/>
      <dgm:t>
        <a:bodyPr anchor="t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800" dirty="0">
              <a:solidFill>
                <a:srgbClr val="000000"/>
              </a:solidFill>
            </a:rPr>
            <a:t>Strategies</a:t>
          </a:r>
        </a:p>
      </dgm:t>
    </dgm:pt>
    <dgm:pt modelId="{08674A44-3B4B-F34C-9CA0-B1FFB444CDBA}" type="parTrans" cxnId="{2D553D8D-5785-4848-A24A-A85C3A496BBB}">
      <dgm:prSet/>
      <dgm:spPr/>
      <dgm:t>
        <a:bodyPr/>
        <a:lstStyle/>
        <a:p>
          <a:endParaRPr lang="en-US"/>
        </a:p>
      </dgm:t>
    </dgm:pt>
    <dgm:pt modelId="{7522545A-1EDF-5244-9353-AEA6A238C457}" type="sibTrans" cxnId="{2D553D8D-5785-4848-A24A-A85C3A496BBB}">
      <dgm:prSet/>
      <dgm:spPr/>
      <dgm:t>
        <a:bodyPr/>
        <a:lstStyle/>
        <a:p>
          <a:endParaRPr lang="en-US"/>
        </a:p>
      </dgm:t>
    </dgm:pt>
    <dgm:pt modelId="{F55EC5F3-DB81-D941-8F9A-193985B71F27}">
      <dgm:prSet phldrT="[Text]" custT="1"/>
      <dgm:spPr/>
      <dgm:t>
        <a:bodyPr anchor="t" anchorCtr="0"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200" dirty="0">
              <a:solidFill>
                <a:srgbClr val="000000"/>
              </a:solidFill>
            </a:rPr>
            <a:t>Initiatives</a:t>
          </a:r>
          <a:endParaRPr lang="en-US" sz="1000" dirty="0">
            <a:solidFill>
              <a:srgbClr val="000000"/>
            </a:solidFill>
          </a:endParaRPr>
        </a:p>
      </dgm:t>
    </dgm:pt>
    <dgm:pt modelId="{7E1B3410-4FCF-8C4A-8C2F-ED06CDFFA0FE}" type="parTrans" cxnId="{3258E068-839B-B047-9AF0-D34676C67FF6}">
      <dgm:prSet/>
      <dgm:spPr/>
      <dgm:t>
        <a:bodyPr/>
        <a:lstStyle/>
        <a:p>
          <a:endParaRPr lang="en-US"/>
        </a:p>
      </dgm:t>
    </dgm:pt>
    <dgm:pt modelId="{5542C34A-F40C-AF4E-A447-B790B0D0AC0B}" type="sibTrans" cxnId="{3258E068-839B-B047-9AF0-D34676C67FF6}">
      <dgm:prSet/>
      <dgm:spPr/>
      <dgm:t>
        <a:bodyPr/>
        <a:lstStyle/>
        <a:p>
          <a:endParaRPr lang="en-US"/>
        </a:p>
      </dgm:t>
    </dgm:pt>
    <dgm:pt modelId="{6E9565B1-8F09-3F43-961D-AB4E5D64F941}">
      <dgm:prSet phldrT="[Text]" custT="1"/>
      <dgm:spPr/>
      <dgm:t>
        <a:bodyPr anchor="t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>
              <a:solidFill>
                <a:srgbClr val="000000"/>
              </a:solidFill>
            </a:rPr>
            <a:t>Goals</a:t>
          </a:r>
        </a:p>
      </dgm:t>
      <dgm:extLst>
        <a:ext uri="{E40237B7-FDA0-4F09-8148-C483321AD2D9}">
          <dgm14:cNvPr xmlns:dgm14="http://schemas.microsoft.com/office/drawing/2010/diagram" id="0" name="" title="Planning pyramid"/>
        </a:ext>
      </dgm:extLst>
    </dgm:pt>
    <dgm:pt modelId="{5E2CCEED-701B-C846-BC9D-08494149BF03}" type="sibTrans" cxnId="{9A18DC64-BD4B-8D41-8893-1BA5A564B18F}">
      <dgm:prSet/>
      <dgm:spPr/>
      <dgm:t>
        <a:bodyPr/>
        <a:lstStyle/>
        <a:p>
          <a:endParaRPr lang="en-US"/>
        </a:p>
      </dgm:t>
    </dgm:pt>
    <dgm:pt modelId="{2DA206FB-3435-554C-A230-5E69EDE3A945}" type="parTrans" cxnId="{9A18DC64-BD4B-8D41-8893-1BA5A564B18F}">
      <dgm:prSet/>
      <dgm:spPr/>
      <dgm:t>
        <a:bodyPr/>
        <a:lstStyle/>
        <a:p>
          <a:endParaRPr lang="en-US"/>
        </a:p>
      </dgm:t>
    </dgm:pt>
    <dgm:pt modelId="{C240AA6D-4703-494E-AFAA-9073EBE1392B}" type="pres">
      <dgm:prSet presAssocID="{672C6D0C-553B-D14A-89E8-326BB723D7D6}" presName="Name0" presStyleCnt="0">
        <dgm:presLayoutVars>
          <dgm:dir/>
          <dgm:animLvl val="lvl"/>
          <dgm:resizeHandles val="exact"/>
        </dgm:presLayoutVars>
      </dgm:prSet>
      <dgm:spPr/>
    </dgm:pt>
    <dgm:pt modelId="{5B61E10D-B87F-1C45-8766-927A4E35D598}" type="pres">
      <dgm:prSet presAssocID="{6E9565B1-8F09-3F43-961D-AB4E5D64F941}" presName="Name8" presStyleCnt="0"/>
      <dgm:spPr/>
    </dgm:pt>
    <dgm:pt modelId="{220CC8AD-02B2-924E-ADD4-1F296BFCBDC2}" type="pres">
      <dgm:prSet presAssocID="{6E9565B1-8F09-3F43-961D-AB4E5D64F941}" presName="level" presStyleLbl="node1" presStyleIdx="0" presStyleCnt="3" custLinFactNeighborX="239" custLinFactNeighborY="-1415">
        <dgm:presLayoutVars>
          <dgm:chMax val="1"/>
          <dgm:bulletEnabled val="1"/>
        </dgm:presLayoutVars>
      </dgm:prSet>
      <dgm:spPr/>
    </dgm:pt>
    <dgm:pt modelId="{E441B5FD-E372-C441-9777-1FA3F110587A}" type="pres">
      <dgm:prSet presAssocID="{6E9565B1-8F09-3F43-961D-AB4E5D64F94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1ACE045-7A9D-4E4F-91B6-57C77F0388FA}" type="pres">
      <dgm:prSet presAssocID="{08CBFF8D-9CDC-8B40-953C-38F87B698149}" presName="Name8" presStyleCnt="0"/>
      <dgm:spPr/>
    </dgm:pt>
    <dgm:pt modelId="{02E45FAA-FFAD-CB47-A670-81A34766870C}" type="pres">
      <dgm:prSet presAssocID="{08CBFF8D-9CDC-8B40-953C-38F87B698149}" presName="level" presStyleLbl="node1" presStyleIdx="1" presStyleCnt="3" custLinFactNeighborX="62">
        <dgm:presLayoutVars>
          <dgm:chMax val="1"/>
          <dgm:bulletEnabled val="1"/>
        </dgm:presLayoutVars>
      </dgm:prSet>
      <dgm:spPr/>
    </dgm:pt>
    <dgm:pt modelId="{0CC22C6B-0234-FB45-9A41-37E2B91DC39C}" type="pres">
      <dgm:prSet presAssocID="{08CBFF8D-9CDC-8B40-953C-38F87B69814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B9FD4E5-34A8-1646-B543-81DCDAB9C0EA}" type="pres">
      <dgm:prSet presAssocID="{F55EC5F3-DB81-D941-8F9A-193985B71F27}" presName="Name8" presStyleCnt="0"/>
      <dgm:spPr/>
    </dgm:pt>
    <dgm:pt modelId="{E2CD8657-D2A9-2445-89D2-0FA259A7CA2C}" type="pres">
      <dgm:prSet presAssocID="{F55EC5F3-DB81-D941-8F9A-193985B71F27}" presName="level" presStyleLbl="node1" presStyleIdx="2" presStyleCnt="3">
        <dgm:presLayoutVars>
          <dgm:chMax val="1"/>
          <dgm:bulletEnabled val="1"/>
        </dgm:presLayoutVars>
      </dgm:prSet>
      <dgm:spPr/>
    </dgm:pt>
    <dgm:pt modelId="{BDE0636B-5F7A-1846-9DCD-CCD477AFC15F}" type="pres">
      <dgm:prSet presAssocID="{F55EC5F3-DB81-D941-8F9A-193985B71F2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B14BD08-ED99-6941-85C9-DD59E3BB5B83}" type="presOf" srcId="{08CBFF8D-9CDC-8B40-953C-38F87B698149}" destId="{02E45FAA-FFAD-CB47-A670-81A34766870C}" srcOrd="0" destOrd="0" presId="urn:microsoft.com/office/officeart/2005/8/layout/pyramid3"/>
    <dgm:cxn modelId="{EE203315-6E8C-8640-A89A-4A2BE8442BDF}" type="presOf" srcId="{F55EC5F3-DB81-D941-8F9A-193985B71F27}" destId="{BDE0636B-5F7A-1846-9DCD-CCD477AFC15F}" srcOrd="1" destOrd="0" presId="urn:microsoft.com/office/officeart/2005/8/layout/pyramid3"/>
    <dgm:cxn modelId="{9A18DC64-BD4B-8D41-8893-1BA5A564B18F}" srcId="{672C6D0C-553B-D14A-89E8-326BB723D7D6}" destId="{6E9565B1-8F09-3F43-961D-AB4E5D64F941}" srcOrd="0" destOrd="0" parTransId="{2DA206FB-3435-554C-A230-5E69EDE3A945}" sibTransId="{5E2CCEED-701B-C846-BC9D-08494149BF03}"/>
    <dgm:cxn modelId="{3258E068-839B-B047-9AF0-D34676C67FF6}" srcId="{672C6D0C-553B-D14A-89E8-326BB723D7D6}" destId="{F55EC5F3-DB81-D941-8F9A-193985B71F27}" srcOrd="2" destOrd="0" parTransId="{7E1B3410-4FCF-8C4A-8C2F-ED06CDFFA0FE}" sibTransId="{5542C34A-F40C-AF4E-A447-B790B0D0AC0B}"/>
    <dgm:cxn modelId="{25F65B72-13CD-4C4A-A3EC-15074818653E}" type="presOf" srcId="{08CBFF8D-9CDC-8B40-953C-38F87B698149}" destId="{0CC22C6B-0234-FB45-9A41-37E2B91DC39C}" srcOrd="1" destOrd="0" presId="urn:microsoft.com/office/officeart/2005/8/layout/pyramid3"/>
    <dgm:cxn modelId="{70B9B18C-E5E3-BE45-A903-9BB1A25F4B80}" type="presOf" srcId="{6E9565B1-8F09-3F43-961D-AB4E5D64F941}" destId="{E441B5FD-E372-C441-9777-1FA3F110587A}" srcOrd="1" destOrd="0" presId="urn:microsoft.com/office/officeart/2005/8/layout/pyramid3"/>
    <dgm:cxn modelId="{2D553D8D-5785-4848-A24A-A85C3A496BBB}" srcId="{672C6D0C-553B-D14A-89E8-326BB723D7D6}" destId="{08CBFF8D-9CDC-8B40-953C-38F87B698149}" srcOrd="1" destOrd="0" parTransId="{08674A44-3B4B-F34C-9CA0-B1FFB444CDBA}" sibTransId="{7522545A-1EDF-5244-9353-AEA6A238C457}"/>
    <dgm:cxn modelId="{4109AE92-160F-044D-B574-A50BB160A60E}" type="presOf" srcId="{672C6D0C-553B-D14A-89E8-326BB723D7D6}" destId="{C240AA6D-4703-494E-AFAA-9073EBE1392B}" srcOrd="0" destOrd="0" presId="urn:microsoft.com/office/officeart/2005/8/layout/pyramid3"/>
    <dgm:cxn modelId="{D345F7BB-E91C-9A45-896F-7983245BBF6F}" type="presOf" srcId="{6E9565B1-8F09-3F43-961D-AB4E5D64F941}" destId="{220CC8AD-02B2-924E-ADD4-1F296BFCBDC2}" srcOrd="0" destOrd="0" presId="urn:microsoft.com/office/officeart/2005/8/layout/pyramid3"/>
    <dgm:cxn modelId="{09B82BE4-5E19-9D41-8003-6C764B594D4C}" type="presOf" srcId="{F55EC5F3-DB81-D941-8F9A-193985B71F27}" destId="{E2CD8657-D2A9-2445-89D2-0FA259A7CA2C}" srcOrd="0" destOrd="0" presId="urn:microsoft.com/office/officeart/2005/8/layout/pyramid3"/>
    <dgm:cxn modelId="{481C9A93-B092-1144-BD3A-94BDA4AC4DAC}" type="presParOf" srcId="{C240AA6D-4703-494E-AFAA-9073EBE1392B}" destId="{5B61E10D-B87F-1C45-8766-927A4E35D598}" srcOrd="0" destOrd="0" presId="urn:microsoft.com/office/officeart/2005/8/layout/pyramid3"/>
    <dgm:cxn modelId="{E9FBBDFB-D8FC-2648-B6A0-2CAE1D8D1A34}" type="presParOf" srcId="{5B61E10D-B87F-1C45-8766-927A4E35D598}" destId="{220CC8AD-02B2-924E-ADD4-1F296BFCBDC2}" srcOrd="0" destOrd="0" presId="urn:microsoft.com/office/officeart/2005/8/layout/pyramid3"/>
    <dgm:cxn modelId="{413753B0-E757-F940-B960-2C8CDC0219EC}" type="presParOf" srcId="{5B61E10D-B87F-1C45-8766-927A4E35D598}" destId="{E441B5FD-E372-C441-9777-1FA3F110587A}" srcOrd="1" destOrd="0" presId="urn:microsoft.com/office/officeart/2005/8/layout/pyramid3"/>
    <dgm:cxn modelId="{1674AB66-9549-D84E-8EA0-77D12EA7464A}" type="presParOf" srcId="{C240AA6D-4703-494E-AFAA-9073EBE1392B}" destId="{71ACE045-7A9D-4E4F-91B6-57C77F0388FA}" srcOrd="1" destOrd="0" presId="urn:microsoft.com/office/officeart/2005/8/layout/pyramid3"/>
    <dgm:cxn modelId="{F601ABA2-A3D2-9848-9F82-F3D70F554D08}" type="presParOf" srcId="{71ACE045-7A9D-4E4F-91B6-57C77F0388FA}" destId="{02E45FAA-FFAD-CB47-A670-81A34766870C}" srcOrd="0" destOrd="0" presId="urn:microsoft.com/office/officeart/2005/8/layout/pyramid3"/>
    <dgm:cxn modelId="{DA238006-1549-2842-A7A4-D5085B8124DA}" type="presParOf" srcId="{71ACE045-7A9D-4E4F-91B6-57C77F0388FA}" destId="{0CC22C6B-0234-FB45-9A41-37E2B91DC39C}" srcOrd="1" destOrd="0" presId="urn:microsoft.com/office/officeart/2005/8/layout/pyramid3"/>
    <dgm:cxn modelId="{6DA0291F-0B3B-544C-AF98-022DCD07B448}" type="presParOf" srcId="{C240AA6D-4703-494E-AFAA-9073EBE1392B}" destId="{4B9FD4E5-34A8-1646-B543-81DCDAB9C0EA}" srcOrd="2" destOrd="0" presId="urn:microsoft.com/office/officeart/2005/8/layout/pyramid3"/>
    <dgm:cxn modelId="{EF7CE8CD-F7D3-D94B-A5B6-744C3C50AAD4}" type="presParOf" srcId="{4B9FD4E5-34A8-1646-B543-81DCDAB9C0EA}" destId="{E2CD8657-D2A9-2445-89D2-0FA259A7CA2C}" srcOrd="0" destOrd="0" presId="urn:microsoft.com/office/officeart/2005/8/layout/pyramid3"/>
    <dgm:cxn modelId="{569CDA45-B2AC-DB4E-830A-A5CD0AF63F6D}" type="presParOf" srcId="{4B9FD4E5-34A8-1646-B543-81DCDAB9C0EA}" destId="{BDE0636B-5F7A-1846-9DCD-CCD477AFC15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CC8AD-02B2-924E-ADD4-1F296BFCBDC2}">
      <dsp:nvSpPr>
        <dsp:cNvPr id="0" name=""/>
        <dsp:cNvSpPr/>
      </dsp:nvSpPr>
      <dsp:spPr>
        <a:xfrm rot="10800000">
          <a:off x="0" y="0"/>
          <a:ext cx="4458877" cy="1125673"/>
        </a:xfrm>
        <a:prstGeom prst="trapezoid">
          <a:avLst>
            <a:gd name="adj" fmla="val 6601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solidFill>
                <a:srgbClr val="000000"/>
              </a:solidFill>
            </a:rPr>
            <a:t>Goals</a:t>
          </a:r>
        </a:p>
      </dsp:txBody>
      <dsp:txXfrm rot="-10800000">
        <a:off x="780303" y="0"/>
        <a:ext cx="2898270" cy="1125673"/>
      </dsp:txXfrm>
    </dsp:sp>
    <dsp:sp modelId="{02E45FAA-FFAD-CB47-A670-81A34766870C}">
      <dsp:nvSpPr>
        <dsp:cNvPr id="0" name=""/>
        <dsp:cNvSpPr/>
      </dsp:nvSpPr>
      <dsp:spPr>
        <a:xfrm rot="10800000">
          <a:off x="744989" y="1125673"/>
          <a:ext cx="2972584" cy="1125673"/>
        </a:xfrm>
        <a:prstGeom prst="trapezoid">
          <a:avLst>
            <a:gd name="adj" fmla="val 6601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 dirty="0">
              <a:solidFill>
                <a:srgbClr val="000000"/>
              </a:solidFill>
            </a:rPr>
            <a:t>Strategies</a:t>
          </a:r>
        </a:p>
      </dsp:txBody>
      <dsp:txXfrm rot="-10800000">
        <a:off x="1265191" y="1125673"/>
        <a:ext cx="1932180" cy="1125673"/>
      </dsp:txXfrm>
    </dsp:sp>
    <dsp:sp modelId="{E2CD8657-D2A9-2445-89D2-0FA259A7CA2C}">
      <dsp:nvSpPr>
        <dsp:cNvPr id="0" name=""/>
        <dsp:cNvSpPr/>
      </dsp:nvSpPr>
      <dsp:spPr>
        <a:xfrm rot="10800000">
          <a:off x="1486292" y="2251347"/>
          <a:ext cx="1486292" cy="1125673"/>
        </a:xfrm>
        <a:prstGeom prst="trapezoid">
          <a:avLst>
            <a:gd name="adj" fmla="val 6601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000000"/>
              </a:solidFill>
            </a:rPr>
            <a:t>Initiatives</a:t>
          </a:r>
          <a:endParaRPr lang="en-US" sz="1000" kern="1200" dirty="0">
            <a:solidFill>
              <a:srgbClr val="000000"/>
            </a:solidFill>
          </a:endParaRPr>
        </a:p>
      </dsp:txBody>
      <dsp:txXfrm rot="-10800000">
        <a:off x="1486292" y="2251347"/>
        <a:ext cx="1486292" cy="1125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54" cy="46577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27" y="0"/>
            <a:ext cx="3044153" cy="465773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B2C3F58D-9FB0-4E2E-B33B-17E55D4CA839}" type="datetimeFigureOut">
              <a:rPr lang="en-US" smtClean="0"/>
              <a:pPr/>
              <a:t>5/9/22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4154" cy="46577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27" y="8841738"/>
            <a:ext cx="3044153" cy="465773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CCDA6F7F-6CBB-4504-BD7C-66F59B625F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3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7A81492-5103-48C4-8A87-49DD3E94C8EE}" type="datetimeFigureOut">
              <a:rPr lang="en-US" smtClean="0"/>
              <a:pPr/>
              <a:t>5/9/22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6412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C367B0E-1E71-4D88-8913-6EBD9A6B74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3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79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23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1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7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165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258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82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97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3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7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67B0E-1E71-4D88-8913-6EBD9A6B74A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6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361950"/>
            <a:ext cx="82296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28575" y="3505200"/>
            <a:ext cx="9172575" cy="1639199"/>
            <a:chOff x="-28575" y="3505200"/>
            <a:chExt cx="9172575" cy="1639199"/>
          </a:xfrm>
        </p:grpSpPr>
        <p:sp>
          <p:nvSpPr>
            <p:cNvPr id="13" name="Rectangle 12" descr="blue background"/>
            <p:cNvSpPr/>
            <p:nvPr userDrawn="1"/>
          </p:nvSpPr>
          <p:spPr>
            <a:xfrm>
              <a:off x="-10486" y="3505200"/>
              <a:ext cx="9154486" cy="1639199"/>
            </a:xfrm>
            <a:prstGeom prst="rect">
              <a:avLst/>
            </a:prstGeom>
            <a:solidFill>
              <a:srgbClr val="2055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CHEV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206" y="3787366"/>
              <a:ext cx="5015819" cy="902847"/>
            </a:xfrm>
            <a:prstGeom prst="rect">
              <a:avLst/>
            </a:prstGeom>
          </p:spPr>
        </p:pic>
        <p:pic>
          <p:nvPicPr>
            <p:cNvPr id="1026" name="Picture 2" descr="graphic element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575" y="4838700"/>
              <a:ext cx="9163050" cy="1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914399" y="2219325"/>
            <a:ext cx="7324725" cy="10287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73400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1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742951"/>
            <a:ext cx="9144000" cy="1102519"/>
          </a:xfrm>
          <a:prstGeom prst="rect">
            <a:avLst/>
          </a:prstGeo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Section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93634" y="1989233"/>
            <a:ext cx="6400800" cy="1314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SUBTITLE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57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1433" y="1035703"/>
            <a:ext cx="7543800" cy="3459179"/>
          </a:xfrm>
          <a:prstGeom prst="rect">
            <a:avLst/>
          </a:prstGeo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 baseline="0"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/>
            </a:lvl1pPr>
          </a:lstStyle>
          <a:p>
            <a:r>
              <a:rPr lang="en-US" dirty="0"/>
              <a:t>Page Title</a:t>
            </a:r>
          </a:p>
        </p:txBody>
      </p:sp>
      <p:cxnSp>
        <p:nvCxnSpPr>
          <p:cNvPr id="6" name="Straight Connector 5" descr="underline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1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2 lin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697" y="868869"/>
            <a:ext cx="64008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if needed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Page Title – use if have long title</a:t>
            </a:r>
          </a:p>
        </p:txBody>
      </p:sp>
      <p:cxnSp>
        <p:nvCxnSpPr>
          <p:cNvPr id="4" name="Straight Connector 3" descr="underline for title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87325" y="1544370"/>
            <a:ext cx="8450263" cy="2941638"/>
          </a:xfrm>
          <a:prstGeom prst="rect">
            <a:avLst/>
          </a:prstGeom>
        </p:spPr>
        <p:txBody>
          <a:bodyPr/>
          <a:lstStyle>
            <a:lvl1pPr marL="457200" indent="-274320" algn="l">
              <a:buFont typeface="Arial" panose="020B0604020202020204" pitchFamily="34" charset="0"/>
              <a:buChar char="•"/>
              <a:defRPr sz="3200"/>
            </a:lvl1pPr>
            <a:lvl2pPr marL="800100" indent="-342900" algn="l">
              <a:buFont typeface="Arial" panose="020B0604020202020204" pitchFamily="34" charset="0"/>
              <a:buChar char="•"/>
              <a:defRPr baseline="0"/>
            </a:lvl2pPr>
            <a:lvl3pPr algn="l">
              <a:defRPr/>
            </a:lvl3pPr>
            <a:lvl4pPr marL="1714500" indent="-342900" algn="l">
              <a:buFont typeface="Arial" panose="020B0604020202020204" pitchFamily="34" charset="0"/>
              <a:buChar char="•"/>
              <a:defRPr/>
            </a:lvl4pPr>
            <a:lvl5pPr marL="2171700" indent="-342900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75335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1614" y="1138687"/>
            <a:ext cx="4175185" cy="345593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indent="-320040" algn="l">
              <a:defRPr sz="2400">
                <a:latin typeface="Franklin Gothic Medium Cond" panose="020B0606030402020204" pitchFamily="34" charset="0"/>
              </a:defRPr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7286" y="837283"/>
            <a:ext cx="8449937" cy="0"/>
          </a:xfrm>
          <a:prstGeom prst="line">
            <a:avLst/>
          </a:prstGeom>
          <a:ln w="19050">
            <a:solidFill>
              <a:srgbClr val="20558A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87286" y="1144438"/>
            <a:ext cx="4175185" cy="3455937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/>
                </a:solidFill>
              </a:defRPr>
            </a:lvl1pPr>
            <a:lvl2pPr marL="740664" indent="-320040" algn="l">
              <a:buFont typeface="Arial" panose="020B0604020202020204" pitchFamily="34" charset="0"/>
              <a:buChar char="•"/>
              <a:defRPr sz="2800" baseline="0"/>
            </a:lvl2pPr>
            <a:lvl3pPr marL="1143000" indent="-320040" algn="l">
              <a:defRPr sz="2400">
                <a:latin typeface="Franklin Gothic Medium Cond" panose="020B0606030402020204" pitchFamily="34" charset="0"/>
              </a:defRPr>
            </a:lvl3pPr>
            <a:lvl4pPr algn="l"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Title 21"/>
          <p:cNvSpPr>
            <a:spLocks noGrp="1"/>
          </p:cNvSpPr>
          <p:nvPr>
            <p:ph type="title" hasCustomPrompt="1"/>
          </p:nvPr>
        </p:nvSpPr>
        <p:spPr>
          <a:xfrm>
            <a:off x="146304" y="215258"/>
            <a:ext cx="8292616" cy="609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/>
            </a:lvl1pPr>
          </a:lstStyle>
          <a:p>
            <a:r>
              <a:rPr lang="en-US" dirty="0"/>
              <a:t>2 Column</a:t>
            </a:r>
          </a:p>
        </p:txBody>
      </p:sp>
    </p:spTree>
    <p:extLst>
      <p:ext uri="{BB962C8B-B14F-4D97-AF65-F5344CB8AC3E}">
        <p14:creationId xmlns:p14="http://schemas.microsoft.com/office/powerpoint/2010/main" val="933328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bottom blue background bar"/>
          <p:cNvSpPr/>
          <p:nvPr/>
        </p:nvSpPr>
        <p:spPr>
          <a:xfrm>
            <a:off x="-10486" y="4827185"/>
            <a:ext cx="9154486" cy="317214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902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4E195D4-3F35-4E05-B500-7E7FD17C6D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SCHEV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0" y="4818871"/>
            <a:ext cx="1757548" cy="31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6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7" r:id="rId2"/>
    <p:sldLayoutId id="2147483695" r:id="rId3"/>
    <p:sldLayoutId id="2147483688" r:id="rId4"/>
    <p:sldLayoutId id="214748369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800" i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 baseline="0">
          <a:solidFill>
            <a:srgbClr val="000000"/>
          </a:solidFill>
          <a:latin typeface="Franklin Gothic Medium Cond" panose="020B0606030402020204" pitchFamily="34" charset="0"/>
          <a:ea typeface="+mn-ea"/>
          <a:cs typeface="+mn-cs"/>
        </a:defRPr>
      </a:lvl1pPr>
      <a:lvl2pPr marL="4572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rgbClr val="20558A"/>
          </a:solidFill>
          <a:latin typeface="Franklin Gothic Medium Cond" panose="020B06060304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747679"/>
          </a:solidFill>
          <a:latin typeface="Franklin Gothic Book" panose="020B0503020102020204" pitchFamily="34" charset="0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Franklin Gothic Medium Cond" panose="020B06060304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399" y="2422689"/>
            <a:ext cx="7324725" cy="1046216"/>
          </a:xfrm>
        </p:spPr>
        <p:txBody>
          <a:bodyPr>
            <a:normAutofit fontScale="77500" lnSpcReduction="20000"/>
          </a:bodyPr>
          <a:lstStyle/>
          <a:p>
            <a:r>
              <a:rPr lang="en-US" sz="3600" b="1" dirty="0"/>
              <a:t>May 17, 2022</a:t>
            </a:r>
          </a:p>
          <a:p>
            <a:endParaRPr lang="en-US" sz="2000" b="1" dirty="0"/>
          </a:p>
          <a:p>
            <a:r>
              <a:rPr lang="en-US" sz="2000" b="1" dirty="0"/>
              <a:t>Emily Salmon</a:t>
            </a:r>
          </a:p>
          <a:p>
            <a:r>
              <a:rPr lang="en-US" sz="2000" b="1" dirty="0"/>
              <a:t>Senior Associate for Strategic Planning and Policy Studies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7787" y="743001"/>
            <a:ext cx="8276896" cy="1566566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The Pathways to Opportunity Plan: </a:t>
            </a:r>
            <a:br>
              <a:rPr lang="en-US" i="1" dirty="0"/>
            </a:br>
            <a:r>
              <a:rPr lang="en-US" i="1" dirty="0"/>
              <a:t>Data-Informed Initiatives</a:t>
            </a:r>
          </a:p>
        </p:txBody>
      </p:sp>
    </p:spTree>
    <p:extLst>
      <p:ext uri="{BB962C8B-B14F-4D97-AF65-F5344CB8AC3E}">
        <p14:creationId xmlns:p14="http://schemas.microsoft.com/office/powerpoint/2010/main" val="78057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Awards Measure: Close Completion Gaps</a:t>
            </a:r>
          </a:p>
        </p:txBody>
      </p:sp>
      <p:pic>
        <p:nvPicPr>
          <p:cNvPr id="20" name="Picture 19" title="Equitable graphic">
            <a:extLst>
              <a:ext uri="{FF2B5EF4-FFF2-40B4-BE49-F238E27FC236}">
                <a16:creationId xmlns:a16="http://schemas.microsoft.com/office/drawing/2014/main" id="{9BFA6156-F5AB-C640-A93A-9A0A1E7A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3" y="3574683"/>
            <a:ext cx="1244337" cy="1244337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874FED17-6CCC-0D4C-9D2B-020BB8BFE9E4}"/>
              </a:ext>
            </a:extLst>
          </p:cNvPr>
          <p:cNvSpPr txBox="1"/>
          <p:nvPr/>
        </p:nvSpPr>
        <p:spPr>
          <a:xfrm>
            <a:off x="1541143" y="4142592"/>
            <a:ext cx="5839715" cy="5354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30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Note: Total undergraduate awards for American Indian/Alaska natives in Virginia is 228; Native Hawaiian/other Pacific Islander is 163. </a:t>
            </a:r>
          </a:p>
          <a:p>
            <a:pPr marL="0" marR="0">
              <a:spcBef>
                <a:spcPts val="30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(NH*) = Non-Hispanic</a:t>
            </a:r>
          </a:p>
        </p:txBody>
      </p:sp>
      <p:pic>
        <p:nvPicPr>
          <p:cNvPr id="5" name="Picture 4" title="Degree Awards by Race/Ethnicity">
            <a:extLst>
              <a:ext uri="{FF2B5EF4-FFF2-40B4-BE49-F238E27FC236}">
                <a16:creationId xmlns:a16="http://schemas.microsoft.com/office/drawing/2014/main" id="{B0322D23-B71A-E34B-9243-602AA09DA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501" y="966641"/>
            <a:ext cx="4918997" cy="30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7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Awards Measure: Close Completion Gaps</a:t>
            </a:r>
          </a:p>
        </p:txBody>
      </p:sp>
      <p:pic>
        <p:nvPicPr>
          <p:cNvPr id="20" name="Picture 19" title="Equitable graphic">
            <a:extLst>
              <a:ext uri="{FF2B5EF4-FFF2-40B4-BE49-F238E27FC236}">
                <a16:creationId xmlns:a16="http://schemas.microsoft.com/office/drawing/2014/main" id="{9BFA6156-F5AB-C640-A93A-9A0A1E7A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3" y="3574683"/>
            <a:ext cx="1244337" cy="1244337"/>
          </a:xfrm>
          <a:prstGeom prst="rect">
            <a:avLst/>
          </a:prstGeom>
        </p:spPr>
      </p:pic>
      <p:pic>
        <p:nvPicPr>
          <p:cNvPr id="7" name="Picture 6" descr="degrees and certificates awarded by gender" title="Degree by gender">
            <a:extLst>
              <a:ext uri="{FF2B5EF4-FFF2-40B4-BE49-F238E27FC236}">
                <a16:creationId xmlns:a16="http://schemas.microsoft.com/office/drawing/2014/main" id="{0A354E31-EA7E-B944-9733-8D0508A714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32" y="1146987"/>
            <a:ext cx="3717431" cy="2292249"/>
          </a:xfrm>
          <a:prstGeom prst="rect">
            <a:avLst/>
          </a:prstGeom>
        </p:spPr>
      </p:pic>
      <p:pic>
        <p:nvPicPr>
          <p:cNvPr id="5" name="Picture 4" title="Degree awards by income level">
            <a:extLst>
              <a:ext uri="{FF2B5EF4-FFF2-40B4-BE49-F238E27FC236}">
                <a16:creationId xmlns:a16="http://schemas.microsoft.com/office/drawing/2014/main" id="{B4EA73C6-B4B0-3C4E-913E-3C5200B88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" y="991035"/>
            <a:ext cx="4330003" cy="258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3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 Goal 1: Equitable – Close Completion Gaps</a:t>
            </a:r>
          </a:p>
        </p:txBody>
      </p:sp>
      <p:graphicFrame>
        <p:nvGraphicFramePr>
          <p:cNvPr id="6" name="Table 5" title="Goal 1 strategies">
            <a:extLst>
              <a:ext uri="{FF2B5EF4-FFF2-40B4-BE49-F238E27FC236}">
                <a16:creationId xmlns:a16="http://schemas.microsoft.com/office/drawing/2014/main" id="{E4106DFB-55B7-1D48-A75D-62725A644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600398"/>
              </p:ext>
            </p:extLst>
          </p:nvPr>
        </p:nvGraphicFramePr>
        <p:xfrm>
          <a:off x="386499" y="1101550"/>
          <a:ext cx="7747408" cy="2584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408">
                  <a:extLst>
                    <a:ext uri="{9D8B030D-6E8A-4147-A177-3AD203B41FA5}">
                      <a16:colId xmlns:a16="http://schemas.microsoft.com/office/drawing/2014/main" val="1188188667"/>
                    </a:ext>
                  </a:extLst>
                </a:gridCol>
              </a:tblGrid>
              <a:tr h="45053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Priority Initiatives</a:t>
                      </a:r>
                    </a:p>
                  </a:txBody>
                  <a:tcPr marL="118745" marR="118745" marT="0" marB="0"/>
                </a:tc>
                <a:extLst>
                  <a:ext uri="{0D108BD9-81ED-4DB2-BD59-A6C34878D82A}">
                    <a16:rowId xmlns:a16="http://schemas.microsoft.com/office/drawing/2014/main" val="1743758251"/>
                  </a:ext>
                </a:extLst>
              </a:tr>
              <a:tr h="133997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I.3: </a:t>
                      </a: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Identify critical student-support-services issues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and formulate recommendations that will positively affect the student experience, persistence and completion. 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Underway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Budget language introduced this General Assembly session.</a:t>
                      </a:r>
                    </a:p>
                    <a:p>
                      <a:pPr marL="171450" marR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“Action Plan to Address Barriers faced by Students with Disabilities”</a:t>
                      </a:r>
                    </a:p>
                  </a:txBody>
                  <a:tcPr marL="118745" marR="118745" marT="0" marB="0"/>
                </a:tc>
                <a:extLst>
                  <a:ext uri="{0D108BD9-81ED-4DB2-BD59-A6C34878D82A}">
                    <a16:rowId xmlns:a16="http://schemas.microsoft.com/office/drawing/2014/main" val="1444391562"/>
                  </a:ext>
                </a:extLst>
              </a:tr>
            </a:tbl>
          </a:graphicData>
        </a:graphic>
      </p:graphicFrame>
      <p:pic>
        <p:nvPicPr>
          <p:cNvPr id="20" name="Picture 19" title="Equitable graphic">
            <a:extLst>
              <a:ext uri="{FF2B5EF4-FFF2-40B4-BE49-F238E27FC236}">
                <a16:creationId xmlns:a16="http://schemas.microsoft.com/office/drawing/2014/main" id="{9BFA6156-F5AB-C640-A93A-9A0A1E7A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3" y="3574683"/>
            <a:ext cx="1244337" cy="12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90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– Summer into Fall</a:t>
            </a: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D4BB9573-3B69-F642-8915-BA29F39E7D27}"/>
              </a:ext>
            </a:extLst>
          </p:cNvPr>
          <p:cNvSpPr txBox="1">
            <a:spLocks/>
          </p:cNvSpPr>
          <p:nvPr/>
        </p:nvSpPr>
        <p:spPr>
          <a:xfrm>
            <a:off x="387459" y="824858"/>
            <a:ext cx="7810306" cy="376019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40130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Highlight key findings from the baseline measures data (July Council meeting).</a:t>
            </a:r>
          </a:p>
          <a:p>
            <a:pPr lvl="1"/>
            <a:r>
              <a:rPr lang="en-US" dirty="0"/>
              <a:t>Borrowing (Affordable Goal)</a:t>
            </a:r>
          </a:p>
          <a:p>
            <a:pPr lvl="1"/>
            <a:r>
              <a:rPr lang="en-US" dirty="0"/>
              <a:t>Wages (Transformative Goal)</a:t>
            </a:r>
          </a:p>
          <a:p>
            <a:r>
              <a:rPr lang="en-US" dirty="0"/>
              <a:t>Seek Council’s input on potential priority initiatives for the upcoming year (July). </a:t>
            </a:r>
          </a:p>
          <a:p>
            <a:r>
              <a:rPr lang="en-US" dirty="0"/>
              <a:t>Present proposed priority initiatives for input and action (September).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5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EEA3E9-1166-7D45-9462-1CB126081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855C-80B6-394A-876B-D397783A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 key findings from the baseline measures data.</a:t>
            </a:r>
          </a:p>
          <a:p>
            <a:pPr lvl="1"/>
            <a:r>
              <a:rPr lang="en-US" dirty="0"/>
              <a:t>Enrollment</a:t>
            </a:r>
          </a:p>
          <a:p>
            <a:pPr lvl="1"/>
            <a:r>
              <a:rPr lang="en-US" dirty="0"/>
              <a:t>Degree Awards </a:t>
            </a:r>
          </a:p>
          <a:p>
            <a:r>
              <a:rPr lang="en-US" dirty="0"/>
              <a:t>Connect baseline data to specific initiatives.</a:t>
            </a:r>
          </a:p>
          <a:p>
            <a:r>
              <a:rPr lang="en-US" dirty="0"/>
              <a:t>Discuss areas of emphasis for additional priority initiatives.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00C9B11-53E4-5A4C-AFA7-AAD56737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for Today</a:t>
            </a:r>
          </a:p>
        </p:txBody>
      </p:sp>
    </p:spTree>
    <p:extLst>
      <p:ext uri="{BB962C8B-B14F-4D97-AF65-F5344CB8AC3E}">
        <p14:creationId xmlns:p14="http://schemas.microsoft.com/office/powerpoint/2010/main" val="189417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Pathways to Opportunity Plan - Goals</a:t>
            </a:r>
          </a:p>
        </p:txBody>
      </p:sp>
      <p:sp>
        <p:nvSpPr>
          <p:cNvPr id="5" name="Content Placeholder 11" descr="Visual" title="Goals graphic">
            <a:extLst>
              <a:ext uri="{FF2B5EF4-FFF2-40B4-BE49-F238E27FC236}">
                <a16:creationId xmlns:a16="http://schemas.microsoft.com/office/drawing/2014/main" id="{D4BB9573-3B69-F642-8915-BA29F39E7D27}"/>
              </a:ext>
            </a:extLst>
          </p:cNvPr>
          <p:cNvSpPr txBox="1">
            <a:spLocks/>
          </p:cNvSpPr>
          <p:nvPr/>
        </p:nvSpPr>
        <p:spPr>
          <a:xfrm>
            <a:off x="505551" y="1045456"/>
            <a:ext cx="7810306" cy="2966954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buNone/>
            </a:pPr>
            <a:endParaRPr lang="en-US" dirty="0"/>
          </a:p>
        </p:txBody>
      </p:sp>
      <p:pic>
        <p:nvPicPr>
          <p:cNvPr id="6" name="Picture 5" title="Goals graphic">
            <a:extLst>
              <a:ext uri="{FF2B5EF4-FFF2-40B4-BE49-F238E27FC236}">
                <a16:creationId xmlns:a16="http://schemas.microsoft.com/office/drawing/2014/main" id="{588C5B23-D29F-6C4F-85D1-D545C5D1EC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16037" r="1768" b="24096"/>
          <a:stretch/>
        </p:blipFill>
        <p:spPr>
          <a:xfrm>
            <a:off x="654424" y="1024112"/>
            <a:ext cx="7579229" cy="35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16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AE2087-FE70-8042-9F1B-18D1222EE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2D215A-131C-1043-8AA2-75871DEDE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Goals, Strategies and Initiatives</a:t>
            </a:r>
          </a:p>
        </p:txBody>
      </p:sp>
      <p:graphicFrame>
        <p:nvGraphicFramePr>
          <p:cNvPr id="6" name="Diagram 5" title="Planning pyramind">
            <a:extLst>
              <a:ext uri="{FF2B5EF4-FFF2-40B4-BE49-F238E27FC236}">
                <a16:creationId xmlns:a16="http://schemas.microsoft.com/office/drawing/2014/main" id="{0119A76F-156B-A349-8B92-3C2AF6DD899C}"/>
              </a:ext>
            </a:extLst>
          </p:cNvPr>
          <p:cNvGraphicFramePr/>
          <p:nvPr>
            <p:extLst/>
          </p:nvPr>
        </p:nvGraphicFramePr>
        <p:xfrm>
          <a:off x="575035" y="1176124"/>
          <a:ext cx="4458877" cy="3377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4" title="Goals">
            <a:extLst>
              <a:ext uri="{FF2B5EF4-FFF2-40B4-BE49-F238E27FC236}">
                <a16:creationId xmlns:a16="http://schemas.microsoft.com/office/drawing/2014/main" id="{57D4EC10-89AB-4F44-9665-E127647CBB6F}"/>
              </a:ext>
            </a:extLst>
          </p:cNvPr>
          <p:cNvSpPr txBox="1"/>
          <p:nvPr/>
        </p:nvSpPr>
        <p:spPr>
          <a:xfrm>
            <a:off x="5178586" y="1563029"/>
            <a:ext cx="2369926" cy="30480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What The Plan is trying to achieve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  </a:t>
            </a: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 Box 5" title="Strategies">
            <a:extLst>
              <a:ext uri="{FF2B5EF4-FFF2-40B4-BE49-F238E27FC236}">
                <a16:creationId xmlns:a16="http://schemas.microsoft.com/office/drawing/2014/main" id="{D99EEC91-6F1E-BA46-9E8A-1C1FDB0E56C3}"/>
              </a:ext>
            </a:extLst>
          </p:cNvPr>
          <p:cNvSpPr txBox="1"/>
          <p:nvPr/>
        </p:nvSpPr>
        <p:spPr>
          <a:xfrm>
            <a:off x="5033912" y="2731284"/>
            <a:ext cx="2514600" cy="2667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Broad methods to achieve the goals.    </a:t>
            </a: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B5035E0-B857-FA41-9072-A1A02DB52EF8}"/>
              </a:ext>
            </a:extLst>
          </p:cNvPr>
          <p:cNvSpPr txBox="1"/>
          <p:nvPr/>
        </p:nvSpPr>
        <p:spPr>
          <a:xfrm>
            <a:off x="4271912" y="3777521"/>
            <a:ext cx="3276600" cy="42037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Specific (short-term) actions to implement the strategies and support the goals. </a:t>
            </a:r>
            <a:endParaRPr lang="en-US" sz="1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7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Pathways to Opportunity Plan - Measures</a:t>
            </a:r>
          </a:p>
        </p:txBody>
      </p:sp>
      <p:sp>
        <p:nvSpPr>
          <p:cNvPr id="5" name="Content Placeholder 11" descr="Visual" title="Goals graphic">
            <a:extLst>
              <a:ext uri="{FF2B5EF4-FFF2-40B4-BE49-F238E27FC236}">
                <a16:creationId xmlns:a16="http://schemas.microsoft.com/office/drawing/2014/main" id="{D4BB9573-3B69-F642-8915-BA29F39E7D27}"/>
              </a:ext>
            </a:extLst>
          </p:cNvPr>
          <p:cNvSpPr txBox="1">
            <a:spLocks/>
          </p:cNvSpPr>
          <p:nvPr/>
        </p:nvSpPr>
        <p:spPr>
          <a:xfrm>
            <a:off x="505551" y="1045456"/>
            <a:ext cx="7810306" cy="2966954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2743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 kern="1200" baseline="0">
                <a:solidFill>
                  <a:srgbClr val="000000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20558A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747679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>
              <a:buNone/>
            </a:pPr>
            <a:endParaRPr lang="en-US" dirty="0"/>
          </a:p>
        </p:txBody>
      </p:sp>
      <p:graphicFrame>
        <p:nvGraphicFramePr>
          <p:cNvPr id="3" name="Table 2" title="Measures to Assess Goal Fullfillment">
            <a:extLst>
              <a:ext uri="{FF2B5EF4-FFF2-40B4-BE49-F238E27FC236}">
                <a16:creationId xmlns:a16="http://schemas.microsoft.com/office/drawing/2014/main" id="{15D39391-A859-D546-AA42-4CE5F04E6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60569"/>
              </p:ext>
            </p:extLst>
          </p:nvPr>
        </p:nvGraphicFramePr>
        <p:xfrm>
          <a:off x="1856268" y="919810"/>
          <a:ext cx="5412609" cy="3272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781">
                  <a:extLst>
                    <a:ext uri="{9D8B030D-6E8A-4147-A177-3AD203B41FA5}">
                      <a16:colId xmlns:a16="http://schemas.microsoft.com/office/drawing/2014/main" val="1915837115"/>
                    </a:ext>
                  </a:extLst>
                </a:gridCol>
                <a:gridCol w="1027137">
                  <a:extLst>
                    <a:ext uri="{9D8B030D-6E8A-4147-A177-3AD203B41FA5}">
                      <a16:colId xmlns:a16="http://schemas.microsoft.com/office/drawing/2014/main" val="2414105842"/>
                    </a:ext>
                  </a:extLst>
                </a:gridCol>
                <a:gridCol w="1027137">
                  <a:extLst>
                    <a:ext uri="{9D8B030D-6E8A-4147-A177-3AD203B41FA5}">
                      <a16:colId xmlns:a16="http://schemas.microsoft.com/office/drawing/2014/main" val="2617642556"/>
                    </a:ext>
                  </a:extLst>
                </a:gridCol>
                <a:gridCol w="1047277">
                  <a:extLst>
                    <a:ext uri="{9D8B030D-6E8A-4147-A177-3AD203B41FA5}">
                      <a16:colId xmlns:a16="http://schemas.microsoft.com/office/drawing/2014/main" val="3644182196"/>
                    </a:ext>
                  </a:extLst>
                </a:gridCol>
                <a:gridCol w="1047277">
                  <a:extLst>
                    <a:ext uri="{9D8B030D-6E8A-4147-A177-3AD203B41FA5}">
                      <a16:colId xmlns:a16="http://schemas.microsoft.com/office/drawing/2014/main" val="1045704231"/>
                    </a:ext>
                  </a:extLst>
                </a:gridCol>
              </a:tblGrid>
              <a:tr h="19515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Measures to Assess Goal Fulfillment</a:t>
                      </a:r>
                      <a:endParaRPr lang="en-US" sz="1200" dirty="0">
                        <a:effectLst/>
                        <a:latin typeface="Franklin Gothic Demi" panose="020B06030201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9686" marR="49686" marT="7929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869973"/>
                  </a:ext>
                </a:extLst>
              </a:tr>
              <a:tr h="1583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Goals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Measure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Definition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Target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Desired Outcome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 anchor="ctr"/>
                </a:tc>
                <a:extLst>
                  <a:ext uri="{0D108BD9-81ED-4DB2-BD59-A6C34878D82A}">
                    <a16:rowId xmlns:a16="http://schemas.microsoft.com/office/drawing/2014/main" val="2362429919"/>
                  </a:ext>
                </a:extLst>
              </a:tr>
              <a:tr h="65279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Goal 1 - Equitable: Close access and completion gaps.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Attainment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Percent of 25- to 64- year-olds with an associate degree or higher.*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Close gaps in attainment of selected groups. 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Improved attainment for all. 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extLst>
                  <a:ext uri="{0D108BD9-81ED-4DB2-BD59-A6C34878D82A}">
                    <a16:rowId xmlns:a16="http://schemas.microsoft.com/office/drawing/2014/main" val="181779054"/>
                  </a:ext>
                </a:extLst>
              </a:tr>
              <a:tr h="582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Enrollment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Fall headcount of public and private undergraduates.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Close enrollment gaps of selected groups to reflect the population.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Improved access for all. 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extLst>
                  <a:ext uri="{0D108BD9-81ED-4DB2-BD59-A6C34878D82A}">
                    <a16:rowId xmlns:a16="http://schemas.microsoft.com/office/drawing/2014/main" val="1464389254"/>
                  </a:ext>
                </a:extLst>
              </a:tr>
              <a:tr h="65279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Goal 2 - Affordable: Lower costs to students.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Awards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Undergraduate degrees and credentials produced each year.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Close award gaps of selected groups to reflect enrollment.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Improved success for all students.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extLst>
                  <a:ext uri="{0D108BD9-81ED-4DB2-BD59-A6C34878D82A}">
                    <a16:rowId xmlns:a16="http://schemas.microsoft.com/office/drawing/2014/main" val="3476976433"/>
                  </a:ext>
                </a:extLst>
              </a:tr>
              <a:tr h="4363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Borrowing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Average debt of graduates.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Close gaps in borrowing of selected groups.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Improved affordability for all students. 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extLst>
                  <a:ext uri="{0D108BD9-81ED-4DB2-BD59-A6C34878D82A}">
                    <a16:rowId xmlns:a16="http://schemas.microsoft.com/office/drawing/2014/main" val="330770862"/>
                  </a:ext>
                </a:extLst>
              </a:tr>
              <a:tr h="5846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Goal 3 - Transformative: Expand prosperity.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Wages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Graduates' wages 10 years after graduation.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Close gaps in earnings of selected groups.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Improved prosperity for all graduates. </a:t>
                      </a:r>
                      <a:endParaRPr lang="en-US" sz="1000" dirty="0"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686" marR="49686" marT="7929" marB="0"/>
                </a:tc>
                <a:extLst>
                  <a:ext uri="{0D108BD9-81ED-4DB2-BD59-A6C34878D82A}">
                    <a16:rowId xmlns:a16="http://schemas.microsoft.com/office/drawing/2014/main" val="253149881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92556DE-D0C8-9346-ACD1-FC5E5473E7BB}"/>
              </a:ext>
            </a:extLst>
          </p:cNvPr>
          <p:cNvSpPr/>
          <p:nvPr/>
        </p:nvSpPr>
        <p:spPr>
          <a:xfrm>
            <a:off x="1856268" y="4192004"/>
            <a:ext cx="5412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*Note: The Plan includes an overarching attainment objective as well as an attainment measure (above). The 70% attainment objective includes the percentage of 25- to 64- year-olds with a postsecondary certificate, certification or higher. The attainment measure includes the percentage of 25- to 64- year-olds with an associate degree or higher.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266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Enrollment Measure: Close Access Gaps</a:t>
            </a:r>
          </a:p>
        </p:txBody>
      </p:sp>
      <p:pic>
        <p:nvPicPr>
          <p:cNvPr id="20" name="Picture 19" title="Equitable graphic">
            <a:extLst>
              <a:ext uri="{FF2B5EF4-FFF2-40B4-BE49-F238E27FC236}">
                <a16:creationId xmlns:a16="http://schemas.microsoft.com/office/drawing/2014/main" id="{9BFA6156-F5AB-C640-A93A-9A0A1E7A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3" y="3574683"/>
            <a:ext cx="1244337" cy="12443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C4AE52-1FC2-CC4B-842B-11F1E601AFD1}"/>
              </a:ext>
            </a:extLst>
          </p:cNvPr>
          <p:cNvSpPr/>
          <p:nvPr/>
        </p:nvSpPr>
        <p:spPr>
          <a:xfrm>
            <a:off x="346841" y="1024759"/>
            <a:ext cx="83399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Enrollment Measure, Total Fall Enrollment, 2019-20: 421,240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Official fall headcount of public and private undergraduates.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 following undergraduate enrollment gaps exist: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race/ethnicity – Black, Hawaiian Islander/Pacific Islander, Non-Resident Alien and White  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region of origin – Hampton Roads and Shenandoah Valley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income – </a:t>
            </a:r>
            <a:r>
              <a:rPr lang="en-US" dirty="0">
                <a:highlight>
                  <a:srgbClr val="FFFFFF"/>
                </a:highlight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Middle income. 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gender – Men </a:t>
            </a:r>
          </a:p>
        </p:txBody>
      </p:sp>
    </p:spTree>
    <p:extLst>
      <p:ext uri="{BB962C8B-B14F-4D97-AF65-F5344CB8AC3E}">
        <p14:creationId xmlns:p14="http://schemas.microsoft.com/office/powerpoint/2010/main" val="2994515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Enrollment Measure: Close Access Gaps</a:t>
            </a:r>
          </a:p>
        </p:txBody>
      </p:sp>
      <p:pic>
        <p:nvPicPr>
          <p:cNvPr id="20" name="Picture 19" title="Equitable graphic">
            <a:extLst>
              <a:ext uri="{FF2B5EF4-FFF2-40B4-BE49-F238E27FC236}">
                <a16:creationId xmlns:a16="http://schemas.microsoft.com/office/drawing/2014/main" id="{9BFA6156-F5AB-C640-A93A-9A0A1E7A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3" y="3574683"/>
            <a:ext cx="1244337" cy="1244337"/>
          </a:xfrm>
          <a:prstGeom prst="rect">
            <a:avLst/>
          </a:prstGeom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2E1432AB-EC94-C844-B04E-1A86D638357D}"/>
              </a:ext>
            </a:extLst>
          </p:cNvPr>
          <p:cNvSpPr txBox="1"/>
          <p:nvPr/>
        </p:nvSpPr>
        <p:spPr>
          <a:xfrm>
            <a:off x="238134" y="3934866"/>
            <a:ext cx="4249025" cy="6088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>
              <a:spcBef>
                <a:spcPts val="30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Note: Total undergraduate enrollment for American Indian/Alaska natives in Virginia is 1,142; Native Hawaiian/other Pacific Islander is 771. Total population of American Indian/Alaska Natives is 7,604. Total population Unknown/non-Hispanic is 6,504. </a:t>
            </a:r>
          </a:p>
        </p:txBody>
      </p:sp>
      <p:pic>
        <p:nvPicPr>
          <p:cNvPr id="8" name="Picture 7" descr="enrollment by race " title="enrollment by race">
            <a:extLst>
              <a:ext uri="{FF2B5EF4-FFF2-40B4-BE49-F238E27FC236}">
                <a16:creationId xmlns:a16="http://schemas.microsoft.com/office/drawing/2014/main" id="{64A216F7-DFEE-0F43-B161-14EF4FEA4ED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4" y="1036136"/>
            <a:ext cx="4658865" cy="2923122"/>
          </a:xfrm>
          <a:prstGeom prst="rect">
            <a:avLst/>
          </a:prstGeom>
        </p:spPr>
      </p:pic>
      <p:pic>
        <p:nvPicPr>
          <p:cNvPr id="6" name="Picture 5" title="Enrollment by gender">
            <a:extLst>
              <a:ext uri="{FF2B5EF4-FFF2-40B4-BE49-F238E27FC236}">
                <a16:creationId xmlns:a16="http://schemas.microsoft.com/office/drawing/2014/main" id="{767B2BCC-8900-0742-9D1A-C3ABC1F30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81" y="1070943"/>
            <a:ext cx="3483739" cy="25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9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Goal 1: Equitable – Close Access Gaps</a:t>
            </a:r>
          </a:p>
        </p:txBody>
      </p:sp>
      <p:graphicFrame>
        <p:nvGraphicFramePr>
          <p:cNvPr id="6" name="Table 5" title="Goal 1 strategies">
            <a:extLst>
              <a:ext uri="{FF2B5EF4-FFF2-40B4-BE49-F238E27FC236}">
                <a16:creationId xmlns:a16="http://schemas.microsoft.com/office/drawing/2014/main" id="{E4106DFB-55B7-1D48-A75D-62725A644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59378"/>
              </p:ext>
            </p:extLst>
          </p:nvPr>
        </p:nvGraphicFramePr>
        <p:xfrm>
          <a:off x="480851" y="1140396"/>
          <a:ext cx="751316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3164">
                  <a:extLst>
                    <a:ext uri="{9D8B030D-6E8A-4147-A177-3AD203B41FA5}">
                      <a16:colId xmlns:a16="http://schemas.microsoft.com/office/drawing/2014/main" val="1188188667"/>
                    </a:ext>
                  </a:extLst>
                </a:gridCol>
              </a:tblGrid>
              <a:tr h="3344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Priority Initiative</a:t>
                      </a:r>
                    </a:p>
                  </a:txBody>
                  <a:tcPr marL="118745" marR="118745" marT="0" marB="0"/>
                </a:tc>
                <a:extLst>
                  <a:ext uri="{0D108BD9-81ED-4DB2-BD59-A6C34878D82A}">
                    <a16:rowId xmlns:a16="http://schemas.microsoft.com/office/drawing/2014/main" val="1743758251"/>
                  </a:ext>
                </a:extLst>
              </a:tr>
              <a:tr h="10326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I.1: </a:t>
                      </a:r>
                      <a:r>
                        <a:rPr lang="en-US" sz="20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Form an enhanced partnership between VDOE and SCHEV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through the commitment of a shared goal to increase post-secondary enrollments to include a shared position and strategic planning.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Postsecondary Access and Success Specialist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Access Strategic Plan 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118745" marR="118745" marT="0" marB="0"/>
                </a:tc>
                <a:extLst>
                  <a:ext uri="{0D108BD9-81ED-4DB2-BD59-A6C34878D82A}">
                    <a16:rowId xmlns:a16="http://schemas.microsoft.com/office/drawing/2014/main" val="108636966"/>
                  </a:ext>
                </a:extLst>
              </a:tr>
            </a:tbl>
          </a:graphicData>
        </a:graphic>
      </p:graphicFrame>
      <p:pic>
        <p:nvPicPr>
          <p:cNvPr id="20" name="Picture 19" title="Equitable graphic">
            <a:extLst>
              <a:ext uri="{FF2B5EF4-FFF2-40B4-BE49-F238E27FC236}">
                <a16:creationId xmlns:a16="http://schemas.microsoft.com/office/drawing/2014/main" id="{9BFA6156-F5AB-C640-A93A-9A0A1E7A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3" y="3574683"/>
            <a:ext cx="1244337" cy="124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64AB37-2B4E-D14C-9364-1571AEAB45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95D4-3F35-4E05-B500-7E7FD17C6DB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C5D0B3-69D8-DF4F-ADF4-544B17FB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dirty="0"/>
              <a:t>Awards Measure: Close Completion Gaps</a:t>
            </a:r>
          </a:p>
        </p:txBody>
      </p:sp>
      <p:pic>
        <p:nvPicPr>
          <p:cNvPr id="20" name="Picture 19" title="Equitable graphic">
            <a:extLst>
              <a:ext uri="{FF2B5EF4-FFF2-40B4-BE49-F238E27FC236}">
                <a16:creationId xmlns:a16="http://schemas.microsoft.com/office/drawing/2014/main" id="{9BFA6156-F5AB-C640-A93A-9A0A1E7A8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3" y="3574683"/>
            <a:ext cx="1244337" cy="12443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C4AE52-1FC2-CC4B-842B-11F1E601AFD1}"/>
              </a:ext>
            </a:extLst>
          </p:cNvPr>
          <p:cNvSpPr/>
          <p:nvPr/>
        </p:nvSpPr>
        <p:spPr>
          <a:xfrm>
            <a:off x="346841" y="1024759"/>
            <a:ext cx="83399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Award Measure, Total Degrees and Certificates Awarded, 2019-20: 89,904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Undergraduate degrees and credentials produced each year. Noncredit workforce credentials are not included.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alatino Linotype" panose="0204050205050503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Identified success gaps may include: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race/ethnicity – Black, Multi-Race, Hispanic/Latinx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region of origin – Greater Richmond, Hampton Roads and Northern Virginia 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income – Lower income</a:t>
            </a:r>
          </a:p>
          <a:p>
            <a:pPr marL="800100" lvl="1" indent="-342900">
              <a:buFont typeface="Symbol" pitchFamily="2" charset="2"/>
              <a:buChar char=""/>
            </a:pPr>
            <a:r>
              <a:rPr lang="en-US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gender – Men </a:t>
            </a:r>
          </a:p>
        </p:txBody>
      </p:sp>
    </p:spTree>
    <p:extLst>
      <p:ext uri="{BB962C8B-B14F-4D97-AF65-F5344CB8AC3E}">
        <p14:creationId xmlns:p14="http://schemas.microsoft.com/office/powerpoint/2010/main" val="3478772201"/>
      </p:ext>
    </p:extLst>
  </p:cSld>
  <p:clrMapOvr>
    <a:masterClrMapping/>
  </p:clrMapOvr>
</p:sld>
</file>

<file path=ppt/theme/theme1.xml><?xml version="1.0" encoding="utf-8"?>
<a:theme xmlns:a="http://schemas.openxmlformats.org/drawingml/2006/main" name="169LongPPTTemplate">
  <a:themeElements>
    <a:clrScheme name="SCHEVTheme">
      <a:dk1>
        <a:srgbClr val="20558A"/>
      </a:dk1>
      <a:lt1>
        <a:srgbClr val="FFFFFF"/>
      </a:lt1>
      <a:dk2>
        <a:srgbClr val="293E6B"/>
      </a:dk2>
      <a:lt2>
        <a:srgbClr val="9BBBB0"/>
      </a:lt2>
      <a:accent1>
        <a:srgbClr val="20558A"/>
      </a:accent1>
      <a:accent2>
        <a:srgbClr val="6F90B8"/>
      </a:accent2>
      <a:accent3>
        <a:srgbClr val="9BBBB0"/>
      </a:accent3>
      <a:accent4>
        <a:srgbClr val="E6A158"/>
      </a:accent4>
      <a:accent5>
        <a:srgbClr val="747679"/>
      </a:accent5>
      <a:accent6>
        <a:srgbClr val="C9292D"/>
      </a:accent6>
      <a:hlink>
        <a:srgbClr val="0070C0"/>
      </a:hlink>
      <a:folHlink>
        <a:srgbClr val="20558A"/>
      </a:folHlink>
    </a:clrScheme>
    <a:fontScheme name="SCHEV Fonts">
      <a:majorFont>
        <a:latin typeface="Franklin Gothic Demi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V169TemplatePLAIN.potx" id="{BD2B39EB-24C0-428A-A65B-F9BCCB2DCD4C}" vid="{E82B1582-020D-4661-BDC6-6554E532BF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SCHEV169TemplatePLAIN (5)</Template>
  <TotalTime>3093</TotalTime>
  <Words>746</Words>
  <Application>Microsoft Macintosh PowerPoint</Application>
  <PresentationFormat>On-screen Show (16:9)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SimSun</vt:lpstr>
      <vt:lpstr>Arial</vt:lpstr>
      <vt:lpstr>Calibri</vt:lpstr>
      <vt:lpstr>Franklin Gothic Book</vt:lpstr>
      <vt:lpstr>Franklin Gothic Demi</vt:lpstr>
      <vt:lpstr>Franklin Gothic Medium</vt:lpstr>
      <vt:lpstr>Franklin Gothic Medium Cond</vt:lpstr>
      <vt:lpstr>Palatino Linotype</vt:lpstr>
      <vt:lpstr>Symbol</vt:lpstr>
      <vt:lpstr>Times New Roman</vt:lpstr>
      <vt:lpstr>169LongPPTTemplate</vt:lpstr>
      <vt:lpstr>The Pathways to Opportunity Plan:  Data-Informed Initiatives</vt:lpstr>
      <vt:lpstr>Objectives for Today</vt:lpstr>
      <vt:lpstr>Pathways to Opportunity Plan - Goals</vt:lpstr>
      <vt:lpstr>Plan Goals, Strategies and Initiatives</vt:lpstr>
      <vt:lpstr>Pathways to Opportunity Plan - Measures</vt:lpstr>
      <vt:lpstr> Enrollment Measure: Close Access Gaps</vt:lpstr>
      <vt:lpstr> Enrollment Measure: Close Access Gaps</vt:lpstr>
      <vt:lpstr> Goal 1: Equitable – Close Access Gaps</vt:lpstr>
      <vt:lpstr> Awards Measure: Close Completion Gaps</vt:lpstr>
      <vt:lpstr> Awards Measure: Close Completion Gaps</vt:lpstr>
      <vt:lpstr> Awards Measure: Close Completion Gaps</vt:lpstr>
      <vt:lpstr> Goal 1: Equitable – Close Completion Gaps</vt:lpstr>
      <vt:lpstr>Next Steps – Summer into Fall</vt:lpstr>
    </vt:vector>
  </TitlesOfParts>
  <Company>Virginia IT Infrastructure Partnership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Alignment Council presentation 3 17 20</dc:title>
  <dc:creator>VITA Program</dc:creator>
  <dc:description>16:9 rectangular template</dc:description>
  <cp:lastModifiedBy>Emily Salmon</cp:lastModifiedBy>
  <cp:revision>274</cp:revision>
  <cp:lastPrinted>2021-08-13T13:59:34Z</cp:lastPrinted>
  <dcterms:created xsi:type="dcterms:W3CDTF">2020-03-20T12:56:52Z</dcterms:created>
  <dcterms:modified xsi:type="dcterms:W3CDTF">2022-05-09T20:24:31Z</dcterms:modified>
</cp:coreProperties>
</file>