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10"/>
  </p:notesMasterIdLst>
  <p:handoutMasterIdLst>
    <p:handoutMasterId r:id="rId11"/>
  </p:handoutMasterIdLst>
  <p:sldIdLst>
    <p:sldId id="321" r:id="rId2"/>
    <p:sldId id="361" r:id="rId3"/>
    <p:sldId id="354" r:id="rId4"/>
    <p:sldId id="346" r:id="rId5"/>
    <p:sldId id="356" r:id="rId6"/>
    <p:sldId id="355" r:id="rId7"/>
    <p:sldId id="359" r:id="rId8"/>
    <p:sldId id="360" r:id="rId9"/>
  </p:sldIdLst>
  <p:sldSz cx="9144000" cy="5143500" type="screen16x9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2" userDrawn="1">
          <p15:clr>
            <a:srgbClr val="A4A3A4"/>
          </p15:clr>
        </p15:guide>
        <p15:guide id="2" pos="221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endy Kang" initials="WK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558A"/>
    <a:srgbClr val="000000"/>
    <a:srgbClr val="E6A158"/>
    <a:srgbClr val="6F90B8"/>
    <a:srgbClr val="558476"/>
    <a:srgbClr val="293E6B"/>
    <a:srgbClr val="C9282D"/>
    <a:srgbClr val="9BBB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44" autoAdjust="0"/>
    <p:restoredTop sz="81758" autoAdjust="0"/>
  </p:normalViewPr>
  <p:slideViewPr>
    <p:cSldViewPr snapToGrid="0">
      <p:cViewPr varScale="1">
        <p:scale>
          <a:sx n="74" d="100"/>
          <a:sy n="74" d="100"/>
        </p:scale>
        <p:origin x="1276" y="60"/>
      </p:cViewPr>
      <p:guideLst>
        <p:guide orient="horz" pos="2160"/>
        <p:guide pos="384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4280" y="216"/>
      </p:cViewPr>
      <p:guideLst>
        <p:guide orient="horz" pos="2932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2C6D0C-553B-D14A-89E8-326BB723D7D6}" type="doc">
      <dgm:prSet loTypeId="urn:microsoft.com/office/officeart/2005/8/layout/pyramid3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8CBFF8D-9CDC-8B40-953C-38F87B698149}">
      <dgm:prSet phldrT="[Text]" custT="1"/>
      <dgm:spPr/>
      <dgm:t>
        <a:bodyPr anchor="t" anchorCtr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1800" dirty="0">
              <a:solidFill>
                <a:srgbClr val="000000"/>
              </a:solidFill>
            </a:rPr>
            <a:t>Strategies</a:t>
          </a:r>
        </a:p>
      </dgm:t>
    </dgm:pt>
    <dgm:pt modelId="{08674A44-3B4B-F34C-9CA0-B1FFB444CDBA}" type="parTrans" cxnId="{2D553D8D-5785-4848-A24A-A85C3A496BBB}">
      <dgm:prSet/>
      <dgm:spPr/>
      <dgm:t>
        <a:bodyPr/>
        <a:lstStyle/>
        <a:p>
          <a:endParaRPr lang="en-US"/>
        </a:p>
      </dgm:t>
    </dgm:pt>
    <dgm:pt modelId="{7522545A-1EDF-5244-9353-AEA6A238C457}" type="sibTrans" cxnId="{2D553D8D-5785-4848-A24A-A85C3A496BBB}">
      <dgm:prSet/>
      <dgm:spPr/>
      <dgm:t>
        <a:bodyPr/>
        <a:lstStyle/>
        <a:p>
          <a:endParaRPr lang="en-US"/>
        </a:p>
      </dgm:t>
    </dgm:pt>
    <dgm:pt modelId="{F55EC5F3-DB81-D941-8F9A-193985B71F27}">
      <dgm:prSet phldrT="[Text]" custT="1"/>
      <dgm:spPr/>
      <dgm:t>
        <a:bodyPr anchor="t" anchorCtr="0"/>
        <a:lstStyle/>
        <a:p>
          <a:pPr>
            <a:lnSpc>
              <a:spcPct val="90000"/>
            </a:lnSpc>
            <a:spcAft>
              <a:spcPct val="35000"/>
            </a:spcAft>
          </a:pPr>
          <a:r>
            <a:rPr lang="en-US" sz="1200" dirty="0">
              <a:solidFill>
                <a:srgbClr val="000000"/>
              </a:solidFill>
            </a:rPr>
            <a:t>Initiatives</a:t>
          </a:r>
          <a:endParaRPr lang="en-US" sz="1000" dirty="0">
            <a:solidFill>
              <a:srgbClr val="000000"/>
            </a:solidFill>
          </a:endParaRPr>
        </a:p>
      </dgm:t>
    </dgm:pt>
    <dgm:pt modelId="{7E1B3410-4FCF-8C4A-8C2F-ED06CDFFA0FE}" type="parTrans" cxnId="{3258E068-839B-B047-9AF0-D34676C67FF6}">
      <dgm:prSet/>
      <dgm:spPr/>
      <dgm:t>
        <a:bodyPr/>
        <a:lstStyle/>
        <a:p>
          <a:endParaRPr lang="en-US"/>
        </a:p>
      </dgm:t>
    </dgm:pt>
    <dgm:pt modelId="{5542C34A-F40C-AF4E-A447-B790B0D0AC0B}" type="sibTrans" cxnId="{3258E068-839B-B047-9AF0-D34676C67FF6}">
      <dgm:prSet/>
      <dgm:spPr/>
      <dgm:t>
        <a:bodyPr/>
        <a:lstStyle/>
        <a:p>
          <a:endParaRPr lang="en-US"/>
        </a:p>
      </dgm:t>
    </dgm:pt>
    <dgm:pt modelId="{6E9565B1-8F09-3F43-961D-AB4E5D64F941}">
      <dgm:prSet phldrT="[Text]" custT="1"/>
      <dgm:spPr/>
      <dgm:t>
        <a:bodyPr anchor="t" anchorCtr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000" dirty="0">
              <a:solidFill>
                <a:srgbClr val="000000"/>
              </a:solidFill>
            </a:rPr>
            <a:t>Goals</a:t>
          </a:r>
        </a:p>
      </dgm:t>
      <dgm:extLst>
        <a:ext uri="{E40237B7-FDA0-4F09-8148-C483321AD2D9}">
          <dgm14:cNvPr xmlns:dgm14="http://schemas.microsoft.com/office/drawing/2010/diagram" id="0" name="" title="Planning pyramid"/>
        </a:ext>
      </dgm:extLst>
    </dgm:pt>
    <dgm:pt modelId="{5E2CCEED-701B-C846-BC9D-08494149BF03}" type="sibTrans" cxnId="{9A18DC64-BD4B-8D41-8893-1BA5A564B18F}">
      <dgm:prSet/>
      <dgm:spPr/>
      <dgm:t>
        <a:bodyPr/>
        <a:lstStyle/>
        <a:p>
          <a:endParaRPr lang="en-US"/>
        </a:p>
      </dgm:t>
    </dgm:pt>
    <dgm:pt modelId="{2DA206FB-3435-554C-A230-5E69EDE3A945}" type="parTrans" cxnId="{9A18DC64-BD4B-8D41-8893-1BA5A564B18F}">
      <dgm:prSet/>
      <dgm:spPr/>
      <dgm:t>
        <a:bodyPr/>
        <a:lstStyle/>
        <a:p>
          <a:endParaRPr lang="en-US"/>
        </a:p>
      </dgm:t>
    </dgm:pt>
    <dgm:pt modelId="{C240AA6D-4703-494E-AFAA-9073EBE1392B}" type="pres">
      <dgm:prSet presAssocID="{672C6D0C-553B-D14A-89E8-326BB723D7D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61E10D-B87F-1C45-8766-927A4E35D598}" type="pres">
      <dgm:prSet presAssocID="{6E9565B1-8F09-3F43-961D-AB4E5D64F941}" presName="Name8" presStyleCnt="0"/>
      <dgm:spPr/>
    </dgm:pt>
    <dgm:pt modelId="{220CC8AD-02B2-924E-ADD4-1F296BFCBDC2}" type="pres">
      <dgm:prSet presAssocID="{6E9565B1-8F09-3F43-961D-AB4E5D64F941}" presName="level" presStyleLbl="node1" presStyleIdx="0" presStyleCnt="3" custLinFactNeighborX="239" custLinFactNeighborY="-141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41B5FD-E372-C441-9777-1FA3F110587A}" type="pres">
      <dgm:prSet presAssocID="{6E9565B1-8F09-3F43-961D-AB4E5D64F94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ACE045-7A9D-4E4F-91B6-57C77F0388FA}" type="pres">
      <dgm:prSet presAssocID="{08CBFF8D-9CDC-8B40-953C-38F87B698149}" presName="Name8" presStyleCnt="0"/>
      <dgm:spPr/>
    </dgm:pt>
    <dgm:pt modelId="{02E45FAA-FFAD-CB47-A670-81A34766870C}" type="pres">
      <dgm:prSet presAssocID="{08CBFF8D-9CDC-8B40-953C-38F87B698149}" presName="level" presStyleLbl="node1" presStyleIdx="1" presStyleCnt="3" custLinFactNeighborX="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C22C6B-0234-FB45-9A41-37E2B91DC39C}" type="pres">
      <dgm:prSet presAssocID="{08CBFF8D-9CDC-8B40-953C-38F87B69814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FD4E5-34A8-1646-B543-81DCDAB9C0EA}" type="pres">
      <dgm:prSet presAssocID="{F55EC5F3-DB81-D941-8F9A-193985B71F27}" presName="Name8" presStyleCnt="0"/>
      <dgm:spPr/>
    </dgm:pt>
    <dgm:pt modelId="{E2CD8657-D2A9-2445-89D2-0FA259A7CA2C}" type="pres">
      <dgm:prSet presAssocID="{F55EC5F3-DB81-D941-8F9A-193985B71F27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E0636B-5F7A-1846-9DCD-CCD477AFC15F}" type="pres">
      <dgm:prSet presAssocID="{F55EC5F3-DB81-D941-8F9A-193985B71F27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45F7BB-E91C-9A45-896F-7983245BBF6F}" type="presOf" srcId="{6E9565B1-8F09-3F43-961D-AB4E5D64F941}" destId="{220CC8AD-02B2-924E-ADD4-1F296BFCBDC2}" srcOrd="0" destOrd="0" presId="urn:microsoft.com/office/officeart/2005/8/layout/pyramid3"/>
    <dgm:cxn modelId="{4109AE92-160F-044D-B574-A50BB160A60E}" type="presOf" srcId="{672C6D0C-553B-D14A-89E8-326BB723D7D6}" destId="{C240AA6D-4703-494E-AFAA-9073EBE1392B}" srcOrd="0" destOrd="0" presId="urn:microsoft.com/office/officeart/2005/8/layout/pyramid3"/>
    <dgm:cxn modelId="{1B14BD08-ED99-6941-85C9-DD59E3BB5B83}" type="presOf" srcId="{08CBFF8D-9CDC-8B40-953C-38F87B698149}" destId="{02E45FAA-FFAD-CB47-A670-81A34766870C}" srcOrd="0" destOrd="0" presId="urn:microsoft.com/office/officeart/2005/8/layout/pyramid3"/>
    <dgm:cxn modelId="{70B9B18C-E5E3-BE45-A903-9BB1A25F4B80}" type="presOf" srcId="{6E9565B1-8F09-3F43-961D-AB4E5D64F941}" destId="{E441B5FD-E372-C441-9777-1FA3F110587A}" srcOrd="1" destOrd="0" presId="urn:microsoft.com/office/officeart/2005/8/layout/pyramid3"/>
    <dgm:cxn modelId="{25F65B72-13CD-4C4A-A3EC-15074818653E}" type="presOf" srcId="{08CBFF8D-9CDC-8B40-953C-38F87B698149}" destId="{0CC22C6B-0234-FB45-9A41-37E2B91DC39C}" srcOrd="1" destOrd="0" presId="urn:microsoft.com/office/officeart/2005/8/layout/pyramid3"/>
    <dgm:cxn modelId="{9A18DC64-BD4B-8D41-8893-1BA5A564B18F}" srcId="{672C6D0C-553B-D14A-89E8-326BB723D7D6}" destId="{6E9565B1-8F09-3F43-961D-AB4E5D64F941}" srcOrd="0" destOrd="0" parTransId="{2DA206FB-3435-554C-A230-5E69EDE3A945}" sibTransId="{5E2CCEED-701B-C846-BC9D-08494149BF03}"/>
    <dgm:cxn modelId="{09B82BE4-5E19-9D41-8003-6C764B594D4C}" type="presOf" srcId="{F55EC5F3-DB81-D941-8F9A-193985B71F27}" destId="{E2CD8657-D2A9-2445-89D2-0FA259A7CA2C}" srcOrd="0" destOrd="0" presId="urn:microsoft.com/office/officeart/2005/8/layout/pyramid3"/>
    <dgm:cxn modelId="{EE203315-6E8C-8640-A89A-4A2BE8442BDF}" type="presOf" srcId="{F55EC5F3-DB81-D941-8F9A-193985B71F27}" destId="{BDE0636B-5F7A-1846-9DCD-CCD477AFC15F}" srcOrd="1" destOrd="0" presId="urn:microsoft.com/office/officeart/2005/8/layout/pyramid3"/>
    <dgm:cxn modelId="{3258E068-839B-B047-9AF0-D34676C67FF6}" srcId="{672C6D0C-553B-D14A-89E8-326BB723D7D6}" destId="{F55EC5F3-DB81-D941-8F9A-193985B71F27}" srcOrd="2" destOrd="0" parTransId="{7E1B3410-4FCF-8C4A-8C2F-ED06CDFFA0FE}" sibTransId="{5542C34A-F40C-AF4E-A447-B790B0D0AC0B}"/>
    <dgm:cxn modelId="{2D553D8D-5785-4848-A24A-A85C3A496BBB}" srcId="{672C6D0C-553B-D14A-89E8-326BB723D7D6}" destId="{08CBFF8D-9CDC-8B40-953C-38F87B698149}" srcOrd="1" destOrd="0" parTransId="{08674A44-3B4B-F34C-9CA0-B1FFB444CDBA}" sibTransId="{7522545A-1EDF-5244-9353-AEA6A238C457}"/>
    <dgm:cxn modelId="{481C9A93-B092-1144-BD3A-94BDA4AC4DAC}" type="presParOf" srcId="{C240AA6D-4703-494E-AFAA-9073EBE1392B}" destId="{5B61E10D-B87F-1C45-8766-927A4E35D598}" srcOrd="0" destOrd="0" presId="urn:microsoft.com/office/officeart/2005/8/layout/pyramid3"/>
    <dgm:cxn modelId="{E9FBBDFB-D8FC-2648-B6A0-2CAE1D8D1A34}" type="presParOf" srcId="{5B61E10D-B87F-1C45-8766-927A4E35D598}" destId="{220CC8AD-02B2-924E-ADD4-1F296BFCBDC2}" srcOrd="0" destOrd="0" presId="urn:microsoft.com/office/officeart/2005/8/layout/pyramid3"/>
    <dgm:cxn modelId="{413753B0-E757-F940-B960-2C8CDC0219EC}" type="presParOf" srcId="{5B61E10D-B87F-1C45-8766-927A4E35D598}" destId="{E441B5FD-E372-C441-9777-1FA3F110587A}" srcOrd="1" destOrd="0" presId="urn:microsoft.com/office/officeart/2005/8/layout/pyramid3"/>
    <dgm:cxn modelId="{1674AB66-9549-D84E-8EA0-77D12EA7464A}" type="presParOf" srcId="{C240AA6D-4703-494E-AFAA-9073EBE1392B}" destId="{71ACE045-7A9D-4E4F-91B6-57C77F0388FA}" srcOrd="1" destOrd="0" presId="urn:microsoft.com/office/officeart/2005/8/layout/pyramid3"/>
    <dgm:cxn modelId="{F601ABA2-A3D2-9848-9F82-F3D70F554D08}" type="presParOf" srcId="{71ACE045-7A9D-4E4F-91B6-57C77F0388FA}" destId="{02E45FAA-FFAD-CB47-A670-81A34766870C}" srcOrd="0" destOrd="0" presId="urn:microsoft.com/office/officeart/2005/8/layout/pyramid3"/>
    <dgm:cxn modelId="{DA238006-1549-2842-A7A4-D5085B8124DA}" type="presParOf" srcId="{71ACE045-7A9D-4E4F-91B6-57C77F0388FA}" destId="{0CC22C6B-0234-FB45-9A41-37E2B91DC39C}" srcOrd="1" destOrd="0" presId="urn:microsoft.com/office/officeart/2005/8/layout/pyramid3"/>
    <dgm:cxn modelId="{6DA0291F-0B3B-544C-AF98-022DCD07B448}" type="presParOf" srcId="{C240AA6D-4703-494E-AFAA-9073EBE1392B}" destId="{4B9FD4E5-34A8-1646-B543-81DCDAB9C0EA}" srcOrd="2" destOrd="0" presId="urn:microsoft.com/office/officeart/2005/8/layout/pyramid3"/>
    <dgm:cxn modelId="{EF7CE8CD-F7D3-D94B-A5B6-744C3C50AAD4}" type="presParOf" srcId="{4B9FD4E5-34A8-1646-B543-81DCDAB9C0EA}" destId="{E2CD8657-D2A9-2445-89D2-0FA259A7CA2C}" srcOrd="0" destOrd="0" presId="urn:microsoft.com/office/officeart/2005/8/layout/pyramid3"/>
    <dgm:cxn modelId="{569CDA45-B2AC-DB4E-830A-A5CD0AF63F6D}" type="presParOf" srcId="{4B9FD4E5-34A8-1646-B543-81DCDAB9C0EA}" destId="{BDE0636B-5F7A-1846-9DCD-CCD477AFC15F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CC8AD-02B2-924E-ADD4-1F296BFCBDC2}">
      <dsp:nvSpPr>
        <dsp:cNvPr id="0" name=""/>
        <dsp:cNvSpPr/>
      </dsp:nvSpPr>
      <dsp:spPr>
        <a:xfrm rot="10800000">
          <a:off x="0" y="0"/>
          <a:ext cx="4458877" cy="1125673"/>
        </a:xfrm>
        <a:prstGeom prst="trapezoid">
          <a:avLst>
            <a:gd name="adj" fmla="val 66018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kern="1200" dirty="0">
              <a:solidFill>
                <a:srgbClr val="000000"/>
              </a:solidFill>
            </a:rPr>
            <a:t>Goals</a:t>
          </a:r>
        </a:p>
      </dsp:txBody>
      <dsp:txXfrm rot="-10800000">
        <a:off x="780303" y="0"/>
        <a:ext cx="2898270" cy="1125673"/>
      </dsp:txXfrm>
    </dsp:sp>
    <dsp:sp modelId="{02E45FAA-FFAD-CB47-A670-81A34766870C}">
      <dsp:nvSpPr>
        <dsp:cNvPr id="0" name=""/>
        <dsp:cNvSpPr/>
      </dsp:nvSpPr>
      <dsp:spPr>
        <a:xfrm rot="10800000">
          <a:off x="744989" y="1125673"/>
          <a:ext cx="2972584" cy="1125673"/>
        </a:xfrm>
        <a:prstGeom prst="trapezoid">
          <a:avLst>
            <a:gd name="adj" fmla="val 66018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t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1800" kern="1200" dirty="0">
              <a:solidFill>
                <a:srgbClr val="000000"/>
              </a:solidFill>
            </a:rPr>
            <a:t>Strategies</a:t>
          </a:r>
        </a:p>
      </dsp:txBody>
      <dsp:txXfrm rot="-10800000">
        <a:off x="1265191" y="1125673"/>
        <a:ext cx="1932180" cy="1125673"/>
      </dsp:txXfrm>
    </dsp:sp>
    <dsp:sp modelId="{E2CD8657-D2A9-2445-89D2-0FA259A7CA2C}">
      <dsp:nvSpPr>
        <dsp:cNvPr id="0" name=""/>
        <dsp:cNvSpPr/>
      </dsp:nvSpPr>
      <dsp:spPr>
        <a:xfrm rot="10800000">
          <a:off x="1486292" y="2251347"/>
          <a:ext cx="1486292" cy="1125673"/>
        </a:xfrm>
        <a:prstGeom prst="trapezoid">
          <a:avLst>
            <a:gd name="adj" fmla="val 66018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>
              <a:solidFill>
                <a:srgbClr val="000000"/>
              </a:solidFill>
            </a:rPr>
            <a:t>Initiatives</a:t>
          </a:r>
          <a:endParaRPr lang="en-US" sz="1000" kern="1200" dirty="0">
            <a:solidFill>
              <a:srgbClr val="000000"/>
            </a:solidFill>
          </a:endParaRPr>
        </a:p>
      </dsp:txBody>
      <dsp:txXfrm rot="-10800000">
        <a:off x="1486292" y="2251347"/>
        <a:ext cx="1486292" cy="11256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7327" y="0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/>
          <a:lstStyle>
            <a:lvl1pPr algn="r">
              <a:defRPr sz="1200"/>
            </a:lvl1pPr>
          </a:lstStyle>
          <a:p>
            <a:fld id="{B2C3F58D-9FB0-4E2E-B33B-17E55D4CA839}" type="datetimeFigureOut">
              <a:rPr lang="en-US" smtClean="0"/>
              <a:pPr/>
              <a:t>5/6/2022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1738"/>
            <a:ext cx="3044154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7327" y="8841738"/>
            <a:ext cx="3044153" cy="465773"/>
          </a:xfrm>
          <a:prstGeom prst="rect">
            <a:avLst/>
          </a:prstGeom>
        </p:spPr>
        <p:txBody>
          <a:bodyPr vert="horz" lIns="92309" tIns="46154" rIns="92309" bIns="46154" rtlCol="0" anchor="b"/>
          <a:lstStyle>
            <a:lvl1pPr algn="r">
              <a:defRPr sz="1200"/>
            </a:lvl1pPr>
          </a:lstStyle>
          <a:p>
            <a:fld id="{CCDA6F7F-6CBB-4504-BD7C-66F59B625F5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638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7A81492-5103-48C4-8A87-49DD3E94C8EE}" type="datetimeFigureOut">
              <a:rPr lang="en-US" smtClean="0"/>
              <a:pPr/>
              <a:t>5/6/2022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6412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1" y="4480004"/>
            <a:ext cx="5618480" cy="3665459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0"/>
            <a:ext cx="3043343" cy="467070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C367B0E-1E71-4D88-8913-6EBD9A6B74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13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579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527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Vision: “Best State for Education”</a:t>
            </a:r>
          </a:p>
          <a:p>
            <a:pPr marL="182880" indent="0">
              <a:buNone/>
            </a:pPr>
            <a:endParaRPr lang="en-US" dirty="0"/>
          </a:p>
          <a:p>
            <a:r>
              <a:rPr lang="en-US" dirty="0"/>
              <a:t>Target: 70% educational attainment by 2030, with a concerted focus on equity. </a:t>
            </a:r>
          </a:p>
          <a:p>
            <a:pPr marL="182880" indent="0">
              <a:buNone/>
            </a:pPr>
            <a:endParaRPr lang="en-US" dirty="0"/>
          </a:p>
          <a:p>
            <a:r>
              <a:rPr lang="en-US" dirty="0"/>
              <a:t>Mission: Virginia will advance </a:t>
            </a:r>
            <a:r>
              <a:rPr lang="en-US" b="1" dirty="0">
                <a:solidFill>
                  <a:schemeClr val="tx1"/>
                </a:solidFill>
              </a:rPr>
              <a:t>equitable, affordable and transformative</a:t>
            </a:r>
            <a:r>
              <a:rPr lang="en-US" dirty="0"/>
              <a:t> higher education. 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165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846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534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367B0E-1E71-4D88-8913-6EBD9A6B74A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80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57200" y="361950"/>
            <a:ext cx="82296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8575" y="3505200"/>
            <a:ext cx="9172575" cy="1639199"/>
            <a:chOff x="-28575" y="3505200"/>
            <a:chExt cx="9172575" cy="1639199"/>
          </a:xfrm>
        </p:grpSpPr>
        <p:sp>
          <p:nvSpPr>
            <p:cNvPr id="13" name="Rectangle 12" descr="blue background"/>
            <p:cNvSpPr/>
            <p:nvPr userDrawn="1"/>
          </p:nvSpPr>
          <p:spPr>
            <a:xfrm>
              <a:off x="-10486" y="3505200"/>
              <a:ext cx="9154486" cy="1639199"/>
            </a:xfrm>
            <a:prstGeom prst="rect">
              <a:avLst/>
            </a:prstGeom>
            <a:solidFill>
              <a:srgbClr val="205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 descr="SCHEV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42206" y="3787366"/>
              <a:ext cx="5015819" cy="902847"/>
            </a:xfrm>
            <a:prstGeom prst="rect">
              <a:avLst/>
            </a:prstGeom>
          </p:spPr>
        </p:pic>
        <p:pic>
          <p:nvPicPr>
            <p:cNvPr id="1026" name="Picture 2" descr="graphic element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575" y="4838700"/>
              <a:ext cx="9163050" cy="19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14399" y="2219325"/>
            <a:ext cx="7324725" cy="1028700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73400"/>
            <a:ext cx="7886700" cy="99377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1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742951"/>
            <a:ext cx="9144000" cy="1102519"/>
          </a:xfrm>
          <a:prstGeom prst="rect">
            <a:avLst/>
          </a:prstGeom>
        </p:spPr>
        <p:txBody>
          <a:bodyPr/>
          <a:lstStyle>
            <a:lvl1pPr algn="ctr">
              <a:defRPr baseline="0"/>
            </a:lvl1pPr>
          </a:lstStyle>
          <a:p>
            <a:r>
              <a:rPr lang="en-US" dirty="0"/>
              <a:t>Section Title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93634" y="1989233"/>
            <a:ext cx="6400800" cy="1314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 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81433" y="1035703"/>
            <a:ext cx="7543800" cy="3459179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 baseline="0"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en-US" dirty="0"/>
              <a:t>Page Title</a:t>
            </a:r>
          </a:p>
        </p:txBody>
      </p:sp>
      <p:cxnSp>
        <p:nvCxnSpPr>
          <p:cNvPr id="6" name="Straight Connector 5" descr="underlin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812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ng 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697" y="868869"/>
            <a:ext cx="6400800" cy="609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SUBTITLE if needed 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Page Title – use if have long title</a:t>
            </a:r>
          </a:p>
        </p:txBody>
      </p:sp>
      <p:cxnSp>
        <p:nvCxnSpPr>
          <p:cNvPr id="4" name="Straight Connector 3" descr="underline for title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187325" y="1544370"/>
            <a:ext cx="8450263" cy="2941638"/>
          </a:xfrm>
          <a:prstGeom prst="rect">
            <a:avLst/>
          </a:prstGeom>
        </p:spPr>
        <p:txBody>
          <a:bodyPr/>
          <a:lstStyle>
            <a:lvl1pPr marL="457200" indent="-274320" algn="l">
              <a:buFont typeface="Arial" panose="020B0604020202020204" pitchFamily="34" charset="0"/>
              <a:buChar char="•"/>
              <a:defRPr sz="3200"/>
            </a:lvl1pPr>
            <a:lvl2pPr marL="800100" indent="-342900" algn="l">
              <a:buFont typeface="Arial" panose="020B0604020202020204" pitchFamily="34" charset="0"/>
              <a:buChar char="•"/>
              <a:defRPr baseline="0"/>
            </a:lvl2pPr>
            <a:lvl3pPr algn="l">
              <a:defRPr/>
            </a:lvl3pPr>
            <a:lvl4pPr marL="1714500" indent="-342900" algn="l">
              <a:buFont typeface="Arial" panose="020B0604020202020204" pitchFamily="34" charset="0"/>
              <a:buChar char="•"/>
              <a:defRPr/>
            </a:lvl4pPr>
            <a:lvl5pPr marL="2171700" indent="-342900" algn="l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7753359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614" y="1138687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indent="-320040" algn="l">
              <a:defRPr sz="2400">
                <a:latin typeface="Franklin Gothic Medium Cond" panose="020B0606030402020204" pitchFamily="34" charset="0"/>
              </a:defRPr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87286" y="837283"/>
            <a:ext cx="8449937" cy="0"/>
          </a:xfrm>
          <a:prstGeom prst="line">
            <a:avLst/>
          </a:prstGeom>
          <a:ln w="19050">
            <a:solidFill>
              <a:srgbClr val="20558A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87286" y="1144438"/>
            <a:ext cx="4175185" cy="3455937"/>
          </a:xfrm>
          <a:prstGeom prst="rect">
            <a:avLst/>
          </a:prstGeom>
        </p:spPr>
        <p:txBody>
          <a:bodyPr/>
          <a:lstStyle>
            <a:lvl1pPr algn="l">
              <a:defRPr sz="3200">
                <a:solidFill>
                  <a:schemeClr val="tx1"/>
                </a:solidFill>
              </a:defRPr>
            </a:lvl1pPr>
            <a:lvl2pPr marL="740664" indent="-320040" algn="l">
              <a:buFont typeface="Arial" panose="020B0604020202020204" pitchFamily="34" charset="0"/>
              <a:buChar char="•"/>
              <a:defRPr sz="2800" baseline="0"/>
            </a:lvl2pPr>
            <a:lvl3pPr marL="1143000" indent="-320040" algn="l">
              <a:defRPr sz="2400">
                <a:latin typeface="Franklin Gothic Medium Cond" panose="020B0606030402020204" pitchFamily="34" charset="0"/>
              </a:defRPr>
            </a:lvl3pPr>
            <a:lvl4pPr algn="l"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9" name="Title 21"/>
          <p:cNvSpPr>
            <a:spLocks noGrp="1"/>
          </p:cNvSpPr>
          <p:nvPr>
            <p:ph type="title" hasCustomPrompt="1"/>
          </p:nvPr>
        </p:nvSpPr>
        <p:spPr>
          <a:xfrm>
            <a:off x="146304" y="215258"/>
            <a:ext cx="8292616" cy="609600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4000" baseline="0"/>
            </a:lvl1pPr>
          </a:lstStyle>
          <a:p>
            <a:r>
              <a:rPr lang="en-US" dirty="0"/>
              <a:t>2 Column</a:t>
            </a:r>
          </a:p>
        </p:txBody>
      </p:sp>
    </p:spTree>
    <p:extLst>
      <p:ext uri="{BB962C8B-B14F-4D97-AF65-F5344CB8AC3E}">
        <p14:creationId xmlns:p14="http://schemas.microsoft.com/office/powerpoint/2010/main" val="9333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 descr="bottom blue background bar"/>
          <p:cNvSpPr/>
          <p:nvPr/>
        </p:nvSpPr>
        <p:spPr>
          <a:xfrm>
            <a:off x="-10486" y="4827185"/>
            <a:ext cx="9154486" cy="317214"/>
          </a:xfrm>
          <a:prstGeom prst="rect">
            <a:avLst/>
          </a:prstGeom>
          <a:solidFill>
            <a:srgbClr val="2055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819020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4E195D4-3F35-4E05-B500-7E7FD17C6D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SCHEV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0" y="4818871"/>
            <a:ext cx="1757548" cy="316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65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7" r:id="rId2"/>
    <p:sldLayoutId id="2147483695" r:id="rId3"/>
    <p:sldLayoutId id="2147483688" r:id="rId4"/>
    <p:sldLayoutId id="2147483693" r:id="rId5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800" i="0" kern="1200" baseline="0">
          <a:solidFill>
            <a:schemeClr val="tx1"/>
          </a:solidFill>
          <a:latin typeface="Franklin Gothic Medium" panose="020B0603020102020204" pitchFamily="34" charset="0"/>
          <a:ea typeface="+mj-ea"/>
          <a:cs typeface="+mj-cs"/>
        </a:defRPr>
      </a:lvl1pPr>
    </p:titleStyle>
    <p:bodyStyle>
      <a:lvl1pPr marL="0" marR="0" indent="0" algn="ctr" defTabSz="914400" rtl="0" eaLnBrk="1" fontAlgn="auto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 baseline="0">
          <a:solidFill>
            <a:srgbClr val="000000"/>
          </a:solidFill>
          <a:latin typeface="Franklin Gothic Medium Cond" panose="020B0606030402020204" pitchFamily="34" charset="0"/>
          <a:ea typeface="+mn-ea"/>
          <a:cs typeface="+mn-cs"/>
        </a:defRPr>
      </a:lvl1pPr>
      <a:lvl2pPr marL="4572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 baseline="0">
          <a:solidFill>
            <a:srgbClr val="20558A"/>
          </a:solidFill>
          <a:latin typeface="Franklin Gothic Medium Cond" panose="020B06060304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747679"/>
          </a:solidFill>
          <a:latin typeface="Franklin Gothic Book" panose="020B0503020102020204" pitchFamily="34" charset="0"/>
          <a:ea typeface="+mn-ea"/>
          <a:cs typeface="+mn-cs"/>
        </a:defRPr>
      </a:lvl3pPr>
      <a:lvl4pPr marL="13716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4pPr>
      <a:lvl5pPr marL="1828800" indent="0" algn="ctr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Franklin Gothic Medium Cond" panose="020B06060304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914396" y="2384237"/>
            <a:ext cx="7324725" cy="1136303"/>
          </a:xfrm>
        </p:spPr>
        <p:txBody>
          <a:bodyPr>
            <a:noAutofit/>
          </a:bodyPr>
          <a:lstStyle/>
          <a:p>
            <a:r>
              <a:rPr lang="en-US" sz="2000" b="1" dirty="0"/>
              <a:t>Private College Advisory Board</a:t>
            </a:r>
          </a:p>
          <a:p>
            <a:r>
              <a:rPr lang="en-US" sz="2000" b="1" dirty="0"/>
              <a:t>May 16, 2022</a:t>
            </a:r>
          </a:p>
          <a:p>
            <a:endParaRPr lang="en-US" sz="1400" b="1" dirty="0"/>
          </a:p>
          <a:p>
            <a:r>
              <a:rPr lang="en-US" sz="1400" b="1" dirty="0"/>
              <a:t>Emily Salmon, Senior Associate</a:t>
            </a:r>
          </a:p>
          <a:p>
            <a:endParaRPr lang="en-US" sz="20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3884" y="349869"/>
            <a:ext cx="7905750" cy="2020600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Critical Issues Impacting Student Well-being, Persistence and Completion</a:t>
            </a:r>
          </a:p>
        </p:txBody>
      </p:sp>
    </p:spTree>
    <p:extLst>
      <p:ext uri="{BB962C8B-B14F-4D97-AF65-F5344CB8AC3E}">
        <p14:creationId xmlns:p14="http://schemas.microsoft.com/office/powerpoint/2010/main" val="780576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7323A6-9545-B645-AD1D-2F2026129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432" y="1035703"/>
            <a:ext cx="7957487" cy="3459179"/>
          </a:xfrm>
        </p:spPr>
        <p:txBody>
          <a:bodyPr/>
          <a:lstStyle/>
          <a:p>
            <a:r>
              <a:rPr lang="en-US" dirty="0"/>
              <a:t>Provide topical context for the review.</a:t>
            </a:r>
          </a:p>
          <a:p>
            <a:r>
              <a:rPr lang="en-US" dirty="0"/>
              <a:t>Present questions for consideration.</a:t>
            </a:r>
          </a:p>
          <a:p>
            <a:r>
              <a:rPr lang="en-US" dirty="0"/>
              <a:t>Summarize next steps. </a:t>
            </a:r>
          </a:p>
        </p:txBody>
      </p:sp>
    </p:spTree>
    <p:extLst>
      <p:ext uri="{BB962C8B-B14F-4D97-AF65-F5344CB8AC3E}">
        <p14:creationId xmlns:p14="http://schemas.microsoft.com/office/powerpoint/2010/main" val="4189567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Pathways to Opportunity - Goals</a:t>
            </a:r>
          </a:p>
        </p:txBody>
      </p:sp>
      <p:sp>
        <p:nvSpPr>
          <p:cNvPr id="5" name="Content Placeholder 11" descr="Visual" title="Goals graphic">
            <a:extLst>
              <a:ext uri="{FF2B5EF4-FFF2-40B4-BE49-F238E27FC236}">
                <a16:creationId xmlns:a16="http://schemas.microsoft.com/office/drawing/2014/main" id="{D4BB9573-3B69-F642-8915-BA29F39E7D27}"/>
              </a:ext>
            </a:extLst>
          </p:cNvPr>
          <p:cNvSpPr txBox="1">
            <a:spLocks/>
          </p:cNvSpPr>
          <p:nvPr/>
        </p:nvSpPr>
        <p:spPr>
          <a:xfrm>
            <a:off x="505551" y="1045456"/>
            <a:ext cx="7810306" cy="2966954"/>
          </a:xfrm>
          <a:prstGeom prst="rect">
            <a:avLst/>
          </a:prstGeom>
        </p:spPr>
        <p:txBody>
          <a:bodyPr>
            <a:normAutofit/>
          </a:bodyPr>
          <a:lstStyle>
            <a:lvl1pPr marL="457200" marR="0" indent="-27432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3200" kern="1200" baseline="0">
                <a:solidFill>
                  <a:srgbClr val="000000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20558A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rgbClr val="747679"/>
                </a:solidFill>
                <a:latin typeface="Franklin Gothic Book" panose="020B05030201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Franklin Gothic Medium Cond" panose="020B060603040202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2880" indent="0">
              <a:buNone/>
            </a:pPr>
            <a:endParaRPr lang="en-US" dirty="0"/>
          </a:p>
        </p:txBody>
      </p:sp>
      <p:pic>
        <p:nvPicPr>
          <p:cNvPr id="6" name="Picture 5" title="Goals graphic">
            <a:extLst>
              <a:ext uri="{FF2B5EF4-FFF2-40B4-BE49-F238E27FC236}">
                <a16:creationId xmlns:a16="http://schemas.microsoft.com/office/drawing/2014/main" id="{588C5B23-D29F-6C4F-85D1-D545C5D1EC8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2" t="16037" r="1768" b="24096"/>
          <a:stretch/>
        </p:blipFill>
        <p:spPr>
          <a:xfrm>
            <a:off x="654424" y="1024112"/>
            <a:ext cx="7579229" cy="3544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1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title="Equitable graphic">
            <a:extLst>
              <a:ext uri="{FF2B5EF4-FFF2-40B4-BE49-F238E27FC236}">
                <a16:creationId xmlns:a16="http://schemas.microsoft.com/office/drawing/2014/main" id="{A922057B-E452-A442-8048-B17AE18F57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304" y="1105649"/>
            <a:ext cx="1790369" cy="1790369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Goal 1: Equitable – Close Gaps </a:t>
            </a:r>
          </a:p>
        </p:txBody>
      </p:sp>
      <p:graphicFrame>
        <p:nvGraphicFramePr>
          <p:cNvPr id="3" name="Table 2" title="Goal 1 supporting strategies">
            <a:extLst>
              <a:ext uri="{FF2B5EF4-FFF2-40B4-BE49-F238E27FC236}">
                <a16:creationId xmlns:a16="http://schemas.microsoft.com/office/drawing/2014/main" id="{6472451E-625E-2E49-854B-0580E4C02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216783"/>
              </p:ext>
            </p:extLst>
          </p:nvPr>
        </p:nvGraphicFramePr>
        <p:xfrm>
          <a:off x="2089609" y="1237333"/>
          <a:ext cx="6096000" cy="155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val="2882773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Supporting Strategies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644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S3. Strengthen</a:t>
                      </a:r>
                      <a:r>
                        <a:rPr lang="en-US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student support services for persistence and completion: mental health, mentoring, career services, social, student basic needs, information technology, disability support and other services.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6279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443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EAE2087-FE70-8042-9F1B-18D1222EE3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D2D215A-131C-1043-8AA2-75871DED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Goals, Strategies and Initiatives</a:t>
            </a:r>
          </a:p>
        </p:txBody>
      </p:sp>
      <p:graphicFrame>
        <p:nvGraphicFramePr>
          <p:cNvPr id="6" name="Diagram 5" title="Planning pyramind">
            <a:extLst>
              <a:ext uri="{FF2B5EF4-FFF2-40B4-BE49-F238E27FC236}">
                <a16:creationId xmlns:a16="http://schemas.microsoft.com/office/drawing/2014/main" id="{0119A76F-156B-A349-8B92-3C2AF6DD899C}"/>
              </a:ext>
            </a:extLst>
          </p:cNvPr>
          <p:cNvGraphicFramePr/>
          <p:nvPr>
            <p:extLst/>
          </p:nvPr>
        </p:nvGraphicFramePr>
        <p:xfrm>
          <a:off x="575035" y="1176124"/>
          <a:ext cx="4458877" cy="3377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 Box 4" title="Goals">
            <a:extLst>
              <a:ext uri="{FF2B5EF4-FFF2-40B4-BE49-F238E27FC236}">
                <a16:creationId xmlns:a16="http://schemas.microsoft.com/office/drawing/2014/main" id="{57D4EC10-89AB-4F44-9665-E127647CBB6F}"/>
              </a:ext>
            </a:extLst>
          </p:cNvPr>
          <p:cNvSpPr txBox="1"/>
          <p:nvPr/>
        </p:nvSpPr>
        <p:spPr>
          <a:xfrm>
            <a:off x="5178586" y="1563029"/>
            <a:ext cx="2369926" cy="304800"/>
          </a:xfrm>
          <a:prstGeom prst="rect">
            <a:avLst/>
          </a:prstGeom>
          <a:solidFill>
            <a:schemeClr val="accent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What The Plan is trying to achieve</a:t>
            </a:r>
            <a:r>
              <a:rPr lang="en-US" sz="12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.   </a:t>
            </a:r>
            <a:endParaRPr lang="en-US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" name="Text Box 5" title="Strategies">
            <a:extLst>
              <a:ext uri="{FF2B5EF4-FFF2-40B4-BE49-F238E27FC236}">
                <a16:creationId xmlns:a16="http://schemas.microsoft.com/office/drawing/2014/main" id="{D99EEC91-6F1E-BA46-9E8A-1C1FDB0E56C3}"/>
              </a:ext>
            </a:extLst>
          </p:cNvPr>
          <p:cNvSpPr txBox="1"/>
          <p:nvPr/>
        </p:nvSpPr>
        <p:spPr>
          <a:xfrm>
            <a:off x="5033912" y="2731284"/>
            <a:ext cx="2514600" cy="266700"/>
          </a:xfrm>
          <a:prstGeom prst="rect">
            <a:avLst/>
          </a:prstGeom>
          <a:solidFill>
            <a:schemeClr val="bg2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Broad methods to achieve the goals.    </a:t>
            </a:r>
            <a:endParaRPr lang="en-US" sz="12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" name="Text Box 6">
            <a:extLst>
              <a:ext uri="{FF2B5EF4-FFF2-40B4-BE49-F238E27FC236}">
                <a16:creationId xmlns:a16="http://schemas.microsoft.com/office/drawing/2014/main" id="{AB5035E0-B857-FA41-9072-A1A02DB52EF8}"/>
              </a:ext>
            </a:extLst>
          </p:cNvPr>
          <p:cNvSpPr txBox="1"/>
          <p:nvPr/>
        </p:nvSpPr>
        <p:spPr>
          <a:xfrm>
            <a:off x="4271912" y="3777521"/>
            <a:ext cx="3276600" cy="420370"/>
          </a:xfrm>
          <a:prstGeom prst="rect">
            <a:avLst/>
          </a:prstGeom>
          <a:solidFill>
            <a:schemeClr val="accent4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Specific (short-term) actions to implement the strategies and support the goals. </a:t>
            </a:r>
            <a:endParaRPr lang="en-US" sz="12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083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SCHEV Priority Initiatives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65608" y="965853"/>
            <a:ext cx="7739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In September 2021, Council approved the following priority initiative to implement strategy S3 of the </a:t>
            </a:r>
            <a:r>
              <a:rPr lang="en-US" sz="2400" i="1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Pathways to Opportunity Plan</a:t>
            </a:r>
            <a:r>
              <a:rPr lang="en-US" sz="24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 Equity Goal. </a:t>
            </a:r>
          </a:p>
          <a:p>
            <a:endParaRPr lang="en-US" dirty="0"/>
          </a:p>
          <a:p>
            <a:r>
              <a:rPr lang="en-US" dirty="0"/>
              <a:t>“Identify critical student-support-services issues and formulate recommendations that will positively affect the student experience, persistence and completion.”</a:t>
            </a:r>
          </a:p>
          <a:p>
            <a:r>
              <a:rPr lang="en-US" dirty="0"/>
              <a:t>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003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Consideration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06E6C52-2249-744E-8F82-C3EBFB8399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687" y="1092350"/>
            <a:ext cx="7957487" cy="3459179"/>
          </a:xfrm>
        </p:spPr>
        <p:txBody>
          <a:bodyPr>
            <a:normAutofit/>
          </a:bodyPr>
          <a:lstStyle/>
          <a:p>
            <a:pPr marL="342900" lvl="0" indent="-342900">
              <a:buAutoNum type="arabicPeriod"/>
            </a:pPr>
            <a:r>
              <a:rPr lang="en-US" sz="2400" dirty="0">
                <a:latin typeface="Franklin Gothic Medium" panose="020B0603020102020204" pitchFamily="34" charset="0"/>
              </a:rPr>
              <a:t>What are the </a:t>
            </a:r>
            <a:r>
              <a:rPr lang="en-US" sz="2400" u="sng" dirty="0">
                <a:latin typeface="Franklin Gothic Medium" panose="020B0603020102020204" pitchFamily="34" charset="0"/>
              </a:rPr>
              <a:t>most</a:t>
            </a:r>
            <a:r>
              <a:rPr lang="en-US" sz="2400" dirty="0">
                <a:latin typeface="Franklin Gothic Medium" panose="020B0603020102020204" pitchFamily="34" charset="0"/>
              </a:rPr>
              <a:t> critical issues facing </a:t>
            </a:r>
            <a:r>
              <a:rPr lang="en-US" sz="2400" b="1" dirty="0">
                <a:latin typeface="Franklin Gothic Medium" panose="020B0603020102020204" pitchFamily="34" charset="0"/>
              </a:rPr>
              <a:t>students</a:t>
            </a:r>
            <a:r>
              <a:rPr lang="en-US" sz="2400" dirty="0">
                <a:latin typeface="Franklin Gothic Medium" panose="020B0603020102020204" pitchFamily="34" charset="0"/>
              </a:rPr>
              <a:t> that impact their well-being, persistence and completion? </a:t>
            </a:r>
          </a:p>
          <a:p>
            <a:pPr lvl="0" indent="-457200">
              <a:buFont typeface="+mj-lt"/>
              <a:buAutoNum type="arabicPeriod"/>
            </a:pPr>
            <a:endParaRPr lang="en-US" sz="2400" dirty="0">
              <a:latin typeface="Franklin Gothic Medium" panose="020B0603020102020204" pitchFamily="34" charset="0"/>
            </a:endParaRPr>
          </a:p>
          <a:p>
            <a:pPr marL="342900" lvl="0" indent="-342900">
              <a:buAutoNum type="arabicPeriod"/>
            </a:pPr>
            <a:r>
              <a:rPr lang="en-US" sz="2400" dirty="0">
                <a:latin typeface="Franklin Gothic Medium" panose="020B0603020102020204" pitchFamily="34" charset="0"/>
              </a:rPr>
              <a:t>What are the </a:t>
            </a:r>
            <a:r>
              <a:rPr lang="en-US" sz="2400" u="sng" dirty="0">
                <a:latin typeface="Franklin Gothic Medium" panose="020B0603020102020204" pitchFamily="34" charset="0"/>
              </a:rPr>
              <a:t>most</a:t>
            </a:r>
            <a:r>
              <a:rPr lang="en-US" sz="2400" dirty="0">
                <a:latin typeface="Franklin Gothic Medium" panose="020B0603020102020204" pitchFamily="34" charset="0"/>
              </a:rPr>
              <a:t> critical issues facing Virginia’s higher   education </a:t>
            </a:r>
            <a:r>
              <a:rPr lang="en-US" sz="2400" b="1" dirty="0">
                <a:latin typeface="Franklin Gothic Medium" panose="020B0603020102020204" pitchFamily="34" charset="0"/>
              </a:rPr>
              <a:t>student-support services </a:t>
            </a:r>
            <a:r>
              <a:rPr lang="en-US" sz="2400" dirty="0">
                <a:latin typeface="Franklin Gothic Medium" panose="020B0603020102020204" pitchFamily="34" charset="0"/>
              </a:rPr>
              <a:t>that impact student well-being, persistence and completion?</a:t>
            </a:r>
          </a:p>
        </p:txBody>
      </p:sp>
    </p:spTree>
    <p:extLst>
      <p:ext uri="{BB962C8B-B14F-4D97-AF65-F5344CB8AC3E}">
        <p14:creationId xmlns:p14="http://schemas.microsoft.com/office/powerpoint/2010/main" val="3674546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64AB37-2B4E-D14C-9364-1571AEAB45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E195D4-3F35-4E05-B500-7E7FD17C6DB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7C5D0B3-69D8-DF4F-ADF4-544B17FB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" y="235947"/>
            <a:ext cx="8292616" cy="6096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1056AA3-118C-C24E-87F1-6401AF1F57DC}"/>
              </a:ext>
            </a:extLst>
          </p:cNvPr>
          <p:cNvSpPr txBox="1"/>
          <p:nvPr/>
        </p:nvSpPr>
        <p:spPr>
          <a:xfrm>
            <a:off x="537328" y="1001013"/>
            <a:ext cx="7826177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SCHEV staff will: </a:t>
            </a:r>
          </a:p>
          <a:p>
            <a:endParaRPr lang="en-US" sz="2800" dirty="0">
              <a:solidFill>
                <a:srgbClr val="000000"/>
              </a:solidFill>
              <a:latin typeface="Franklin Gothic Medium" panose="020B0603020102020204" pitchFamily="34" charset="0"/>
            </a:endParaRP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</a:rPr>
              <a:t>Obtain additional input from stakeholders;</a:t>
            </a: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</a:rPr>
              <a:t>Provide updates on emergent themes and potential recommendations; and</a:t>
            </a:r>
          </a:p>
          <a:p>
            <a:pPr marL="800100" lvl="1" indent="-342900">
              <a:buAutoNum type="arabicPeriod"/>
              <a:tabLst>
                <a:tab pos="1598613" algn="l"/>
              </a:tabLst>
            </a:pPr>
            <a:r>
              <a:rPr lang="en-US" sz="2400" dirty="0">
                <a:solidFill>
                  <a:srgbClr val="20558A"/>
                </a:solidFill>
              </a:rPr>
              <a:t>Submit the final report to Council by November 2022.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038531"/>
      </p:ext>
    </p:extLst>
  </p:cSld>
  <p:clrMapOvr>
    <a:masterClrMapping/>
  </p:clrMapOvr>
</p:sld>
</file>

<file path=ppt/theme/theme1.xml><?xml version="1.0" encoding="utf-8"?>
<a:theme xmlns:a="http://schemas.openxmlformats.org/drawingml/2006/main" name="169LongPPTTemplate">
  <a:themeElements>
    <a:clrScheme name="SCHEVTheme">
      <a:dk1>
        <a:srgbClr val="20558A"/>
      </a:dk1>
      <a:lt1>
        <a:srgbClr val="FFFFFF"/>
      </a:lt1>
      <a:dk2>
        <a:srgbClr val="293E6B"/>
      </a:dk2>
      <a:lt2>
        <a:srgbClr val="9BBBB0"/>
      </a:lt2>
      <a:accent1>
        <a:srgbClr val="20558A"/>
      </a:accent1>
      <a:accent2>
        <a:srgbClr val="6F90B8"/>
      </a:accent2>
      <a:accent3>
        <a:srgbClr val="9BBBB0"/>
      </a:accent3>
      <a:accent4>
        <a:srgbClr val="E6A158"/>
      </a:accent4>
      <a:accent5>
        <a:srgbClr val="747679"/>
      </a:accent5>
      <a:accent6>
        <a:srgbClr val="C9292D"/>
      </a:accent6>
      <a:hlink>
        <a:srgbClr val="0070C0"/>
      </a:hlink>
      <a:folHlink>
        <a:srgbClr val="20558A"/>
      </a:folHlink>
    </a:clrScheme>
    <a:fontScheme name="SCHEV Fonts">
      <a:majorFont>
        <a:latin typeface="Franklin Gothic Demi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EV169TemplatePLAIN.potx" id="{BD2B39EB-24C0-428A-A65B-F9BCCB2DCD4C}" vid="{E82B1582-020D-4661-BDC6-6554E532BF8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SCHEV169TemplatePLAIN (5)</Template>
  <TotalTime>10843</TotalTime>
  <Words>295</Words>
  <Application>Microsoft Office PowerPoint</Application>
  <PresentationFormat>On-screen Show (16:9)</PresentationFormat>
  <Paragraphs>55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Franklin Gothic Medium Cond</vt:lpstr>
      <vt:lpstr>Palatino Linotype</vt:lpstr>
      <vt:lpstr>Times New Roman</vt:lpstr>
      <vt:lpstr>169LongPPTTemplate</vt:lpstr>
      <vt:lpstr>Critical Issues Impacting Student Well-being, Persistence and Completion</vt:lpstr>
      <vt:lpstr>Objectives</vt:lpstr>
      <vt:lpstr>Pathways to Opportunity - Goals</vt:lpstr>
      <vt:lpstr>Goal 1: Equitable – Close Gaps </vt:lpstr>
      <vt:lpstr>Plan Goals, Strategies and Initiatives</vt:lpstr>
      <vt:lpstr>SCHEV Priority Initiatives</vt:lpstr>
      <vt:lpstr>Questions for Consideration</vt:lpstr>
      <vt:lpstr>Next Steps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Alignment Council presentation 3 17 20</dc:title>
  <dc:creator>VITA Program</dc:creator>
  <dc:description>16:9 rectangular template</dc:description>
  <cp:lastModifiedBy>VITA Program</cp:lastModifiedBy>
  <cp:revision>230</cp:revision>
  <cp:lastPrinted>2022-02-21T14:45:07Z</cp:lastPrinted>
  <dcterms:created xsi:type="dcterms:W3CDTF">2020-03-20T12:56:52Z</dcterms:created>
  <dcterms:modified xsi:type="dcterms:W3CDTF">2022-05-06T18:36:51Z</dcterms:modified>
</cp:coreProperties>
</file>