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5" r:id="rId1"/>
  </p:sldMasterIdLst>
  <p:notesMasterIdLst>
    <p:notesMasterId r:id="rId12"/>
  </p:notesMasterIdLst>
  <p:handoutMasterIdLst>
    <p:handoutMasterId r:id="rId13"/>
  </p:handoutMasterIdLst>
  <p:sldIdLst>
    <p:sldId id="321" r:id="rId2"/>
    <p:sldId id="361" r:id="rId3"/>
    <p:sldId id="354" r:id="rId4"/>
    <p:sldId id="346" r:id="rId5"/>
    <p:sldId id="362" r:id="rId6"/>
    <p:sldId id="355" r:id="rId7"/>
    <p:sldId id="359" r:id="rId8"/>
    <p:sldId id="363" r:id="rId9"/>
    <p:sldId id="364" r:id="rId10"/>
    <p:sldId id="360" r:id="rId11"/>
  </p:sldIdLst>
  <p:sldSz cx="9144000" cy="5143500" type="screen16x9"/>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guide id="3" orient="horz" pos="1620">
          <p15:clr>
            <a:srgbClr val="A4A3A4"/>
          </p15:clr>
        </p15:guide>
        <p15:guide id="4" pos="2880">
          <p15:clr>
            <a:srgbClr val="A4A3A4"/>
          </p15:clr>
        </p15:guide>
      </p15:sldGuideLst>
    </p:ext>
    <p:ext uri="{2D200454-40CA-4A62-9FC3-DE9A4176ACB9}">
      <p15:notesGuideLst xmlns:p15="http://schemas.microsoft.com/office/powerpoint/2012/main">
        <p15:guide id="1" orient="horz" pos="2932" userDrawn="1">
          <p15:clr>
            <a:srgbClr val="A4A3A4"/>
          </p15:clr>
        </p15:guide>
        <p15:guide id="2" pos="221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endy Kang" initials="WK"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0558A"/>
    <a:srgbClr val="E6A158"/>
    <a:srgbClr val="6F90B8"/>
    <a:srgbClr val="558476"/>
    <a:srgbClr val="293E6B"/>
    <a:srgbClr val="C9282D"/>
    <a:srgbClr val="9BBBB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160" autoAdjust="0"/>
    <p:restoredTop sz="81758" autoAdjust="0"/>
  </p:normalViewPr>
  <p:slideViewPr>
    <p:cSldViewPr snapToGrid="0">
      <p:cViewPr varScale="1">
        <p:scale>
          <a:sx n="74" d="100"/>
          <a:sy n="74" d="100"/>
        </p:scale>
        <p:origin x="1228" y="60"/>
      </p:cViewPr>
      <p:guideLst>
        <p:guide orient="horz" pos="2160"/>
        <p:guide pos="3840"/>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97" d="100"/>
          <a:sy n="97" d="100"/>
        </p:scale>
        <p:origin x="4280" y="216"/>
      </p:cViewPr>
      <p:guideLst>
        <p:guide orient="horz" pos="2932"/>
        <p:guide pos="221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4154" cy="465773"/>
          </a:xfrm>
          <a:prstGeom prst="rect">
            <a:avLst/>
          </a:prstGeom>
        </p:spPr>
        <p:txBody>
          <a:bodyPr vert="horz" lIns="92309" tIns="46154" rIns="92309" bIns="46154" rtlCol="0"/>
          <a:lstStyle>
            <a:lvl1pPr algn="l">
              <a:defRPr sz="1200"/>
            </a:lvl1pPr>
          </a:lstStyle>
          <a:p>
            <a:endParaRPr lang="en-US" dirty="0"/>
          </a:p>
        </p:txBody>
      </p:sp>
      <p:sp>
        <p:nvSpPr>
          <p:cNvPr id="3" name="Date Placeholder 2"/>
          <p:cNvSpPr>
            <a:spLocks noGrp="1"/>
          </p:cNvSpPr>
          <p:nvPr>
            <p:ph type="dt" sz="quarter" idx="1"/>
          </p:nvPr>
        </p:nvSpPr>
        <p:spPr>
          <a:xfrm>
            <a:off x="3977327" y="0"/>
            <a:ext cx="3044153" cy="465773"/>
          </a:xfrm>
          <a:prstGeom prst="rect">
            <a:avLst/>
          </a:prstGeom>
        </p:spPr>
        <p:txBody>
          <a:bodyPr vert="horz" lIns="92309" tIns="46154" rIns="92309" bIns="46154" rtlCol="0"/>
          <a:lstStyle>
            <a:lvl1pPr algn="r">
              <a:defRPr sz="1200"/>
            </a:lvl1pPr>
          </a:lstStyle>
          <a:p>
            <a:fld id="{B2C3F58D-9FB0-4E2E-B33B-17E55D4CA839}" type="datetimeFigureOut">
              <a:rPr lang="en-US" smtClean="0"/>
              <a:pPr/>
              <a:t>5/6/2022</a:t>
            </a:fld>
            <a:endParaRPr lang="en-US" dirty="0"/>
          </a:p>
        </p:txBody>
      </p:sp>
      <p:sp>
        <p:nvSpPr>
          <p:cNvPr id="4" name="Footer Placeholder 3"/>
          <p:cNvSpPr>
            <a:spLocks noGrp="1"/>
          </p:cNvSpPr>
          <p:nvPr>
            <p:ph type="ftr" sz="quarter" idx="2"/>
          </p:nvPr>
        </p:nvSpPr>
        <p:spPr>
          <a:xfrm>
            <a:off x="0" y="8841738"/>
            <a:ext cx="3044154" cy="465773"/>
          </a:xfrm>
          <a:prstGeom prst="rect">
            <a:avLst/>
          </a:prstGeom>
        </p:spPr>
        <p:txBody>
          <a:bodyPr vert="horz" lIns="92309" tIns="46154" rIns="92309" bIns="46154"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7327" y="8841738"/>
            <a:ext cx="3044153" cy="465773"/>
          </a:xfrm>
          <a:prstGeom prst="rect">
            <a:avLst/>
          </a:prstGeom>
        </p:spPr>
        <p:txBody>
          <a:bodyPr vert="horz" lIns="92309" tIns="46154" rIns="92309" bIns="46154" rtlCol="0" anchor="b"/>
          <a:lstStyle>
            <a:lvl1pPr algn="r">
              <a:defRPr sz="1200"/>
            </a:lvl1pPr>
          </a:lstStyle>
          <a:p>
            <a:fld id="{CCDA6F7F-6CBB-4504-BD7C-66F59B625F55}" type="slidenum">
              <a:rPr lang="en-US" smtClean="0"/>
              <a:pPr/>
              <a:t>‹#›</a:t>
            </a:fld>
            <a:endParaRPr lang="en-US" dirty="0"/>
          </a:p>
        </p:txBody>
      </p:sp>
    </p:spTree>
    <p:extLst>
      <p:ext uri="{BB962C8B-B14F-4D97-AF65-F5344CB8AC3E}">
        <p14:creationId xmlns:p14="http://schemas.microsoft.com/office/powerpoint/2010/main" val="20436384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3343" cy="467071"/>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idx="1"/>
          </p:nvPr>
        </p:nvSpPr>
        <p:spPr>
          <a:xfrm>
            <a:off x="3978133" y="0"/>
            <a:ext cx="3043343" cy="467071"/>
          </a:xfrm>
          <a:prstGeom prst="rect">
            <a:avLst/>
          </a:prstGeom>
        </p:spPr>
        <p:txBody>
          <a:bodyPr vert="horz" lIns="93324" tIns="46662" rIns="93324" bIns="46662" rtlCol="0"/>
          <a:lstStyle>
            <a:lvl1pPr algn="r">
              <a:defRPr sz="1200"/>
            </a:lvl1pPr>
          </a:lstStyle>
          <a:p>
            <a:fld id="{B7A81492-5103-48C4-8A87-49DD3E94C8EE}" type="datetimeFigureOut">
              <a:rPr lang="en-US" smtClean="0"/>
              <a:pPr/>
              <a:t>5/6/2022</a:t>
            </a:fld>
            <a:endParaRPr lang="en-US" dirty="0"/>
          </a:p>
        </p:txBody>
      </p:sp>
      <p:sp>
        <p:nvSpPr>
          <p:cNvPr id="4" name="Slide Image Placeholder 3"/>
          <p:cNvSpPr>
            <a:spLocks noGrp="1" noRot="1" noChangeAspect="1"/>
          </p:cNvSpPr>
          <p:nvPr>
            <p:ph type="sldImg" idx="2"/>
          </p:nvPr>
        </p:nvSpPr>
        <p:spPr>
          <a:xfrm>
            <a:off x="719138" y="1163638"/>
            <a:ext cx="5586412" cy="3141662"/>
          </a:xfrm>
          <a:prstGeom prst="rect">
            <a:avLst/>
          </a:prstGeom>
          <a:noFill/>
          <a:ln w="12700">
            <a:solidFill>
              <a:prstClr val="black"/>
            </a:solidFill>
          </a:ln>
        </p:spPr>
        <p:txBody>
          <a:bodyPr vert="horz" lIns="93324" tIns="46662" rIns="93324" bIns="46662" rtlCol="0" anchor="ctr"/>
          <a:lstStyle/>
          <a:p>
            <a:endParaRPr lang="en-US" dirty="0"/>
          </a:p>
        </p:txBody>
      </p:sp>
      <p:sp>
        <p:nvSpPr>
          <p:cNvPr id="5" name="Notes Placeholder 4"/>
          <p:cNvSpPr>
            <a:spLocks noGrp="1"/>
          </p:cNvSpPr>
          <p:nvPr>
            <p:ph type="body" sz="quarter" idx="3"/>
          </p:nvPr>
        </p:nvSpPr>
        <p:spPr>
          <a:xfrm>
            <a:off x="702311" y="4480004"/>
            <a:ext cx="5618480" cy="3665459"/>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42030"/>
            <a:ext cx="3043343" cy="467070"/>
          </a:xfrm>
          <a:prstGeom prst="rect">
            <a:avLst/>
          </a:prstGeom>
        </p:spPr>
        <p:txBody>
          <a:bodyPr vert="horz" lIns="93324" tIns="46662" rIns="93324" bIns="4666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3" y="8842030"/>
            <a:ext cx="3043343" cy="467070"/>
          </a:xfrm>
          <a:prstGeom prst="rect">
            <a:avLst/>
          </a:prstGeom>
        </p:spPr>
        <p:txBody>
          <a:bodyPr vert="horz" lIns="93324" tIns="46662" rIns="93324" bIns="46662" rtlCol="0" anchor="b"/>
          <a:lstStyle>
            <a:lvl1pPr algn="r">
              <a:defRPr sz="1200"/>
            </a:lvl1pPr>
          </a:lstStyle>
          <a:p>
            <a:fld id="{EC367B0E-1E71-4D88-8913-6EBD9A6B74AF}" type="slidenum">
              <a:rPr lang="en-US" smtClean="0"/>
              <a:pPr/>
              <a:t>‹#›</a:t>
            </a:fld>
            <a:endParaRPr lang="en-US" dirty="0"/>
          </a:p>
        </p:txBody>
      </p:sp>
    </p:spTree>
    <p:extLst>
      <p:ext uri="{BB962C8B-B14F-4D97-AF65-F5344CB8AC3E}">
        <p14:creationId xmlns:p14="http://schemas.microsoft.com/office/powerpoint/2010/main" val="37131301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C367B0E-1E71-4D88-8913-6EBD9A6B74AF}" type="slidenum">
              <a:rPr lang="en-US" smtClean="0"/>
              <a:pPr/>
              <a:t>0</a:t>
            </a:fld>
            <a:endParaRPr lang="en-US" dirty="0"/>
          </a:p>
        </p:txBody>
      </p:sp>
    </p:spTree>
    <p:extLst>
      <p:ext uri="{BB962C8B-B14F-4D97-AF65-F5344CB8AC3E}">
        <p14:creationId xmlns:p14="http://schemas.microsoft.com/office/powerpoint/2010/main" val="11495795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EC367B0E-1E71-4D88-8913-6EBD9A6B74AF}" type="slidenum">
              <a:rPr lang="en-US" smtClean="0"/>
              <a:pPr/>
              <a:t>9</a:t>
            </a:fld>
            <a:endParaRPr lang="en-US" dirty="0"/>
          </a:p>
        </p:txBody>
      </p:sp>
    </p:spTree>
    <p:extLst>
      <p:ext uri="{BB962C8B-B14F-4D97-AF65-F5344CB8AC3E}">
        <p14:creationId xmlns:p14="http://schemas.microsoft.com/office/powerpoint/2010/main" val="19338016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EC367B0E-1E71-4D88-8913-6EBD9A6B74AF}" type="slidenum">
              <a:rPr lang="en-US" smtClean="0"/>
              <a:pPr/>
              <a:t>1</a:t>
            </a:fld>
            <a:endParaRPr lang="en-US" dirty="0"/>
          </a:p>
        </p:txBody>
      </p:sp>
    </p:spTree>
    <p:extLst>
      <p:ext uri="{BB962C8B-B14F-4D97-AF65-F5344CB8AC3E}">
        <p14:creationId xmlns:p14="http://schemas.microsoft.com/office/powerpoint/2010/main" val="23755271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Vision: “Best State for Education”</a:t>
            </a:r>
          </a:p>
          <a:p>
            <a:pPr marL="182880" indent="0">
              <a:buNone/>
            </a:pPr>
            <a:endParaRPr lang="en-US" dirty="0"/>
          </a:p>
          <a:p>
            <a:r>
              <a:rPr lang="en-US" dirty="0"/>
              <a:t>Target: 70% educational attainment by 2030, with a concerted focus on equity. </a:t>
            </a:r>
          </a:p>
          <a:p>
            <a:pPr marL="182880" indent="0">
              <a:buNone/>
            </a:pPr>
            <a:endParaRPr lang="en-US" dirty="0"/>
          </a:p>
          <a:p>
            <a:r>
              <a:rPr lang="en-US" dirty="0"/>
              <a:t>Mission: Virginia will advance </a:t>
            </a:r>
            <a:r>
              <a:rPr lang="en-US" b="1" dirty="0">
                <a:solidFill>
                  <a:schemeClr val="tx1"/>
                </a:solidFill>
              </a:rPr>
              <a:t>equitable, affordable and transformative</a:t>
            </a:r>
            <a:r>
              <a:rPr lang="en-US" dirty="0"/>
              <a:t> higher education.  </a:t>
            </a:r>
          </a:p>
          <a:p>
            <a:endParaRPr lang="en-US" dirty="0"/>
          </a:p>
          <a:p>
            <a:endParaRPr lang="en-US" dirty="0"/>
          </a:p>
        </p:txBody>
      </p:sp>
      <p:sp>
        <p:nvSpPr>
          <p:cNvPr id="4" name="Slide Number Placeholder 3"/>
          <p:cNvSpPr>
            <a:spLocks noGrp="1"/>
          </p:cNvSpPr>
          <p:nvPr>
            <p:ph type="sldNum" sz="quarter" idx="5"/>
          </p:nvPr>
        </p:nvSpPr>
        <p:spPr/>
        <p:txBody>
          <a:bodyPr/>
          <a:lstStyle/>
          <a:p>
            <a:fld id="{EC367B0E-1E71-4D88-8913-6EBD9A6B74AF}" type="slidenum">
              <a:rPr lang="en-US" smtClean="0"/>
              <a:pPr/>
              <a:t>2</a:t>
            </a:fld>
            <a:endParaRPr lang="en-US" dirty="0"/>
          </a:p>
        </p:txBody>
      </p:sp>
    </p:spTree>
    <p:extLst>
      <p:ext uri="{BB962C8B-B14F-4D97-AF65-F5344CB8AC3E}">
        <p14:creationId xmlns:p14="http://schemas.microsoft.com/office/powerpoint/2010/main" val="30291655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C367B0E-1E71-4D88-8913-6EBD9A6B74AF}" type="slidenum">
              <a:rPr lang="en-US" smtClean="0"/>
              <a:pPr/>
              <a:t>3</a:t>
            </a:fld>
            <a:endParaRPr lang="en-US" dirty="0"/>
          </a:p>
        </p:txBody>
      </p:sp>
    </p:spTree>
    <p:extLst>
      <p:ext uri="{BB962C8B-B14F-4D97-AF65-F5344CB8AC3E}">
        <p14:creationId xmlns:p14="http://schemas.microsoft.com/office/powerpoint/2010/main" val="3642285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16-64 year-olds. </a:t>
            </a:r>
          </a:p>
        </p:txBody>
      </p:sp>
      <p:sp>
        <p:nvSpPr>
          <p:cNvPr id="4" name="Slide Number Placeholder 3"/>
          <p:cNvSpPr>
            <a:spLocks noGrp="1"/>
          </p:cNvSpPr>
          <p:nvPr>
            <p:ph type="sldNum" sz="quarter" idx="5"/>
          </p:nvPr>
        </p:nvSpPr>
        <p:spPr/>
        <p:txBody>
          <a:bodyPr/>
          <a:lstStyle/>
          <a:p>
            <a:fld id="{EC367B0E-1E71-4D88-8913-6EBD9A6B74AF}" type="slidenum">
              <a:rPr lang="en-US" smtClean="0"/>
              <a:pPr/>
              <a:t>4</a:t>
            </a:fld>
            <a:endParaRPr lang="en-US" dirty="0"/>
          </a:p>
        </p:txBody>
      </p:sp>
    </p:spTree>
    <p:extLst>
      <p:ext uri="{BB962C8B-B14F-4D97-AF65-F5344CB8AC3E}">
        <p14:creationId xmlns:p14="http://schemas.microsoft.com/office/powerpoint/2010/main" val="34358315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EC367B0E-1E71-4D88-8913-6EBD9A6B74AF}" type="slidenum">
              <a:rPr lang="en-US" smtClean="0"/>
              <a:pPr/>
              <a:t>5</a:t>
            </a:fld>
            <a:endParaRPr lang="en-US" dirty="0"/>
          </a:p>
        </p:txBody>
      </p:sp>
    </p:spTree>
    <p:extLst>
      <p:ext uri="{BB962C8B-B14F-4D97-AF65-F5344CB8AC3E}">
        <p14:creationId xmlns:p14="http://schemas.microsoft.com/office/powerpoint/2010/main" val="29388467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Underway via workgroup activity. </a:t>
            </a:r>
          </a:p>
        </p:txBody>
      </p:sp>
      <p:sp>
        <p:nvSpPr>
          <p:cNvPr id="4" name="Slide Number Placeholder 3"/>
          <p:cNvSpPr>
            <a:spLocks noGrp="1"/>
          </p:cNvSpPr>
          <p:nvPr>
            <p:ph type="sldNum" sz="quarter" idx="5"/>
          </p:nvPr>
        </p:nvSpPr>
        <p:spPr/>
        <p:txBody>
          <a:bodyPr/>
          <a:lstStyle/>
          <a:p>
            <a:fld id="{EC367B0E-1E71-4D88-8913-6EBD9A6B74AF}" type="slidenum">
              <a:rPr lang="en-US" smtClean="0"/>
              <a:pPr/>
              <a:t>6</a:t>
            </a:fld>
            <a:endParaRPr lang="en-US" dirty="0"/>
          </a:p>
        </p:txBody>
      </p:sp>
    </p:spTree>
    <p:extLst>
      <p:ext uri="{BB962C8B-B14F-4D97-AF65-F5344CB8AC3E}">
        <p14:creationId xmlns:p14="http://schemas.microsoft.com/office/powerpoint/2010/main" val="8935345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i="1" kern="1200" dirty="0">
                <a:solidFill>
                  <a:schemeClr val="tx1"/>
                </a:solidFill>
                <a:effectLst/>
                <a:latin typeface="+mn-lt"/>
                <a:ea typeface="+mn-ea"/>
                <a:cs typeface="+mn-cs"/>
              </a:rPr>
              <a:t>Develop guidelines for accommodation practices, including, but not limited to:</a:t>
            </a:r>
            <a:endParaRPr lang="en-US" sz="1200" kern="1200" dirty="0">
              <a:solidFill>
                <a:schemeClr val="tx1"/>
              </a:solidFill>
              <a:effectLst/>
              <a:latin typeface="+mn-lt"/>
              <a:ea typeface="+mn-ea"/>
              <a:cs typeface="+mn-cs"/>
            </a:endParaRPr>
          </a:p>
          <a:p>
            <a:pPr lvl="1"/>
            <a:r>
              <a:rPr lang="en-US" sz="1200" i="1" kern="1200" dirty="0">
                <a:solidFill>
                  <a:schemeClr val="tx1"/>
                </a:solidFill>
                <a:effectLst/>
                <a:latin typeface="+mn-lt"/>
                <a:ea typeface="+mn-ea"/>
                <a:cs typeface="+mn-cs"/>
              </a:rPr>
              <a:t>Standardized testing. </a:t>
            </a:r>
            <a:endParaRPr lang="en-US" sz="1200" kern="1200" dirty="0">
              <a:solidFill>
                <a:schemeClr val="tx1"/>
              </a:solidFill>
              <a:effectLst/>
              <a:latin typeface="+mn-lt"/>
              <a:ea typeface="+mn-ea"/>
              <a:cs typeface="+mn-cs"/>
            </a:endParaRPr>
          </a:p>
          <a:p>
            <a:pPr lvl="1"/>
            <a:r>
              <a:rPr lang="en-US" sz="1200" i="1" kern="1200" dirty="0">
                <a:solidFill>
                  <a:schemeClr val="tx1"/>
                </a:solidFill>
                <a:effectLst/>
                <a:latin typeface="+mn-lt"/>
                <a:ea typeface="+mn-ea"/>
                <a:cs typeface="+mn-cs"/>
              </a:rPr>
              <a:t>Enhanced consistency across and within institutions.</a:t>
            </a:r>
            <a:endParaRPr lang="en-US" sz="1200" kern="1200" dirty="0">
              <a:solidFill>
                <a:schemeClr val="tx1"/>
              </a:solidFill>
              <a:effectLst/>
              <a:latin typeface="+mn-lt"/>
              <a:ea typeface="+mn-ea"/>
              <a:cs typeface="+mn-cs"/>
            </a:endParaRPr>
          </a:p>
          <a:p>
            <a:pPr lvl="1"/>
            <a:r>
              <a:rPr lang="en-US" sz="1200" i="1" kern="1200" dirty="0">
                <a:solidFill>
                  <a:schemeClr val="tx1"/>
                </a:solidFill>
                <a:effectLst/>
                <a:latin typeface="+mn-lt"/>
                <a:ea typeface="+mn-ea"/>
                <a:cs typeface="+mn-cs"/>
              </a:rPr>
              <a:t>“Regulatory relief” for students’ utilization of accommodations, reducing barriers to access.</a:t>
            </a:r>
            <a:endParaRPr lang="en-US" sz="1200" kern="1200" dirty="0">
              <a:solidFill>
                <a:schemeClr val="tx1"/>
              </a:solidFill>
              <a:effectLst/>
              <a:latin typeface="+mn-lt"/>
              <a:ea typeface="+mn-ea"/>
              <a:cs typeface="+mn-cs"/>
            </a:endParaRPr>
          </a:p>
          <a:p>
            <a:pPr lvl="1"/>
            <a:r>
              <a:rPr lang="en-US" sz="1200" i="1" kern="1200" dirty="0">
                <a:solidFill>
                  <a:schemeClr val="tx1"/>
                </a:solidFill>
                <a:effectLst/>
                <a:latin typeface="+mn-lt"/>
                <a:ea typeface="+mn-ea"/>
                <a:cs typeface="+mn-cs"/>
              </a:rPr>
              <a:t>Systematized information about accommodation practices. </a:t>
            </a:r>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Develop budget recommendations for the 2023 General Assembly. Potential examples:</a:t>
            </a:r>
          </a:p>
          <a:p>
            <a:pPr lvl="1"/>
            <a:r>
              <a:rPr lang="en-US" sz="1200" kern="1200" dirty="0">
                <a:solidFill>
                  <a:schemeClr val="tx1"/>
                </a:solidFill>
                <a:effectLst/>
                <a:latin typeface="+mn-lt"/>
                <a:ea typeface="+mn-ea"/>
                <a:cs typeface="+mn-cs"/>
              </a:rPr>
              <a:t>Expand the number of Comprehensive Transition and Postsecondary Programs in Virginia.</a:t>
            </a:r>
          </a:p>
          <a:p>
            <a:pPr lvl="1"/>
            <a:r>
              <a:rPr lang="en-US" sz="1200" kern="1200" dirty="0">
                <a:solidFill>
                  <a:schemeClr val="tx1"/>
                </a:solidFill>
                <a:effectLst/>
                <a:latin typeface="+mn-lt"/>
                <a:ea typeface="+mn-ea"/>
                <a:cs typeface="+mn-cs"/>
              </a:rPr>
              <a:t>Recommendations identified by Council, the Committee and other stakeholders.</a:t>
            </a:r>
          </a:p>
          <a:p>
            <a:pPr lvl="0"/>
            <a:r>
              <a:rPr lang="en-US" sz="1200" kern="1200" dirty="0">
                <a:solidFill>
                  <a:schemeClr val="tx1"/>
                </a:solidFill>
                <a:effectLst/>
                <a:latin typeface="+mn-lt"/>
                <a:ea typeface="+mn-ea"/>
                <a:cs typeface="+mn-cs"/>
              </a:rPr>
              <a:t>Explore the feasibility of actions to assist students with the transition from K-12 to higher education. Potential examples:</a:t>
            </a:r>
          </a:p>
          <a:p>
            <a:pPr lvl="1"/>
            <a:r>
              <a:rPr lang="en-US" sz="1200" kern="1200" dirty="0">
                <a:solidFill>
                  <a:schemeClr val="tx1"/>
                </a:solidFill>
                <a:effectLst/>
                <a:latin typeface="+mn-lt"/>
                <a:ea typeface="+mn-ea"/>
                <a:cs typeface="+mn-cs"/>
              </a:rPr>
              <a:t>Implement final summary assessments of student experiences and postsecondary accommodations for secondary students with an Individualized Education Program (IEP) that can be used to help higher education institutions establish postsecondary accommodations for students.</a:t>
            </a:r>
          </a:p>
          <a:p>
            <a:pPr lvl="1"/>
            <a:r>
              <a:rPr lang="en-US" sz="1200" kern="1200" dirty="0">
                <a:solidFill>
                  <a:schemeClr val="tx1"/>
                </a:solidFill>
                <a:effectLst/>
                <a:latin typeface="+mn-lt"/>
                <a:ea typeface="+mn-ea"/>
                <a:cs typeface="+mn-cs"/>
              </a:rPr>
              <a:t>Pathways partnerships between districts/schools and higher education institutions with a specific focus on disability issues.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EC367B0E-1E71-4D88-8913-6EBD9A6B74AF}" type="slidenum">
              <a:rPr lang="en-US" smtClean="0"/>
              <a:pPr/>
              <a:t>7</a:t>
            </a:fld>
            <a:endParaRPr lang="en-US" dirty="0"/>
          </a:p>
        </p:txBody>
      </p:sp>
    </p:spTree>
    <p:extLst>
      <p:ext uri="{BB962C8B-B14F-4D97-AF65-F5344CB8AC3E}">
        <p14:creationId xmlns:p14="http://schemas.microsoft.com/office/powerpoint/2010/main" val="28847228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EC367B0E-1E71-4D88-8913-6EBD9A6B74AF}" type="slidenum">
              <a:rPr lang="en-US" smtClean="0"/>
              <a:pPr/>
              <a:t>8</a:t>
            </a:fld>
            <a:endParaRPr lang="en-US" dirty="0"/>
          </a:p>
        </p:txBody>
      </p:sp>
    </p:spTree>
    <p:extLst>
      <p:ext uri="{BB962C8B-B14F-4D97-AF65-F5344CB8AC3E}">
        <p14:creationId xmlns:p14="http://schemas.microsoft.com/office/powerpoint/2010/main" val="304030176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resentation TITLE page">
    <p:spTree>
      <p:nvGrpSpPr>
        <p:cNvPr id="1" name=""/>
        <p:cNvGrpSpPr/>
        <p:nvPr/>
      </p:nvGrpSpPr>
      <p:grpSpPr>
        <a:xfrm>
          <a:off x="0" y="0"/>
          <a:ext cx="0" cy="0"/>
          <a:chOff x="0" y="0"/>
          <a:chExt cx="0" cy="0"/>
        </a:xfrm>
      </p:grpSpPr>
      <p:sp>
        <p:nvSpPr>
          <p:cNvPr id="6" name="Rectangle 5"/>
          <p:cNvSpPr/>
          <p:nvPr userDrawn="1"/>
        </p:nvSpPr>
        <p:spPr>
          <a:xfrm>
            <a:off x="457200" y="361950"/>
            <a:ext cx="8229600" cy="1066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9" name="Group 8"/>
          <p:cNvGrpSpPr/>
          <p:nvPr userDrawn="1"/>
        </p:nvGrpSpPr>
        <p:grpSpPr>
          <a:xfrm>
            <a:off x="-28575" y="3505200"/>
            <a:ext cx="9172575" cy="1639199"/>
            <a:chOff x="-28575" y="3505200"/>
            <a:chExt cx="9172575" cy="1639199"/>
          </a:xfrm>
        </p:grpSpPr>
        <p:sp>
          <p:nvSpPr>
            <p:cNvPr id="13" name="Rectangle 12" descr="blue background"/>
            <p:cNvSpPr/>
            <p:nvPr userDrawn="1"/>
          </p:nvSpPr>
          <p:spPr>
            <a:xfrm>
              <a:off x="-10486" y="3505200"/>
              <a:ext cx="9154486" cy="1639199"/>
            </a:xfrm>
            <a:prstGeom prst="rect">
              <a:avLst/>
            </a:prstGeom>
            <a:solidFill>
              <a:srgbClr val="20558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Picture 13" descr="SCHEV"/>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042206" y="3787366"/>
              <a:ext cx="5015819" cy="902847"/>
            </a:xfrm>
            <a:prstGeom prst="rect">
              <a:avLst/>
            </a:prstGeom>
          </p:spPr>
        </p:pic>
        <p:pic>
          <p:nvPicPr>
            <p:cNvPr id="1026" name="Picture 2" descr="graphic element"/>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8575" y="4838700"/>
              <a:ext cx="9163050" cy="19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11" name="Text Placeholder 10"/>
          <p:cNvSpPr>
            <a:spLocks noGrp="1"/>
          </p:cNvSpPr>
          <p:nvPr>
            <p:ph type="body" sz="quarter" idx="11" hasCustomPrompt="1"/>
          </p:nvPr>
        </p:nvSpPr>
        <p:spPr>
          <a:xfrm>
            <a:off x="914399" y="2219325"/>
            <a:ext cx="7324725" cy="1028700"/>
          </a:xfrm>
          <a:prstGeom prst="rect">
            <a:avLst/>
          </a:prstGeom>
        </p:spPr>
        <p:txBody>
          <a:bodyPr/>
          <a:lstStyle>
            <a:lvl1pPr>
              <a:defRPr baseline="0"/>
            </a:lvl1pPr>
          </a:lstStyle>
          <a:p>
            <a:pPr lvl="0"/>
            <a:r>
              <a:rPr lang="en-US" dirty="0"/>
              <a:t>Presenter Name</a:t>
            </a:r>
          </a:p>
          <a:p>
            <a:pPr lvl="0"/>
            <a:r>
              <a:rPr lang="en-US" dirty="0"/>
              <a:t>Date</a:t>
            </a:r>
          </a:p>
        </p:txBody>
      </p:sp>
      <p:sp>
        <p:nvSpPr>
          <p:cNvPr id="2" name="Title 1"/>
          <p:cNvSpPr>
            <a:spLocks noGrp="1"/>
          </p:cNvSpPr>
          <p:nvPr>
            <p:ph type="title"/>
          </p:nvPr>
        </p:nvSpPr>
        <p:spPr>
          <a:xfrm>
            <a:off x="628650" y="773400"/>
            <a:ext cx="7886700" cy="993775"/>
          </a:xfrm>
          <a:prstGeom prst="rect">
            <a:avLst/>
          </a:prstGeom>
        </p:spPr>
        <p:txBody>
          <a:bodyPr/>
          <a:lstStyle/>
          <a:p>
            <a:r>
              <a:rPr lang="en-US"/>
              <a:t>Click to edit Master title style</a:t>
            </a:r>
            <a:endParaRPr lang="en-US" dirty="0"/>
          </a:p>
        </p:txBody>
      </p:sp>
    </p:spTree>
    <p:extLst>
      <p:ext uri="{BB962C8B-B14F-4D97-AF65-F5344CB8AC3E}">
        <p14:creationId xmlns:p14="http://schemas.microsoft.com/office/powerpoint/2010/main" val="1011715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Section Title ">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742951"/>
            <a:ext cx="9144000" cy="1102519"/>
          </a:xfrm>
          <a:prstGeom prst="rect">
            <a:avLst/>
          </a:prstGeom>
        </p:spPr>
        <p:txBody>
          <a:bodyPr/>
          <a:lstStyle>
            <a:lvl1pPr algn="ctr">
              <a:defRPr baseline="0"/>
            </a:lvl1pPr>
          </a:lstStyle>
          <a:p>
            <a:r>
              <a:rPr lang="en-US" dirty="0"/>
              <a:t>Section Title </a:t>
            </a:r>
          </a:p>
        </p:txBody>
      </p:sp>
      <p:sp>
        <p:nvSpPr>
          <p:cNvPr id="3" name="Subtitle 2"/>
          <p:cNvSpPr>
            <a:spLocks noGrp="1"/>
          </p:cNvSpPr>
          <p:nvPr>
            <p:ph type="subTitle" idx="1" hasCustomPrompt="1"/>
          </p:nvPr>
        </p:nvSpPr>
        <p:spPr>
          <a:xfrm>
            <a:off x="1393634" y="1989233"/>
            <a:ext cx="6400800" cy="1314450"/>
          </a:xfrm>
          <a:prstGeom prst="rect">
            <a:avLst/>
          </a:prstGeom>
        </p:spPr>
        <p:txBody>
          <a:bodyPr>
            <a:normAutofit/>
          </a:bodyPr>
          <a:lstStyle>
            <a:lvl1pPr marL="0" indent="0" algn="ctr">
              <a:buNone/>
              <a:defRPr sz="280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SECTION SUBTITLE </a:t>
            </a:r>
          </a:p>
        </p:txBody>
      </p:sp>
      <p:sp>
        <p:nvSpPr>
          <p:cNvPr id="12" name="Slide Number Placeholder 11"/>
          <p:cNvSpPr>
            <a:spLocks noGrp="1"/>
          </p:cNvSpPr>
          <p:nvPr>
            <p:ph type="sldNum" sz="quarter" idx="12"/>
          </p:nvPr>
        </p:nvSpPr>
        <p:spPr/>
        <p:txBody>
          <a:bodyPr/>
          <a:lstStyle>
            <a:lvl1pPr>
              <a:defRPr>
                <a:solidFill>
                  <a:schemeClr val="bg1"/>
                </a:solidFill>
              </a:defRPr>
            </a:lvl1pPr>
          </a:lstStyle>
          <a:p>
            <a:fld id="{04E195D4-3F35-4E05-B500-7E7FD17C6DB3}" type="slidenum">
              <a:rPr lang="en-US" smtClean="0"/>
              <a:pPr/>
              <a:t>‹#›</a:t>
            </a:fld>
            <a:endParaRPr lang="en-US" dirty="0"/>
          </a:p>
        </p:txBody>
      </p:sp>
    </p:spTree>
    <p:extLst>
      <p:ext uri="{BB962C8B-B14F-4D97-AF65-F5344CB8AC3E}">
        <p14:creationId xmlns:p14="http://schemas.microsoft.com/office/powerpoint/2010/main" val="20675706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lvl1pPr>
              <a:defRPr>
                <a:solidFill>
                  <a:schemeClr val="bg1"/>
                </a:solidFill>
              </a:defRPr>
            </a:lvl1pPr>
          </a:lstStyle>
          <a:p>
            <a:fld id="{04E195D4-3F35-4E05-B500-7E7FD17C6DB3}" type="slidenum">
              <a:rPr lang="en-US" smtClean="0"/>
              <a:pPr/>
              <a:t>‹#›</a:t>
            </a:fld>
            <a:endParaRPr lang="en-US" dirty="0"/>
          </a:p>
        </p:txBody>
      </p:sp>
      <p:sp>
        <p:nvSpPr>
          <p:cNvPr id="4" name="Content Placeholder 2"/>
          <p:cNvSpPr>
            <a:spLocks noGrp="1"/>
          </p:cNvSpPr>
          <p:nvPr>
            <p:ph idx="1"/>
          </p:nvPr>
        </p:nvSpPr>
        <p:spPr>
          <a:xfrm>
            <a:off x="481433" y="1035703"/>
            <a:ext cx="7543800" cy="3459179"/>
          </a:xfrm>
          <a:prstGeom prst="rect">
            <a:avLst/>
          </a:prstGeom>
        </p:spPr>
        <p:txBody>
          <a:bodyPr/>
          <a:lstStyle>
            <a:lvl1pPr marL="457200" indent="-274320" algn="l">
              <a:buFont typeface="Arial" panose="020B0604020202020204" pitchFamily="34" charset="0"/>
              <a:buChar char="•"/>
              <a:defRPr sz="3200"/>
            </a:lvl1pPr>
            <a:lvl2pPr marL="800100" indent="-342900" algn="l">
              <a:buFont typeface="Arial" panose="020B0604020202020204" pitchFamily="34" charset="0"/>
              <a:buChar char="•"/>
              <a:defRPr baseline="0"/>
            </a:lvl2pPr>
            <a:lvl3pPr algn="l">
              <a:defRPr baseline="0"/>
            </a:lvl3pPr>
            <a:lvl4pPr algn="l">
              <a:defRPr/>
            </a:lvl4pPr>
            <a:lvl5pPr algn="l">
              <a:defRPr/>
            </a:lvl5pPr>
          </a:lstStyle>
          <a:p>
            <a:pPr lvl="0"/>
            <a:r>
              <a:rPr lang="en-US"/>
              <a:t>Edit Master text styles</a:t>
            </a:r>
          </a:p>
          <a:p>
            <a:pPr lvl="1"/>
            <a:r>
              <a:rPr lang="en-US"/>
              <a:t>Second level</a:t>
            </a:r>
          </a:p>
          <a:p>
            <a:pPr lvl="2"/>
            <a:r>
              <a:rPr lang="en-US"/>
              <a:t>Third level</a:t>
            </a:r>
          </a:p>
        </p:txBody>
      </p:sp>
      <p:sp>
        <p:nvSpPr>
          <p:cNvPr id="5" name="Title 21"/>
          <p:cNvSpPr>
            <a:spLocks noGrp="1"/>
          </p:cNvSpPr>
          <p:nvPr>
            <p:ph type="title" hasCustomPrompt="1"/>
          </p:nvPr>
        </p:nvSpPr>
        <p:spPr>
          <a:xfrm>
            <a:off x="146304" y="215258"/>
            <a:ext cx="8292616" cy="609600"/>
          </a:xfrm>
          <a:prstGeom prst="rect">
            <a:avLst/>
          </a:prstGeom>
        </p:spPr>
        <p:txBody>
          <a:bodyPr>
            <a:noAutofit/>
          </a:bodyPr>
          <a:lstStyle>
            <a:lvl1pPr algn="l">
              <a:defRPr sz="4000"/>
            </a:lvl1pPr>
          </a:lstStyle>
          <a:p>
            <a:r>
              <a:rPr lang="en-US" dirty="0"/>
              <a:t>Page Title</a:t>
            </a:r>
          </a:p>
        </p:txBody>
      </p:sp>
      <p:cxnSp>
        <p:nvCxnSpPr>
          <p:cNvPr id="6" name="Straight Connector 5" descr="underline"/>
          <p:cNvCxnSpPr/>
          <p:nvPr userDrawn="1"/>
        </p:nvCxnSpPr>
        <p:spPr>
          <a:xfrm>
            <a:off x="187286" y="837283"/>
            <a:ext cx="8449937" cy="0"/>
          </a:xfrm>
          <a:prstGeom prst="line">
            <a:avLst/>
          </a:prstGeom>
          <a:ln w="19050">
            <a:solidFill>
              <a:srgbClr val="20558A">
                <a:alpha val="5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19812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ong Title 2 lines and Content">
    <p:spTree>
      <p:nvGrpSpPr>
        <p:cNvPr id="1" name=""/>
        <p:cNvGrpSpPr/>
        <p:nvPr/>
      </p:nvGrpSpPr>
      <p:grpSpPr>
        <a:xfrm>
          <a:off x="0" y="0"/>
          <a:ext cx="0" cy="0"/>
          <a:chOff x="0" y="0"/>
          <a:chExt cx="0" cy="0"/>
        </a:xfrm>
      </p:grpSpPr>
      <p:sp>
        <p:nvSpPr>
          <p:cNvPr id="7" name="Subtitle 2"/>
          <p:cNvSpPr>
            <a:spLocks noGrp="1"/>
          </p:cNvSpPr>
          <p:nvPr>
            <p:ph type="subTitle" idx="1" hasCustomPrompt="1"/>
          </p:nvPr>
        </p:nvSpPr>
        <p:spPr>
          <a:xfrm>
            <a:off x="182697" y="868869"/>
            <a:ext cx="6400800" cy="609600"/>
          </a:xfrm>
          <a:prstGeom prst="rect">
            <a:avLst/>
          </a:prstGeom>
        </p:spPr>
        <p:txBody>
          <a:bodyPr>
            <a:normAutofit/>
          </a:bodyPr>
          <a:lstStyle>
            <a:lvl1pPr marL="0" indent="0" algn="l">
              <a:buNone/>
              <a:defRPr sz="280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SUBTITLE if needed </a:t>
            </a:r>
          </a:p>
        </p:txBody>
      </p:sp>
      <p:sp>
        <p:nvSpPr>
          <p:cNvPr id="13" name="Slide Number Placeholder 12"/>
          <p:cNvSpPr>
            <a:spLocks noGrp="1"/>
          </p:cNvSpPr>
          <p:nvPr>
            <p:ph type="sldNum" sz="quarter" idx="12"/>
          </p:nvPr>
        </p:nvSpPr>
        <p:spPr/>
        <p:txBody>
          <a:bodyPr/>
          <a:lstStyle>
            <a:lvl1pPr>
              <a:defRPr>
                <a:solidFill>
                  <a:schemeClr val="bg1"/>
                </a:solidFill>
              </a:defRPr>
            </a:lvl1pPr>
          </a:lstStyle>
          <a:p>
            <a:fld id="{04E195D4-3F35-4E05-B500-7E7FD17C6DB3}" type="slidenum">
              <a:rPr lang="en-US" smtClean="0"/>
              <a:pPr/>
              <a:t>‹#›</a:t>
            </a:fld>
            <a:endParaRPr lang="en-US" dirty="0"/>
          </a:p>
        </p:txBody>
      </p:sp>
      <p:sp>
        <p:nvSpPr>
          <p:cNvPr id="8" name="Title 21"/>
          <p:cNvSpPr>
            <a:spLocks noGrp="1"/>
          </p:cNvSpPr>
          <p:nvPr>
            <p:ph type="title" hasCustomPrompt="1"/>
          </p:nvPr>
        </p:nvSpPr>
        <p:spPr>
          <a:xfrm>
            <a:off x="146304" y="215258"/>
            <a:ext cx="8292616" cy="609600"/>
          </a:xfrm>
          <a:prstGeom prst="rect">
            <a:avLst/>
          </a:prstGeom>
        </p:spPr>
        <p:txBody>
          <a:bodyPr>
            <a:noAutofit/>
          </a:bodyPr>
          <a:lstStyle>
            <a:lvl1pPr algn="l">
              <a:defRPr sz="4000" baseline="0"/>
            </a:lvl1pPr>
          </a:lstStyle>
          <a:p>
            <a:r>
              <a:rPr lang="en-US" dirty="0"/>
              <a:t>Page Title – use if have long title</a:t>
            </a:r>
          </a:p>
        </p:txBody>
      </p:sp>
      <p:cxnSp>
        <p:nvCxnSpPr>
          <p:cNvPr id="4" name="Straight Connector 3" descr="underline for title"/>
          <p:cNvCxnSpPr/>
          <p:nvPr userDrawn="1"/>
        </p:nvCxnSpPr>
        <p:spPr>
          <a:xfrm>
            <a:off x="187286" y="837283"/>
            <a:ext cx="8449937" cy="0"/>
          </a:xfrm>
          <a:prstGeom prst="line">
            <a:avLst/>
          </a:prstGeom>
          <a:ln w="19050">
            <a:solidFill>
              <a:srgbClr val="20558A">
                <a:alpha val="50000"/>
              </a:srgbClr>
            </a:solidFill>
          </a:ln>
        </p:spPr>
        <p:style>
          <a:lnRef idx="1">
            <a:schemeClr val="accent1"/>
          </a:lnRef>
          <a:fillRef idx="0">
            <a:schemeClr val="accent1"/>
          </a:fillRef>
          <a:effectRef idx="0">
            <a:schemeClr val="accent1"/>
          </a:effectRef>
          <a:fontRef idx="minor">
            <a:schemeClr val="tx1"/>
          </a:fontRef>
        </p:style>
      </p:cxnSp>
      <p:sp>
        <p:nvSpPr>
          <p:cNvPr id="5" name="Text Placeholder 4"/>
          <p:cNvSpPr>
            <a:spLocks noGrp="1"/>
          </p:cNvSpPr>
          <p:nvPr>
            <p:ph type="body" sz="quarter" idx="13"/>
          </p:nvPr>
        </p:nvSpPr>
        <p:spPr>
          <a:xfrm>
            <a:off x="187325" y="1544370"/>
            <a:ext cx="8450263" cy="2941638"/>
          </a:xfrm>
          <a:prstGeom prst="rect">
            <a:avLst/>
          </a:prstGeom>
        </p:spPr>
        <p:txBody>
          <a:bodyPr/>
          <a:lstStyle>
            <a:lvl1pPr marL="457200" indent="-274320" algn="l">
              <a:buFont typeface="Arial" panose="020B0604020202020204" pitchFamily="34" charset="0"/>
              <a:buChar char="•"/>
              <a:defRPr sz="3200"/>
            </a:lvl1pPr>
            <a:lvl2pPr marL="800100" indent="-342900" algn="l">
              <a:buFont typeface="Arial" panose="020B0604020202020204" pitchFamily="34" charset="0"/>
              <a:buChar char="•"/>
              <a:defRPr baseline="0"/>
            </a:lvl2pPr>
            <a:lvl3pPr algn="l">
              <a:defRPr/>
            </a:lvl3pPr>
            <a:lvl4pPr marL="1714500" indent="-342900" algn="l">
              <a:buFont typeface="Arial" panose="020B0604020202020204" pitchFamily="34" charset="0"/>
              <a:buChar char="•"/>
              <a:defRPr/>
            </a:lvl4pPr>
            <a:lvl5pPr marL="2171700" indent="-342900" algn="l">
              <a:buFont typeface="Arial" panose="020B0604020202020204" pitchFamily="34" charset="0"/>
              <a:buChar char="•"/>
              <a:defRPr/>
            </a:lvl5pPr>
          </a:lstStyle>
          <a:p>
            <a:pPr lvl="0"/>
            <a:r>
              <a:rPr lang="en-US"/>
              <a:t>Edit Master text styles</a:t>
            </a:r>
          </a:p>
          <a:p>
            <a:pPr lvl="1"/>
            <a:r>
              <a:rPr lang="en-US"/>
              <a:t>Second level</a:t>
            </a:r>
          </a:p>
          <a:p>
            <a:pPr lvl="2"/>
            <a:r>
              <a:rPr lang="en-US"/>
              <a:t>Third level</a:t>
            </a:r>
          </a:p>
        </p:txBody>
      </p:sp>
    </p:spTree>
    <p:extLst>
      <p:ext uri="{BB962C8B-B14F-4D97-AF65-F5344CB8AC3E}">
        <p14:creationId xmlns:p14="http://schemas.microsoft.com/office/powerpoint/2010/main" val="2077533590"/>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 Column">
    <p:spTree>
      <p:nvGrpSpPr>
        <p:cNvPr id="1" name=""/>
        <p:cNvGrpSpPr/>
        <p:nvPr/>
      </p:nvGrpSpPr>
      <p:grpSpPr>
        <a:xfrm>
          <a:off x="0" y="0"/>
          <a:ext cx="0" cy="0"/>
          <a:chOff x="0" y="0"/>
          <a:chExt cx="0" cy="0"/>
        </a:xfrm>
      </p:grpSpPr>
      <p:sp>
        <p:nvSpPr>
          <p:cNvPr id="3" name="Content Placeholder 2"/>
          <p:cNvSpPr>
            <a:spLocks noGrp="1"/>
          </p:cNvSpPr>
          <p:nvPr>
            <p:ph idx="1"/>
          </p:nvPr>
        </p:nvSpPr>
        <p:spPr>
          <a:xfrm>
            <a:off x="4511614" y="1138687"/>
            <a:ext cx="4175185" cy="3455937"/>
          </a:xfrm>
          <a:prstGeom prst="rect">
            <a:avLst/>
          </a:prstGeom>
        </p:spPr>
        <p:txBody>
          <a:bodyPr/>
          <a:lstStyle>
            <a:lvl1pPr algn="l">
              <a:defRPr sz="3200">
                <a:solidFill>
                  <a:schemeClr val="tx1"/>
                </a:solidFill>
              </a:defRPr>
            </a:lvl1pPr>
            <a:lvl2pPr marL="740664" indent="-320040" algn="l">
              <a:buFont typeface="Arial" panose="020B0604020202020204" pitchFamily="34" charset="0"/>
              <a:buChar char="•"/>
              <a:defRPr sz="2800" baseline="0"/>
            </a:lvl2pPr>
            <a:lvl3pPr indent="-320040" algn="l">
              <a:defRPr sz="2400">
                <a:latin typeface="Franklin Gothic Medium Cond" panose="020B0606030402020204" pitchFamily="34" charset="0"/>
              </a:defRPr>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p:txBody>
      </p:sp>
      <p:sp>
        <p:nvSpPr>
          <p:cNvPr id="10" name="Slide Number Placeholder 9"/>
          <p:cNvSpPr>
            <a:spLocks noGrp="1"/>
          </p:cNvSpPr>
          <p:nvPr>
            <p:ph type="sldNum" sz="quarter" idx="12"/>
          </p:nvPr>
        </p:nvSpPr>
        <p:spPr/>
        <p:txBody>
          <a:bodyPr/>
          <a:lstStyle>
            <a:lvl1pPr>
              <a:defRPr>
                <a:solidFill>
                  <a:schemeClr val="bg1"/>
                </a:solidFill>
              </a:defRPr>
            </a:lvl1pPr>
          </a:lstStyle>
          <a:p>
            <a:fld id="{04E195D4-3F35-4E05-B500-7E7FD17C6DB3}" type="slidenum">
              <a:rPr lang="en-US" smtClean="0"/>
              <a:pPr/>
              <a:t>‹#›</a:t>
            </a:fld>
            <a:endParaRPr lang="en-US" dirty="0"/>
          </a:p>
        </p:txBody>
      </p:sp>
      <p:cxnSp>
        <p:nvCxnSpPr>
          <p:cNvPr id="7" name="Straight Connector 6"/>
          <p:cNvCxnSpPr/>
          <p:nvPr userDrawn="1"/>
        </p:nvCxnSpPr>
        <p:spPr>
          <a:xfrm>
            <a:off x="187286" y="837283"/>
            <a:ext cx="8449937" cy="0"/>
          </a:xfrm>
          <a:prstGeom prst="line">
            <a:avLst/>
          </a:prstGeom>
          <a:ln w="19050">
            <a:solidFill>
              <a:srgbClr val="20558A">
                <a:alpha val="50000"/>
              </a:srgbClr>
            </a:solidFill>
          </a:ln>
        </p:spPr>
        <p:style>
          <a:lnRef idx="1">
            <a:schemeClr val="accent1"/>
          </a:lnRef>
          <a:fillRef idx="0">
            <a:schemeClr val="accent1"/>
          </a:fillRef>
          <a:effectRef idx="0">
            <a:schemeClr val="accent1"/>
          </a:effectRef>
          <a:fontRef idx="minor">
            <a:schemeClr val="tx1"/>
          </a:fontRef>
        </p:style>
      </p:cxnSp>
      <p:sp>
        <p:nvSpPr>
          <p:cNvPr id="8" name="Content Placeholder 2"/>
          <p:cNvSpPr>
            <a:spLocks noGrp="1"/>
          </p:cNvSpPr>
          <p:nvPr>
            <p:ph idx="13"/>
          </p:nvPr>
        </p:nvSpPr>
        <p:spPr>
          <a:xfrm>
            <a:off x="187286" y="1144438"/>
            <a:ext cx="4175185" cy="3455937"/>
          </a:xfrm>
          <a:prstGeom prst="rect">
            <a:avLst/>
          </a:prstGeom>
        </p:spPr>
        <p:txBody>
          <a:bodyPr/>
          <a:lstStyle>
            <a:lvl1pPr algn="l">
              <a:defRPr sz="3200">
                <a:solidFill>
                  <a:schemeClr val="tx1"/>
                </a:solidFill>
              </a:defRPr>
            </a:lvl1pPr>
            <a:lvl2pPr marL="740664" indent="-320040" algn="l">
              <a:buFont typeface="Arial" panose="020B0604020202020204" pitchFamily="34" charset="0"/>
              <a:buChar char="•"/>
              <a:defRPr sz="2800" baseline="0"/>
            </a:lvl2pPr>
            <a:lvl3pPr marL="1143000" indent="-320040" algn="l">
              <a:defRPr sz="2400">
                <a:latin typeface="Franklin Gothic Medium Cond" panose="020B0606030402020204" pitchFamily="34" charset="0"/>
              </a:defRPr>
            </a:lvl3pPr>
            <a:lvl4pPr algn="l">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p:txBody>
      </p:sp>
      <p:sp>
        <p:nvSpPr>
          <p:cNvPr id="9" name="Title 21"/>
          <p:cNvSpPr>
            <a:spLocks noGrp="1"/>
          </p:cNvSpPr>
          <p:nvPr>
            <p:ph type="title" hasCustomPrompt="1"/>
          </p:nvPr>
        </p:nvSpPr>
        <p:spPr>
          <a:xfrm>
            <a:off x="146304" y="215258"/>
            <a:ext cx="8292616" cy="609600"/>
          </a:xfrm>
          <a:prstGeom prst="rect">
            <a:avLst/>
          </a:prstGeom>
        </p:spPr>
        <p:txBody>
          <a:bodyPr>
            <a:noAutofit/>
          </a:bodyPr>
          <a:lstStyle>
            <a:lvl1pPr algn="l">
              <a:defRPr sz="4000" baseline="0"/>
            </a:lvl1pPr>
          </a:lstStyle>
          <a:p>
            <a:r>
              <a:rPr lang="en-US" dirty="0"/>
              <a:t>2 Column</a:t>
            </a:r>
          </a:p>
        </p:txBody>
      </p:sp>
    </p:spTree>
    <p:extLst>
      <p:ext uri="{BB962C8B-B14F-4D97-AF65-F5344CB8AC3E}">
        <p14:creationId xmlns:p14="http://schemas.microsoft.com/office/powerpoint/2010/main" val="93332823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descr="bottom blue background bar"/>
          <p:cNvSpPr/>
          <p:nvPr/>
        </p:nvSpPr>
        <p:spPr>
          <a:xfrm>
            <a:off x="-10486" y="4827185"/>
            <a:ext cx="9154486" cy="317214"/>
          </a:xfrm>
          <a:prstGeom prst="rect">
            <a:avLst/>
          </a:prstGeom>
          <a:solidFill>
            <a:srgbClr val="20558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p:cNvSpPr>
            <a:spLocks noGrp="1"/>
          </p:cNvSpPr>
          <p:nvPr>
            <p:ph type="sldNum" sz="quarter" idx="4"/>
          </p:nvPr>
        </p:nvSpPr>
        <p:spPr>
          <a:xfrm>
            <a:off x="6553200" y="4819020"/>
            <a:ext cx="2133600" cy="273844"/>
          </a:xfrm>
          <a:prstGeom prst="rect">
            <a:avLst/>
          </a:prstGeom>
        </p:spPr>
        <p:txBody>
          <a:bodyPr vert="horz" lIns="91440" tIns="45720" rIns="91440" bIns="45720" rtlCol="0" anchor="ctr"/>
          <a:lstStyle>
            <a:lvl1pPr algn="r">
              <a:defRPr sz="1200">
                <a:solidFill>
                  <a:schemeClr val="bg1"/>
                </a:solidFill>
              </a:defRPr>
            </a:lvl1pPr>
          </a:lstStyle>
          <a:p>
            <a:fld id="{04E195D4-3F35-4E05-B500-7E7FD17C6DB3}" type="slidenum">
              <a:rPr lang="en-US" smtClean="0"/>
              <a:pPr/>
              <a:t>‹#›</a:t>
            </a:fld>
            <a:endParaRPr lang="en-US" dirty="0"/>
          </a:p>
        </p:txBody>
      </p:sp>
      <p:pic>
        <p:nvPicPr>
          <p:cNvPr id="8" name="Picture 7" descr="SCHEV"/>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57190" y="4818871"/>
            <a:ext cx="1757548" cy="316359"/>
          </a:xfrm>
          <a:prstGeom prst="rect">
            <a:avLst/>
          </a:prstGeom>
        </p:spPr>
      </p:pic>
    </p:spTree>
    <p:extLst>
      <p:ext uri="{BB962C8B-B14F-4D97-AF65-F5344CB8AC3E}">
        <p14:creationId xmlns:p14="http://schemas.microsoft.com/office/powerpoint/2010/main" val="2108065159"/>
      </p:ext>
    </p:extLst>
  </p:cSld>
  <p:clrMap bg1="lt1" tx1="dk1" bg2="lt2" tx2="dk2" accent1="accent1" accent2="accent2" accent3="accent3" accent4="accent4" accent5="accent5" accent6="accent6" hlink="hlink" folHlink="folHlink"/>
  <p:sldLayoutIdLst>
    <p:sldLayoutId id="2147483696" r:id="rId1"/>
    <p:sldLayoutId id="2147483687" r:id="rId2"/>
    <p:sldLayoutId id="2147483695" r:id="rId3"/>
    <p:sldLayoutId id="2147483688" r:id="rId4"/>
    <p:sldLayoutId id="2147483693" r:id="rId5"/>
  </p:sldLayoutIdLst>
  <p:hf hdr="0" ftr="0" dt="0"/>
  <p:txStyles>
    <p:titleStyle>
      <a:lvl1pPr algn="ctr" defTabSz="914400" rtl="0" eaLnBrk="1" latinLnBrk="0" hangingPunct="1">
        <a:spcBef>
          <a:spcPct val="0"/>
        </a:spcBef>
        <a:buNone/>
        <a:defRPr sz="4800" i="0" kern="1200" baseline="0">
          <a:solidFill>
            <a:schemeClr val="tx1"/>
          </a:solidFill>
          <a:latin typeface="Franklin Gothic Medium" panose="020B0603020102020204" pitchFamily="34" charset="0"/>
          <a:ea typeface="+mj-ea"/>
          <a:cs typeface="+mj-cs"/>
        </a:defRPr>
      </a:lvl1pPr>
    </p:titleStyle>
    <p:bodyStyle>
      <a:lvl1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sz="2800" kern="1200" baseline="0">
          <a:solidFill>
            <a:srgbClr val="000000"/>
          </a:solidFill>
          <a:latin typeface="Franklin Gothic Medium Cond" panose="020B0606030402020204" pitchFamily="34" charset="0"/>
          <a:ea typeface="+mn-ea"/>
          <a:cs typeface="+mn-cs"/>
        </a:defRPr>
      </a:lvl1pPr>
      <a:lvl2pPr marL="457200" indent="0" algn="ctr" defTabSz="914400" rtl="0" eaLnBrk="1" latinLnBrk="0" hangingPunct="1">
        <a:spcBef>
          <a:spcPct val="20000"/>
        </a:spcBef>
        <a:buFont typeface="Arial" panose="020B0604020202020204" pitchFamily="34" charset="0"/>
        <a:buNone/>
        <a:defRPr sz="2400" kern="1200" baseline="0">
          <a:solidFill>
            <a:srgbClr val="20558A"/>
          </a:solidFill>
          <a:latin typeface="Franklin Gothic Medium Cond" panose="020B060603040202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rgbClr val="747679"/>
          </a:solidFill>
          <a:latin typeface="Franklin Gothic Book" panose="020B0503020102020204" pitchFamily="34" charset="0"/>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solidFill>
          <a:latin typeface="Franklin Gothic Medium Cond" panose="020B0606030402020204" pitchFamily="34" charset="0"/>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solidFill>
          <a:latin typeface="Franklin Gothic Medium Cond" panose="020B06060304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1"/>
          </p:nvPr>
        </p:nvSpPr>
        <p:spPr>
          <a:xfrm>
            <a:off x="764956" y="2584693"/>
            <a:ext cx="7324725" cy="949747"/>
          </a:xfrm>
        </p:spPr>
        <p:txBody>
          <a:bodyPr>
            <a:normAutofit fontScale="70000" lnSpcReduction="20000"/>
          </a:bodyPr>
          <a:lstStyle/>
          <a:p>
            <a:r>
              <a:rPr lang="en-US" sz="3600" b="1" dirty="0"/>
              <a:t>May 17, 2022</a:t>
            </a:r>
          </a:p>
          <a:p>
            <a:endParaRPr lang="en-US" sz="2000" b="1" dirty="0"/>
          </a:p>
          <a:p>
            <a:r>
              <a:rPr lang="en-US" sz="2000" b="1" dirty="0"/>
              <a:t>Emily Salmon</a:t>
            </a:r>
          </a:p>
          <a:p>
            <a:r>
              <a:rPr lang="en-US" sz="2000" b="1" dirty="0"/>
              <a:t>Senior Associate for Strategic Planning and Policy Studies </a:t>
            </a:r>
          </a:p>
        </p:txBody>
      </p:sp>
      <p:sp>
        <p:nvSpPr>
          <p:cNvPr id="3" name="Title 2"/>
          <p:cNvSpPr>
            <a:spLocks noGrp="1"/>
          </p:cNvSpPr>
          <p:nvPr>
            <p:ph type="title"/>
          </p:nvPr>
        </p:nvSpPr>
        <p:spPr>
          <a:xfrm>
            <a:off x="567690" y="564093"/>
            <a:ext cx="7905750" cy="2020600"/>
          </a:xfrm>
        </p:spPr>
        <p:txBody>
          <a:bodyPr>
            <a:normAutofit/>
          </a:bodyPr>
          <a:lstStyle/>
          <a:p>
            <a:r>
              <a:rPr lang="en-US" sz="4000" i="1" dirty="0"/>
              <a:t>Action Plan to Address Higher Education Barriers faced by Students with Disabilities</a:t>
            </a:r>
          </a:p>
        </p:txBody>
      </p:sp>
    </p:spTree>
    <p:extLst>
      <p:ext uri="{BB962C8B-B14F-4D97-AF65-F5344CB8AC3E}">
        <p14:creationId xmlns:p14="http://schemas.microsoft.com/office/powerpoint/2010/main" val="7805768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764AB37-2B4E-D14C-9364-1571AEAB4529}"/>
              </a:ext>
            </a:extLst>
          </p:cNvPr>
          <p:cNvSpPr>
            <a:spLocks noGrp="1"/>
          </p:cNvSpPr>
          <p:nvPr>
            <p:ph type="sldNum" sz="quarter" idx="10"/>
          </p:nvPr>
        </p:nvSpPr>
        <p:spPr/>
        <p:txBody>
          <a:bodyPr/>
          <a:lstStyle/>
          <a:p>
            <a:fld id="{04E195D4-3F35-4E05-B500-7E7FD17C6DB3}" type="slidenum">
              <a:rPr lang="en-US" smtClean="0"/>
              <a:pPr/>
              <a:t>9</a:t>
            </a:fld>
            <a:endParaRPr lang="en-US" dirty="0"/>
          </a:p>
        </p:txBody>
      </p:sp>
      <p:sp>
        <p:nvSpPr>
          <p:cNvPr id="4" name="Title 3">
            <a:extLst>
              <a:ext uri="{FF2B5EF4-FFF2-40B4-BE49-F238E27FC236}">
                <a16:creationId xmlns:a16="http://schemas.microsoft.com/office/drawing/2014/main" id="{97C5D0B3-69D8-DF4F-ADF4-544B17FB14F4}"/>
              </a:ext>
            </a:extLst>
          </p:cNvPr>
          <p:cNvSpPr>
            <a:spLocks noGrp="1"/>
          </p:cNvSpPr>
          <p:nvPr>
            <p:ph type="title"/>
          </p:nvPr>
        </p:nvSpPr>
        <p:spPr>
          <a:xfrm>
            <a:off x="146304" y="235947"/>
            <a:ext cx="8292616" cy="609600"/>
          </a:xfrm>
        </p:spPr>
        <p:txBody>
          <a:bodyPr/>
          <a:lstStyle/>
          <a:p>
            <a:r>
              <a:rPr lang="en-US" dirty="0"/>
              <a:t>Next Steps</a:t>
            </a:r>
          </a:p>
        </p:txBody>
      </p:sp>
      <p:sp>
        <p:nvSpPr>
          <p:cNvPr id="7" name="TextBox 6">
            <a:extLst>
              <a:ext uri="{FF2B5EF4-FFF2-40B4-BE49-F238E27FC236}">
                <a16:creationId xmlns:a16="http://schemas.microsoft.com/office/drawing/2014/main" id="{01056AA3-118C-C24E-87F1-6401AF1F57DC}"/>
              </a:ext>
            </a:extLst>
          </p:cNvPr>
          <p:cNvSpPr txBox="1"/>
          <p:nvPr/>
        </p:nvSpPr>
        <p:spPr>
          <a:xfrm>
            <a:off x="537328" y="1001013"/>
            <a:ext cx="7826177" cy="3724096"/>
          </a:xfrm>
          <a:prstGeom prst="rect">
            <a:avLst/>
          </a:prstGeom>
          <a:noFill/>
        </p:spPr>
        <p:txBody>
          <a:bodyPr wrap="square" rtlCol="0">
            <a:spAutoFit/>
          </a:bodyPr>
          <a:lstStyle/>
          <a:p>
            <a:r>
              <a:rPr lang="en-US" sz="2800" dirty="0">
                <a:solidFill>
                  <a:srgbClr val="000000"/>
                </a:solidFill>
                <a:latin typeface="Franklin Gothic Medium" panose="020B0603020102020204" pitchFamily="34" charset="0"/>
              </a:rPr>
              <a:t>SCHEV staff will: </a:t>
            </a:r>
          </a:p>
          <a:p>
            <a:endParaRPr lang="en-US" sz="2800" dirty="0">
              <a:solidFill>
                <a:srgbClr val="000000"/>
              </a:solidFill>
              <a:latin typeface="Franklin Gothic Medium" panose="020B0603020102020204" pitchFamily="34" charset="0"/>
            </a:endParaRPr>
          </a:p>
          <a:p>
            <a:pPr marL="800100" lvl="1" indent="-342900">
              <a:buAutoNum type="arabicPeriod"/>
              <a:tabLst>
                <a:tab pos="1598613" algn="l"/>
              </a:tabLst>
            </a:pPr>
            <a:r>
              <a:rPr lang="en-US" sz="2400" dirty="0">
                <a:solidFill>
                  <a:srgbClr val="20558A"/>
                </a:solidFill>
              </a:rPr>
              <a:t>Seek advisory committee input on implementation of the Action Plan; and</a:t>
            </a:r>
          </a:p>
          <a:p>
            <a:pPr marL="800100" lvl="1" indent="-342900">
              <a:buAutoNum type="arabicPeriod"/>
              <a:tabLst>
                <a:tab pos="1598613" algn="l"/>
              </a:tabLst>
            </a:pPr>
            <a:r>
              <a:rPr lang="en-US" sz="2400" dirty="0">
                <a:solidFill>
                  <a:srgbClr val="20558A"/>
                </a:solidFill>
              </a:rPr>
              <a:t>Identify and present pertinent initiatives to Council that inform any subsequent budget and policy recommendations. </a:t>
            </a:r>
          </a:p>
          <a:p>
            <a:pPr marL="800100" lvl="1" indent="-342900">
              <a:buAutoNum type="arabicPeriod"/>
              <a:tabLst>
                <a:tab pos="1598613" algn="l"/>
              </a:tabLst>
            </a:pPr>
            <a:endParaRPr lang="en-US" sz="2400" dirty="0">
              <a:solidFill>
                <a:srgbClr val="20558A"/>
              </a:solidFill>
            </a:endParaRPr>
          </a:p>
          <a:p>
            <a:endParaRPr lang="en-US" dirty="0"/>
          </a:p>
          <a:p>
            <a:endParaRPr lang="en-US" dirty="0"/>
          </a:p>
        </p:txBody>
      </p:sp>
    </p:spTree>
    <p:extLst>
      <p:ext uri="{BB962C8B-B14F-4D97-AF65-F5344CB8AC3E}">
        <p14:creationId xmlns:p14="http://schemas.microsoft.com/office/powerpoint/2010/main" val="33580385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764AB37-2B4E-D14C-9364-1571AEAB4529}"/>
              </a:ext>
            </a:extLst>
          </p:cNvPr>
          <p:cNvSpPr>
            <a:spLocks noGrp="1"/>
          </p:cNvSpPr>
          <p:nvPr>
            <p:ph type="sldNum" sz="quarter" idx="10"/>
          </p:nvPr>
        </p:nvSpPr>
        <p:spPr/>
        <p:txBody>
          <a:bodyPr/>
          <a:lstStyle/>
          <a:p>
            <a:fld id="{04E195D4-3F35-4E05-B500-7E7FD17C6DB3}" type="slidenum">
              <a:rPr lang="en-US" smtClean="0"/>
              <a:pPr/>
              <a:t>1</a:t>
            </a:fld>
            <a:endParaRPr lang="en-US" dirty="0"/>
          </a:p>
        </p:txBody>
      </p:sp>
      <p:sp>
        <p:nvSpPr>
          <p:cNvPr id="4" name="Title 3">
            <a:extLst>
              <a:ext uri="{FF2B5EF4-FFF2-40B4-BE49-F238E27FC236}">
                <a16:creationId xmlns:a16="http://schemas.microsoft.com/office/drawing/2014/main" id="{97C5D0B3-69D8-DF4F-ADF4-544B17FB14F4}"/>
              </a:ext>
            </a:extLst>
          </p:cNvPr>
          <p:cNvSpPr>
            <a:spLocks noGrp="1"/>
          </p:cNvSpPr>
          <p:nvPr>
            <p:ph type="title"/>
          </p:nvPr>
        </p:nvSpPr>
        <p:spPr/>
        <p:txBody>
          <a:bodyPr/>
          <a:lstStyle/>
          <a:p>
            <a:r>
              <a:rPr lang="en-US" dirty="0"/>
              <a:t>Objectives</a:t>
            </a:r>
          </a:p>
        </p:txBody>
      </p:sp>
      <p:sp>
        <p:nvSpPr>
          <p:cNvPr id="5" name="Content Placeholder 2">
            <a:extLst>
              <a:ext uri="{FF2B5EF4-FFF2-40B4-BE49-F238E27FC236}">
                <a16:creationId xmlns:a16="http://schemas.microsoft.com/office/drawing/2014/main" id="{1E7323A6-9545-B645-AD1D-2F2026129E2A}"/>
              </a:ext>
            </a:extLst>
          </p:cNvPr>
          <p:cNvSpPr>
            <a:spLocks noGrp="1"/>
          </p:cNvSpPr>
          <p:nvPr>
            <p:ph idx="1"/>
          </p:nvPr>
        </p:nvSpPr>
        <p:spPr>
          <a:xfrm>
            <a:off x="146304" y="989983"/>
            <a:ext cx="7957487" cy="3459179"/>
          </a:xfrm>
        </p:spPr>
        <p:txBody>
          <a:bodyPr/>
          <a:lstStyle/>
          <a:p>
            <a:r>
              <a:rPr lang="en-US" dirty="0"/>
              <a:t>Provide topical context for the action plan.</a:t>
            </a:r>
          </a:p>
          <a:p>
            <a:r>
              <a:rPr lang="en-US" dirty="0"/>
              <a:t>Highlight three domain areas and primary goals of the action plan.</a:t>
            </a:r>
          </a:p>
          <a:p>
            <a:r>
              <a:rPr lang="en-US" dirty="0"/>
              <a:t>Summarize next steps. </a:t>
            </a:r>
          </a:p>
        </p:txBody>
      </p:sp>
    </p:spTree>
    <p:extLst>
      <p:ext uri="{BB962C8B-B14F-4D97-AF65-F5344CB8AC3E}">
        <p14:creationId xmlns:p14="http://schemas.microsoft.com/office/powerpoint/2010/main" val="41895679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764AB37-2B4E-D14C-9364-1571AEAB4529}"/>
              </a:ext>
            </a:extLst>
          </p:cNvPr>
          <p:cNvSpPr>
            <a:spLocks noGrp="1"/>
          </p:cNvSpPr>
          <p:nvPr>
            <p:ph type="sldNum" sz="quarter" idx="10"/>
          </p:nvPr>
        </p:nvSpPr>
        <p:spPr/>
        <p:txBody>
          <a:bodyPr/>
          <a:lstStyle/>
          <a:p>
            <a:fld id="{04E195D4-3F35-4E05-B500-7E7FD17C6DB3}" type="slidenum">
              <a:rPr lang="en-US" smtClean="0"/>
              <a:pPr/>
              <a:t>2</a:t>
            </a:fld>
            <a:endParaRPr lang="en-US" dirty="0"/>
          </a:p>
        </p:txBody>
      </p:sp>
      <p:sp>
        <p:nvSpPr>
          <p:cNvPr id="4" name="Title 3">
            <a:extLst>
              <a:ext uri="{FF2B5EF4-FFF2-40B4-BE49-F238E27FC236}">
                <a16:creationId xmlns:a16="http://schemas.microsoft.com/office/drawing/2014/main" id="{97C5D0B3-69D8-DF4F-ADF4-544B17FB14F4}"/>
              </a:ext>
            </a:extLst>
          </p:cNvPr>
          <p:cNvSpPr>
            <a:spLocks noGrp="1"/>
          </p:cNvSpPr>
          <p:nvPr>
            <p:ph type="title"/>
          </p:nvPr>
        </p:nvSpPr>
        <p:spPr/>
        <p:txBody>
          <a:bodyPr/>
          <a:lstStyle/>
          <a:p>
            <a:r>
              <a:rPr lang="en-US" dirty="0"/>
              <a:t>Pathways to Opportunity - Goals</a:t>
            </a:r>
          </a:p>
        </p:txBody>
      </p:sp>
      <p:sp>
        <p:nvSpPr>
          <p:cNvPr id="5" name="Content Placeholder 11" descr="Visual" title="Goals graphic">
            <a:extLst>
              <a:ext uri="{FF2B5EF4-FFF2-40B4-BE49-F238E27FC236}">
                <a16:creationId xmlns:a16="http://schemas.microsoft.com/office/drawing/2014/main" id="{D4BB9573-3B69-F642-8915-BA29F39E7D27}"/>
              </a:ext>
            </a:extLst>
          </p:cNvPr>
          <p:cNvSpPr txBox="1">
            <a:spLocks/>
          </p:cNvSpPr>
          <p:nvPr/>
        </p:nvSpPr>
        <p:spPr>
          <a:xfrm>
            <a:off x="505551" y="1045456"/>
            <a:ext cx="7810306" cy="2966954"/>
          </a:xfrm>
          <a:prstGeom prst="rect">
            <a:avLst/>
          </a:prstGeom>
        </p:spPr>
        <p:txBody>
          <a:bodyPr>
            <a:normAutofit/>
          </a:bodyPr>
          <a:lstStyle>
            <a:lvl1pPr marL="457200" marR="0" indent="-27432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sz="3200" kern="1200" baseline="0">
                <a:solidFill>
                  <a:srgbClr val="000000"/>
                </a:solidFill>
                <a:latin typeface="Franklin Gothic Medium Cond" panose="020B0606030402020204" pitchFamily="34" charset="0"/>
                <a:ea typeface="+mn-ea"/>
                <a:cs typeface="+mn-cs"/>
              </a:defRPr>
            </a:lvl1pPr>
            <a:lvl2pPr marL="800100" indent="-342900" algn="l" defTabSz="914400" rtl="0" eaLnBrk="1" latinLnBrk="0" hangingPunct="1">
              <a:spcBef>
                <a:spcPct val="20000"/>
              </a:spcBef>
              <a:buFont typeface="Arial" panose="020B0604020202020204" pitchFamily="34" charset="0"/>
              <a:buChar char="•"/>
              <a:defRPr sz="2400" kern="1200" baseline="0">
                <a:solidFill>
                  <a:srgbClr val="20558A"/>
                </a:solidFill>
                <a:latin typeface="Franklin Gothic Medium Cond" panose="020B060603040202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baseline="0">
                <a:solidFill>
                  <a:srgbClr val="747679"/>
                </a:solidFill>
                <a:latin typeface="Franklin Gothic Book" panose="020B0503020102020204" pitchFamily="34" charset="0"/>
                <a:ea typeface="+mn-ea"/>
                <a:cs typeface="+mn-cs"/>
              </a:defRPr>
            </a:lvl3pPr>
            <a:lvl4pPr marL="1371600" indent="0" algn="l" defTabSz="914400" rtl="0" eaLnBrk="1" latinLnBrk="0" hangingPunct="1">
              <a:spcBef>
                <a:spcPct val="20000"/>
              </a:spcBef>
              <a:buFont typeface="Arial" panose="020B0604020202020204" pitchFamily="34" charset="0"/>
              <a:buNone/>
              <a:defRPr sz="2000" kern="1200">
                <a:solidFill>
                  <a:schemeClr val="tx1"/>
                </a:solidFill>
                <a:latin typeface="Franklin Gothic Medium Cond" panose="020B0606030402020204" pitchFamily="34" charset="0"/>
                <a:ea typeface="+mn-ea"/>
                <a:cs typeface="+mn-cs"/>
              </a:defRPr>
            </a:lvl4pPr>
            <a:lvl5pPr marL="1828800" indent="0" algn="l" defTabSz="914400" rtl="0" eaLnBrk="1" latinLnBrk="0" hangingPunct="1">
              <a:spcBef>
                <a:spcPct val="20000"/>
              </a:spcBef>
              <a:buFont typeface="Arial" panose="020B0604020202020204" pitchFamily="34" charset="0"/>
              <a:buNone/>
              <a:defRPr sz="2000" kern="1200">
                <a:solidFill>
                  <a:schemeClr val="tx1"/>
                </a:solidFill>
                <a:latin typeface="Franklin Gothic Medium Cond" panose="020B06060304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182880" indent="0">
              <a:buNone/>
            </a:pPr>
            <a:endParaRPr lang="en-US" dirty="0"/>
          </a:p>
        </p:txBody>
      </p:sp>
      <p:pic>
        <p:nvPicPr>
          <p:cNvPr id="6" name="Picture 5" title="Goals graphic">
            <a:extLst>
              <a:ext uri="{FF2B5EF4-FFF2-40B4-BE49-F238E27FC236}">
                <a16:creationId xmlns:a16="http://schemas.microsoft.com/office/drawing/2014/main" id="{588C5B23-D29F-6C4F-85D1-D545C5D1EC89}"/>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2232" t="16037" r="1768" b="24096"/>
          <a:stretch/>
        </p:blipFill>
        <p:spPr>
          <a:xfrm>
            <a:off x="505551" y="947912"/>
            <a:ext cx="7579229" cy="3544858"/>
          </a:xfrm>
          <a:prstGeom prst="rect">
            <a:avLst/>
          </a:prstGeom>
        </p:spPr>
      </p:pic>
    </p:spTree>
    <p:extLst>
      <p:ext uri="{BB962C8B-B14F-4D97-AF65-F5344CB8AC3E}">
        <p14:creationId xmlns:p14="http://schemas.microsoft.com/office/powerpoint/2010/main" val="40391165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764AB37-2B4E-D14C-9364-1571AEAB4529}"/>
              </a:ext>
            </a:extLst>
          </p:cNvPr>
          <p:cNvSpPr>
            <a:spLocks noGrp="1"/>
          </p:cNvSpPr>
          <p:nvPr>
            <p:ph type="sldNum" sz="quarter" idx="10"/>
          </p:nvPr>
        </p:nvSpPr>
        <p:spPr/>
        <p:txBody>
          <a:bodyPr/>
          <a:lstStyle/>
          <a:p>
            <a:fld id="{04E195D4-3F35-4E05-B500-7E7FD17C6DB3}" type="slidenum">
              <a:rPr lang="en-US" smtClean="0"/>
              <a:pPr/>
              <a:t>3</a:t>
            </a:fld>
            <a:endParaRPr lang="en-US" dirty="0"/>
          </a:p>
        </p:txBody>
      </p:sp>
      <p:sp>
        <p:nvSpPr>
          <p:cNvPr id="4" name="Title 3">
            <a:extLst>
              <a:ext uri="{FF2B5EF4-FFF2-40B4-BE49-F238E27FC236}">
                <a16:creationId xmlns:a16="http://schemas.microsoft.com/office/drawing/2014/main" id="{97C5D0B3-69D8-DF4F-ADF4-544B17FB14F4}"/>
              </a:ext>
            </a:extLst>
          </p:cNvPr>
          <p:cNvSpPr>
            <a:spLocks noGrp="1"/>
          </p:cNvSpPr>
          <p:nvPr>
            <p:ph type="title"/>
          </p:nvPr>
        </p:nvSpPr>
        <p:spPr/>
        <p:txBody>
          <a:bodyPr/>
          <a:lstStyle/>
          <a:p>
            <a:r>
              <a:rPr lang="en-US" dirty="0"/>
              <a:t>Answer to Current Policy Priorities</a:t>
            </a:r>
          </a:p>
        </p:txBody>
      </p:sp>
      <p:sp>
        <p:nvSpPr>
          <p:cNvPr id="6" name="Rectangle 5">
            <a:extLst>
              <a:ext uri="{FF2B5EF4-FFF2-40B4-BE49-F238E27FC236}">
                <a16:creationId xmlns:a16="http://schemas.microsoft.com/office/drawing/2014/main" id="{D96E2F38-9D82-A74B-8E83-D65DD285AEDF}"/>
              </a:ext>
            </a:extLst>
          </p:cNvPr>
          <p:cNvSpPr/>
          <p:nvPr/>
        </p:nvSpPr>
        <p:spPr>
          <a:xfrm>
            <a:off x="181503" y="824858"/>
            <a:ext cx="8257417" cy="6032421"/>
          </a:xfrm>
          <a:prstGeom prst="rect">
            <a:avLst/>
          </a:prstGeom>
        </p:spPr>
        <p:txBody>
          <a:bodyPr wrap="square">
            <a:spAutoFit/>
          </a:bodyPr>
          <a:lstStyle/>
          <a:p>
            <a:r>
              <a:rPr lang="en-US" sz="2800" dirty="0">
                <a:solidFill>
                  <a:srgbClr val="000000"/>
                </a:solidFill>
                <a:latin typeface="Franklin Gothic Medium" panose="020B0603020102020204" pitchFamily="34" charset="0"/>
              </a:rPr>
              <a:t>Pathways to Opportunity Plan supporting strategies:</a:t>
            </a:r>
          </a:p>
          <a:p>
            <a:pPr marL="285750" indent="-285750">
              <a:buFont typeface="Arial" panose="020B0604020202020204" pitchFamily="34" charset="0"/>
              <a:buChar char="•"/>
            </a:pPr>
            <a:r>
              <a:rPr lang="en-US" dirty="0">
                <a:solidFill>
                  <a:srgbClr val="20558A"/>
                </a:solidFill>
              </a:rPr>
              <a:t>S1: Expand postsecondary opportunities and awareness to Virginians who may not view higher education as an option.</a:t>
            </a:r>
          </a:p>
          <a:p>
            <a:pPr marL="285750" indent="-285750">
              <a:buFont typeface="Arial" panose="020B0604020202020204" pitchFamily="34" charset="0"/>
              <a:buChar char="•"/>
            </a:pPr>
            <a:r>
              <a:rPr lang="en-US" dirty="0">
                <a:solidFill>
                  <a:srgbClr val="20558A"/>
                </a:solidFill>
              </a:rPr>
              <a:t>S3: Strengthen student support services for persistence and completion: mental health, mentoring, career services, social, student basic needs, information technology, disability support and other services.</a:t>
            </a:r>
          </a:p>
          <a:p>
            <a:endParaRPr lang="en-US" dirty="0">
              <a:solidFill>
                <a:srgbClr val="000000"/>
              </a:solidFill>
              <a:latin typeface="Franklin Gothic Medium" panose="020B0603020102020204" pitchFamily="34" charset="0"/>
            </a:endParaRPr>
          </a:p>
          <a:p>
            <a:r>
              <a:rPr lang="en-US" sz="2800" dirty="0">
                <a:solidFill>
                  <a:srgbClr val="000000"/>
                </a:solidFill>
                <a:latin typeface="Franklin Gothic Medium" panose="020B0603020102020204" pitchFamily="34" charset="0"/>
              </a:rPr>
              <a:t>Governor Youngkin’s Executive Order 10:</a:t>
            </a:r>
          </a:p>
          <a:p>
            <a:pPr marL="285750" indent="-285750">
              <a:buFont typeface="Arial" panose="020B0604020202020204" pitchFamily="34" charset="0"/>
              <a:buChar char="•"/>
            </a:pPr>
            <a:r>
              <a:rPr lang="en-US" dirty="0">
                <a:solidFill>
                  <a:srgbClr val="20558A"/>
                </a:solidFill>
              </a:rPr>
              <a:t>Responsibilities of Virginia’s Chief Diversity, Opportunity &amp; Inclusion Officer “to expand entrepreneurship and economic opportunities for disadvantaged Virginians, including Virginians living with disabilities.” </a:t>
            </a:r>
          </a:p>
          <a:p>
            <a:pPr marL="457200" indent="-457200">
              <a:buFont typeface="Arial" panose="020B0604020202020204" pitchFamily="34" charset="0"/>
              <a:buChar char="•"/>
            </a:pPr>
            <a:endParaRPr lang="en-US" sz="2800" dirty="0">
              <a:solidFill>
                <a:srgbClr val="000000"/>
              </a:solidFill>
              <a:latin typeface="Franklin Gothic Medium" panose="020B0603020102020204" pitchFamily="34" charset="0"/>
            </a:endParaRPr>
          </a:p>
          <a:p>
            <a:endParaRPr lang="en-US" sz="2800" dirty="0">
              <a:solidFill>
                <a:srgbClr val="000000"/>
              </a:solidFill>
              <a:latin typeface="Franklin Gothic Medium" panose="020B0603020102020204" pitchFamily="34" charset="0"/>
            </a:endParaRPr>
          </a:p>
          <a:p>
            <a:endParaRPr lang="en-US" sz="2800" dirty="0">
              <a:solidFill>
                <a:srgbClr val="000000"/>
              </a:solidFill>
              <a:latin typeface="Franklin Gothic Medium" panose="020B0603020102020204" pitchFamily="34" charset="0"/>
            </a:endParaRPr>
          </a:p>
          <a:p>
            <a:endParaRPr lang="en-US" sz="2800" dirty="0">
              <a:solidFill>
                <a:srgbClr val="000000"/>
              </a:solidFill>
              <a:latin typeface="Franklin Gothic Medium" panose="020B0603020102020204" pitchFamily="34" charset="0"/>
            </a:endParaRPr>
          </a:p>
          <a:p>
            <a:endParaRPr lang="en-US" sz="2800" dirty="0">
              <a:solidFill>
                <a:srgbClr val="000000"/>
              </a:solidFill>
              <a:latin typeface="Franklin Gothic Medium" panose="020B0603020102020204" pitchFamily="34" charset="0"/>
            </a:endParaRPr>
          </a:p>
          <a:p>
            <a:endParaRPr lang="en-US" sz="2800" dirty="0">
              <a:solidFill>
                <a:srgbClr val="000000"/>
              </a:solidFill>
              <a:latin typeface="Franklin Gothic Medium" panose="020B0603020102020204" pitchFamily="34" charset="0"/>
            </a:endParaRPr>
          </a:p>
        </p:txBody>
      </p:sp>
    </p:spTree>
    <p:extLst>
      <p:ext uri="{BB962C8B-B14F-4D97-AF65-F5344CB8AC3E}">
        <p14:creationId xmlns:p14="http://schemas.microsoft.com/office/powerpoint/2010/main" val="3994432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764AB37-2B4E-D14C-9364-1571AEAB4529}"/>
              </a:ext>
            </a:extLst>
          </p:cNvPr>
          <p:cNvSpPr>
            <a:spLocks noGrp="1"/>
          </p:cNvSpPr>
          <p:nvPr>
            <p:ph type="sldNum" sz="quarter" idx="10"/>
          </p:nvPr>
        </p:nvSpPr>
        <p:spPr/>
        <p:txBody>
          <a:bodyPr/>
          <a:lstStyle/>
          <a:p>
            <a:fld id="{04E195D4-3F35-4E05-B500-7E7FD17C6DB3}" type="slidenum">
              <a:rPr lang="en-US" smtClean="0"/>
              <a:pPr/>
              <a:t>4</a:t>
            </a:fld>
            <a:endParaRPr lang="en-US" dirty="0"/>
          </a:p>
        </p:txBody>
      </p:sp>
      <p:sp>
        <p:nvSpPr>
          <p:cNvPr id="4" name="Title 3">
            <a:extLst>
              <a:ext uri="{FF2B5EF4-FFF2-40B4-BE49-F238E27FC236}">
                <a16:creationId xmlns:a16="http://schemas.microsoft.com/office/drawing/2014/main" id="{97C5D0B3-69D8-DF4F-ADF4-544B17FB14F4}"/>
              </a:ext>
            </a:extLst>
          </p:cNvPr>
          <p:cNvSpPr>
            <a:spLocks noGrp="1"/>
          </p:cNvSpPr>
          <p:nvPr>
            <p:ph type="title"/>
          </p:nvPr>
        </p:nvSpPr>
        <p:spPr/>
        <p:txBody>
          <a:bodyPr/>
          <a:lstStyle/>
          <a:p>
            <a:r>
              <a:rPr lang="en-US" dirty="0"/>
              <a:t>The Case for Action</a:t>
            </a:r>
          </a:p>
        </p:txBody>
      </p:sp>
      <p:sp>
        <p:nvSpPr>
          <p:cNvPr id="6" name="Rectangle 5">
            <a:extLst>
              <a:ext uri="{FF2B5EF4-FFF2-40B4-BE49-F238E27FC236}">
                <a16:creationId xmlns:a16="http://schemas.microsoft.com/office/drawing/2014/main" id="{D96E2F38-9D82-A74B-8E83-D65DD285AEDF}"/>
              </a:ext>
            </a:extLst>
          </p:cNvPr>
          <p:cNvSpPr/>
          <p:nvPr/>
        </p:nvSpPr>
        <p:spPr>
          <a:xfrm>
            <a:off x="144780" y="907853"/>
            <a:ext cx="8542020" cy="6278642"/>
          </a:xfrm>
          <a:prstGeom prst="rect">
            <a:avLst/>
          </a:prstGeom>
        </p:spPr>
        <p:txBody>
          <a:bodyPr wrap="square">
            <a:spAutoFit/>
          </a:bodyPr>
          <a:lstStyle/>
          <a:p>
            <a:r>
              <a:rPr lang="en-US" sz="2000" dirty="0">
                <a:solidFill>
                  <a:srgbClr val="000000"/>
                </a:solidFill>
                <a:latin typeface="Franklin Gothic Medium" panose="020B0603020102020204" pitchFamily="34" charset="0"/>
              </a:rPr>
              <a:t>During the current 2021-2022 school year</a:t>
            </a:r>
            <a:r>
              <a:rPr lang="en-US" dirty="0">
                <a:solidFill>
                  <a:srgbClr val="000000"/>
                </a:solidFill>
              </a:rPr>
              <a:t>, </a:t>
            </a:r>
            <a:r>
              <a:rPr lang="en-US" sz="2000" dirty="0">
                <a:solidFill>
                  <a:srgbClr val="000000"/>
                </a:solidFill>
                <a:latin typeface="Franklin Gothic Medium" panose="020B0603020102020204" pitchFamily="34" charset="0"/>
              </a:rPr>
              <a:t>169,578 students with disabilities are enrolled in K-12. </a:t>
            </a:r>
          </a:p>
          <a:p>
            <a:pPr marL="742950" lvl="1" indent="-285750">
              <a:buFont typeface="Arial" panose="020B0604020202020204" pitchFamily="34" charset="0"/>
              <a:buChar char="•"/>
            </a:pPr>
            <a:r>
              <a:rPr lang="en-US" sz="1600" dirty="0"/>
              <a:t>~13% of the total K-12 enrollment.</a:t>
            </a:r>
            <a:endParaRPr lang="en-US" sz="1600" dirty="0">
              <a:solidFill>
                <a:srgbClr val="000000"/>
              </a:solidFill>
            </a:endParaRPr>
          </a:p>
          <a:p>
            <a:endParaRPr lang="en-US" dirty="0">
              <a:solidFill>
                <a:srgbClr val="000000"/>
              </a:solidFill>
              <a:latin typeface="Franklin Gothic Medium" panose="020B0603020102020204" pitchFamily="34" charset="0"/>
            </a:endParaRPr>
          </a:p>
          <a:p>
            <a:r>
              <a:rPr lang="en-US" sz="2000" dirty="0">
                <a:solidFill>
                  <a:srgbClr val="000000"/>
                </a:solidFill>
                <a:latin typeface="Franklin Gothic Medium" panose="020B0603020102020204" pitchFamily="34" charset="0"/>
              </a:rPr>
              <a:t>Of those students,</a:t>
            </a:r>
            <a:r>
              <a:rPr lang="en-US" sz="2000" dirty="0">
                <a:solidFill>
                  <a:srgbClr val="FF0000"/>
                </a:solidFill>
                <a:latin typeface="Franklin Gothic Medium" panose="020B0603020102020204" pitchFamily="34" charset="0"/>
              </a:rPr>
              <a:t> </a:t>
            </a:r>
            <a:r>
              <a:rPr lang="en-US" sz="2000" dirty="0">
                <a:solidFill>
                  <a:srgbClr val="000000"/>
                </a:solidFill>
                <a:latin typeface="Franklin Gothic Medium" panose="020B0603020102020204" pitchFamily="34" charset="0"/>
              </a:rPr>
              <a:t>14,116 entered 12th grade this year.</a:t>
            </a:r>
            <a:r>
              <a:rPr lang="en-US" sz="2000" dirty="0">
                <a:latin typeface="Franklin Gothic Medium" panose="020B0603020102020204" pitchFamily="34" charset="0"/>
              </a:rPr>
              <a:t> </a:t>
            </a:r>
          </a:p>
          <a:p>
            <a:pPr marL="742950" lvl="1" indent="-285750">
              <a:buFont typeface="Arial" panose="020B0604020202020204" pitchFamily="34" charset="0"/>
              <a:buChar char="•"/>
            </a:pPr>
            <a:r>
              <a:rPr lang="en-US" sz="1600" dirty="0"/>
              <a:t>Equivalent to 40% of the total number of first year students entering Virginia institutions this year.</a:t>
            </a:r>
          </a:p>
          <a:p>
            <a:pPr marL="285750" indent="-285750">
              <a:buFont typeface="Arial" panose="020B0604020202020204" pitchFamily="34" charset="0"/>
              <a:buChar char="•"/>
            </a:pPr>
            <a:endParaRPr lang="en-US" dirty="0">
              <a:solidFill>
                <a:srgbClr val="000000"/>
              </a:solidFill>
            </a:endParaRPr>
          </a:p>
          <a:p>
            <a:r>
              <a:rPr lang="en-US" sz="2000" dirty="0">
                <a:solidFill>
                  <a:srgbClr val="000000"/>
                </a:solidFill>
                <a:latin typeface="Franklin Gothic Medium" panose="020B0603020102020204" pitchFamily="34" charset="0"/>
              </a:rPr>
              <a:t>Any postsecondary credential improves one’s earning power. </a:t>
            </a:r>
          </a:p>
          <a:p>
            <a:pPr marL="742950" lvl="1" indent="-285750">
              <a:buFont typeface="Arial" panose="020B0604020202020204" pitchFamily="34" charset="0"/>
              <a:buChar char="•"/>
            </a:pPr>
            <a:r>
              <a:rPr lang="en-US" sz="1600" dirty="0"/>
              <a:t>Increases earnings by 84% over a lifetime.</a:t>
            </a:r>
          </a:p>
          <a:p>
            <a:pPr marL="742950" lvl="1" indent="-285750">
              <a:buFont typeface="Arial" panose="020B0604020202020204" pitchFamily="34" charset="0"/>
              <a:buChar char="•"/>
            </a:pPr>
            <a:r>
              <a:rPr lang="en-US" sz="1600" dirty="0"/>
              <a:t>Labor force participation rates: 36.7% for those with disabilities and 76.6% for those without. </a:t>
            </a:r>
          </a:p>
          <a:p>
            <a:pPr marL="742950" lvl="1" indent="-285750">
              <a:buFont typeface="Arial" panose="020B0604020202020204" pitchFamily="34" charset="0"/>
              <a:buChar char="•"/>
            </a:pPr>
            <a:r>
              <a:rPr lang="en-US" sz="1600" dirty="0"/>
              <a:t>Degree completion rates (within 6 years): 41% for students with disabilities and 51% for those without. </a:t>
            </a:r>
          </a:p>
          <a:p>
            <a:endParaRPr lang="en-US" dirty="0">
              <a:solidFill>
                <a:srgbClr val="000000"/>
              </a:solidFill>
            </a:endParaRPr>
          </a:p>
          <a:p>
            <a:endParaRPr lang="en-US" sz="2800" dirty="0">
              <a:solidFill>
                <a:srgbClr val="000000"/>
              </a:solidFill>
              <a:latin typeface="Franklin Gothic Medium" panose="020B0603020102020204" pitchFamily="34" charset="0"/>
            </a:endParaRPr>
          </a:p>
          <a:p>
            <a:endParaRPr lang="en-US" sz="2800" dirty="0">
              <a:solidFill>
                <a:srgbClr val="000000"/>
              </a:solidFill>
              <a:latin typeface="Franklin Gothic Medium" panose="020B0603020102020204" pitchFamily="34" charset="0"/>
            </a:endParaRPr>
          </a:p>
          <a:p>
            <a:endParaRPr lang="en-US" sz="2800" dirty="0">
              <a:solidFill>
                <a:srgbClr val="000000"/>
              </a:solidFill>
              <a:latin typeface="Franklin Gothic Medium" panose="020B0603020102020204" pitchFamily="34" charset="0"/>
            </a:endParaRPr>
          </a:p>
          <a:p>
            <a:endParaRPr lang="en-US" sz="2800" dirty="0">
              <a:solidFill>
                <a:srgbClr val="000000"/>
              </a:solidFill>
              <a:latin typeface="Franklin Gothic Medium" panose="020B0603020102020204" pitchFamily="34" charset="0"/>
            </a:endParaRPr>
          </a:p>
          <a:p>
            <a:endParaRPr lang="en-US" sz="2800" dirty="0">
              <a:solidFill>
                <a:srgbClr val="000000"/>
              </a:solidFill>
              <a:latin typeface="Franklin Gothic Medium" panose="020B0603020102020204" pitchFamily="34" charset="0"/>
            </a:endParaRPr>
          </a:p>
        </p:txBody>
      </p:sp>
    </p:spTree>
    <p:extLst>
      <p:ext uri="{BB962C8B-B14F-4D97-AF65-F5344CB8AC3E}">
        <p14:creationId xmlns:p14="http://schemas.microsoft.com/office/powerpoint/2010/main" val="21900848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764AB37-2B4E-D14C-9364-1571AEAB4529}"/>
              </a:ext>
            </a:extLst>
          </p:cNvPr>
          <p:cNvSpPr>
            <a:spLocks noGrp="1"/>
          </p:cNvSpPr>
          <p:nvPr>
            <p:ph type="sldNum" sz="quarter" idx="10"/>
          </p:nvPr>
        </p:nvSpPr>
        <p:spPr/>
        <p:txBody>
          <a:bodyPr/>
          <a:lstStyle/>
          <a:p>
            <a:fld id="{04E195D4-3F35-4E05-B500-7E7FD17C6DB3}" type="slidenum">
              <a:rPr lang="en-US" smtClean="0"/>
              <a:pPr/>
              <a:t>5</a:t>
            </a:fld>
            <a:endParaRPr lang="en-US" dirty="0"/>
          </a:p>
        </p:txBody>
      </p:sp>
      <p:sp>
        <p:nvSpPr>
          <p:cNvPr id="4" name="Title 3">
            <a:extLst>
              <a:ext uri="{FF2B5EF4-FFF2-40B4-BE49-F238E27FC236}">
                <a16:creationId xmlns:a16="http://schemas.microsoft.com/office/drawing/2014/main" id="{97C5D0B3-69D8-DF4F-ADF4-544B17FB14F4}"/>
              </a:ext>
            </a:extLst>
          </p:cNvPr>
          <p:cNvSpPr>
            <a:spLocks noGrp="1"/>
          </p:cNvSpPr>
          <p:nvPr>
            <p:ph type="title"/>
          </p:nvPr>
        </p:nvSpPr>
        <p:spPr/>
        <p:txBody>
          <a:bodyPr>
            <a:normAutofit fontScale="90000"/>
          </a:bodyPr>
          <a:lstStyle/>
          <a:p>
            <a:r>
              <a:rPr lang="en-US" dirty="0"/>
              <a:t>Disabilities Action Plan Domain Areas</a:t>
            </a:r>
          </a:p>
        </p:txBody>
      </p:sp>
      <p:sp>
        <p:nvSpPr>
          <p:cNvPr id="6" name="Content Placeholder 5">
            <a:extLst>
              <a:ext uri="{FF2B5EF4-FFF2-40B4-BE49-F238E27FC236}">
                <a16:creationId xmlns:a16="http://schemas.microsoft.com/office/drawing/2014/main" id="{02445696-C610-DF4A-ACF5-E59192B2B4DC}"/>
              </a:ext>
            </a:extLst>
          </p:cNvPr>
          <p:cNvSpPr>
            <a:spLocks noGrp="1"/>
          </p:cNvSpPr>
          <p:nvPr>
            <p:ph idx="1"/>
          </p:nvPr>
        </p:nvSpPr>
        <p:spPr>
          <a:xfrm>
            <a:off x="633833" y="903565"/>
            <a:ext cx="7543800" cy="3459179"/>
          </a:xfrm>
        </p:spPr>
        <p:txBody>
          <a:bodyPr/>
          <a:lstStyle/>
          <a:p>
            <a:pPr marL="697230" indent="-514350">
              <a:buFont typeface="+mj-lt"/>
              <a:buAutoNum type="arabicPeriod"/>
            </a:pPr>
            <a:r>
              <a:rPr lang="en-US" dirty="0"/>
              <a:t>Data Collection</a:t>
            </a:r>
          </a:p>
          <a:p>
            <a:pPr marL="697230" indent="-514350">
              <a:buFont typeface="+mj-lt"/>
              <a:buAutoNum type="arabicPeriod"/>
            </a:pPr>
            <a:r>
              <a:rPr lang="en-US" dirty="0"/>
              <a:t>Access to Higher Education</a:t>
            </a:r>
          </a:p>
          <a:p>
            <a:pPr marL="697230" indent="-514350">
              <a:buFont typeface="+mj-lt"/>
              <a:buAutoNum type="arabicPeriod"/>
            </a:pPr>
            <a:r>
              <a:rPr lang="en-US" dirty="0"/>
              <a:t>Success in Higher Education</a:t>
            </a:r>
          </a:p>
        </p:txBody>
      </p:sp>
    </p:spTree>
    <p:extLst>
      <p:ext uri="{BB962C8B-B14F-4D97-AF65-F5344CB8AC3E}">
        <p14:creationId xmlns:p14="http://schemas.microsoft.com/office/powerpoint/2010/main" val="9850035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764AB37-2B4E-D14C-9364-1571AEAB4529}"/>
              </a:ext>
            </a:extLst>
          </p:cNvPr>
          <p:cNvSpPr>
            <a:spLocks noGrp="1"/>
          </p:cNvSpPr>
          <p:nvPr>
            <p:ph type="sldNum" sz="quarter" idx="10"/>
          </p:nvPr>
        </p:nvSpPr>
        <p:spPr/>
        <p:txBody>
          <a:bodyPr/>
          <a:lstStyle/>
          <a:p>
            <a:fld id="{04E195D4-3F35-4E05-B500-7E7FD17C6DB3}" type="slidenum">
              <a:rPr lang="en-US" smtClean="0"/>
              <a:pPr/>
              <a:t>6</a:t>
            </a:fld>
            <a:endParaRPr lang="en-US" dirty="0"/>
          </a:p>
        </p:txBody>
      </p:sp>
      <p:sp>
        <p:nvSpPr>
          <p:cNvPr id="4" name="Title 3">
            <a:extLst>
              <a:ext uri="{FF2B5EF4-FFF2-40B4-BE49-F238E27FC236}">
                <a16:creationId xmlns:a16="http://schemas.microsoft.com/office/drawing/2014/main" id="{97C5D0B3-69D8-DF4F-ADF4-544B17FB14F4}"/>
              </a:ext>
            </a:extLst>
          </p:cNvPr>
          <p:cNvSpPr>
            <a:spLocks noGrp="1"/>
          </p:cNvSpPr>
          <p:nvPr>
            <p:ph type="title"/>
          </p:nvPr>
        </p:nvSpPr>
        <p:spPr/>
        <p:txBody>
          <a:bodyPr/>
          <a:lstStyle/>
          <a:p>
            <a:r>
              <a:rPr lang="en-US" dirty="0"/>
              <a:t>Data Collection</a:t>
            </a:r>
          </a:p>
        </p:txBody>
      </p:sp>
      <p:sp>
        <p:nvSpPr>
          <p:cNvPr id="5" name="Content Placeholder 2">
            <a:extLst>
              <a:ext uri="{FF2B5EF4-FFF2-40B4-BE49-F238E27FC236}">
                <a16:creationId xmlns:a16="http://schemas.microsoft.com/office/drawing/2014/main" id="{A06E6C52-2249-744E-8F82-C3EBFB839917}"/>
              </a:ext>
            </a:extLst>
          </p:cNvPr>
          <p:cNvSpPr>
            <a:spLocks noGrp="1"/>
          </p:cNvSpPr>
          <p:nvPr>
            <p:ph idx="1"/>
          </p:nvPr>
        </p:nvSpPr>
        <p:spPr>
          <a:xfrm>
            <a:off x="350519" y="1153311"/>
            <a:ext cx="7360921" cy="2755749"/>
          </a:xfrm>
        </p:spPr>
        <p:txBody>
          <a:bodyPr>
            <a:normAutofit fontScale="92500" lnSpcReduction="20000"/>
          </a:bodyPr>
          <a:lstStyle/>
          <a:p>
            <a:pPr marL="182880" indent="0">
              <a:buNone/>
            </a:pPr>
            <a:r>
              <a:rPr lang="en-US" b="1" u="sng" dirty="0"/>
              <a:t>Goal:</a:t>
            </a:r>
            <a:endParaRPr lang="en-US" dirty="0"/>
          </a:p>
          <a:p>
            <a:pPr marL="697230" lvl="0" indent="-514350">
              <a:buAutoNum type="arabicPeriod"/>
            </a:pPr>
            <a:r>
              <a:rPr lang="en-US" i="1" dirty="0"/>
              <a:t>Establish new, standardized guidelines for data collection on students with disabilities at the institution level and incorporate into SCHEV’s regular ongoing data collection responsibilities, in accordance with the Code of Virginia § 23.1-203(9).</a:t>
            </a:r>
          </a:p>
          <a:p>
            <a:pPr marL="182880" lvl="0" indent="0">
              <a:buNone/>
            </a:pPr>
            <a:endParaRPr lang="en-US" dirty="0"/>
          </a:p>
        </p:txBody>
      </p:sp>
    </p:spTree>
    <p:extLst>
      <p:ext uri="{BB962C8B-B14F-4D97-AF65-F5344CB8AC3E}">
        <p14:creationId xmlns:p14="http://schemas.microsoft.com/office/powerpoint/2010/main" val="36745465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764AB37-2B4E-D14C-9364-1571AEAB4529}"/>
              </a:ext>
            </a:extLst>
          </p:cNvPr>
          <p:cNvSpPr>
            <a:spLocks noGrp="1"/>
          </p:cNvSpPr>
          <p:nvPr>
            <p:ph type="sldNum" sz="quarter" idx="10"/>
          </p:nvPr>
        </p:nvSpPr>
        <p:spPr/>
        <p:txBody>
          <a:bodyPr/>
          <a:lstStyle/>
          <a:p>
            <a:fld id="{04E195D4-3F35-4E05-B500-7E7FD17C6DB3}" type="slidenum">
              <a:rPr lang="en-US" smtClean="0"/>
              <a:pPr/>
              <a:t>7</a:t>
            </a:fld>
            <a:endParaRPr lang="en-US" dirty="0"/>
          </a:p>
        </p:txBody>
      </p:sp>
      <p:sp>
        <p:nvSpPr>
          <p:cNvPr id="4" name="Title 3">
            <a:extLst>
              <a:ext uri="{FF2B5EF4-FFF2-40B4-BE49-F238E27FC236}">
                <a16:creationId xmlns:a16="http://schemas.microsoft.com/office/drawing/2014/main" id="{97C5D0B3-69D8-DF4F-ADF4-544B17FB14F4}"/>
              </a:ext>
            </a:extLst>
          </p:cNvPr>
          <p:cNvSpPr>
            <a:spLocks noGrp="1"/>
          </p:cNvSpPr>
          <p:nvPr>
            <p:ph type="title"/>
          </p:nvPr>
        </p:nvSpPr>
        <p:spPr/>
        <p:txBody>
          <a:bodyPr/>
          <a:lstStyle/>
          <a:p>
            <a:r>
              <a:rPr lang="en-US" dirty="0"/>
              <a:t>Access to Higher Education</a:t>
            </a:r>
          </a:p>
        </p:txBody>
      </p:sp>
      <p:sp>
        <p:nvSpPr>
          <p:cNvPr id="5" name="Content Placeholder 2">
            <a:extLst>
              <a:ext uri="{FF2B5EF4-FFF2-40B4-BE49-F238E27FC236}">
                <a16:creationId xmlns:a16="http://schemas.microsoft.com/office/drawing/2014/main" id="{A06E6C52-2249-744E-8F82-C3EBFB839917}"/>
              </a:ext>
            </a:extLst>
          </p:cNvPr>
          <p:cNvSpPr>
            <a:spLocks noGrp="1"/>
          </p:cNvSpPr>
          <p:nvPr>
            <p:ph idx="1"/>
          </p:nvPr>
        </p:nvSpPr>
        <p:spPr>
          <a:xfrm>
            <a:off x="146304" y="947570"/>
            <a:ext cx="7957487" cy="3459179"/>
          </a:xfrm>
        </p:spPr>
        <p:txBody>
          <a:bodyPr>
            <a:normAutofit fontScale="92500"/>
          </a:bodyPr>
          <a:lstStyle/>
          <a:p>
            <a:pPr marL="182880" indent="0">
              <a:buNone/>
            </a:pPr>
            <a:r>
              <a:rPr lang="en-US" b="1" u="sng" dirty="0"/>
              <a:t>Goals:</a:t>
            </a:r>
            <a:endParaRPr lang="en-US" dirty="0"/>
          </a:p>
          <a:p>
            <a:pPr marL="697230" lvl="0" indent="-514350">
              <a:buFont typeface="+mj-lt"/>
              <a:buAutoNum type="arabicPeriod"/>
            </a:pPr>
            <a:r>
              <a:rPr lang="en-US" i="1" dirty="0"/>
              <a:t>Develop guidelines for accommodation practices.</a:t>
            </a:r>
          </a:p>
          <a:p>
            <a:pPr marL="697230" lvl="0" indent="-514350">
              <a:buFont typeface="+mj-lt"/>
              <a:buAutoNum type="arabicPeriod"/>
            </a:pPr>
            <a:r>
              <a:rPr lang="en-US" dirty="0"/>
              <a:t>Develop budget recommendations for the 2023 General Assembly.</a:t>
            </a:r>
          </a:p>
          <a:p>
            <a:pPr marL="697230" lvl="0" indent="-514350">
              <a:buFont typeface="+mj-lt"/>
              <a:buAutoNum type="arabicPeriod"/>
            </a:pPr>
            <a:r>
              <a:rPr lang="en-US" dirty="0"/>
              <a:t>Explore the feasibility of actions to assist students with the transition from K-12 to higher education. </a:t>
            </a:r>
          </a:p>
        </p:txBody>
      </p:sp>
    </p:spTree>
    <p:extLst>
      <p:ext uri="{BB962C8B-B14F-4D97-AF65-F5344CB8AC3E}">
        <p14:creationId xmlns:p14="http://schemas.microsoft.com/office/powerpoint/2010/main" val="31117053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764AB37-2B4E-D14C-9364-1571AEAB4529}"/>
              </a:ext>
            </a:extLst>
          </p:cNvPr>
          <p:cNvSpPr>
            <a:spLocks noGrp="1"/>
          </p:cNvSpPr>
          <p:nvPr>
            <p:ph type="sldNum" sz="quarter" idx="10"/>
          </p:nvPr>
        </p:nvSpPr>
        <p:spPr/>
        <p:txBody>
          <a:bodyPr/>
          <a:lstStyle/>
          <a:p>
            <a:fld id="{04E195D4-3F35-4E05-B500-7E7FD17C6DB3}" type="slidenum">
              <a:rPr lang="en-US" smtClean="0"/>
              <a:pPr/>
              <a:t>8</a:t>
            </a:fld>
            <a:endParaRPr lang="en-US" dirty="0"/>
          </a:p>
        </p:txBody>
      </p:sp>
      <p:sp>
        <p:nvSpPr>
          <p:cNvPr id="4" name="Title 3">
            <a:extLst>
              <a:ext uri="{FF2B5EF4-FFF2-40B4-BE49-F238E27FC236}">
                <a16:creationId xmlns:a16="http://schemas.microsoft.com/office/drawing/2014/main" id="{97C5D0B3-69D8-DF4F-ADF4-544B17FB14F4}"/>
              </a:ext>
            </a:extLst>
          </p:cNvPr>
          <p:cNvSpPr>
            <a:spLocks noGrp="1"/>
          </p:cNvSpPr>
          <p:nvPr>
            <p:ph type="title"/>
          </p:nvPr>
        </p:nvSpPr>
        <p:spPr/>
        <p:txBody>
          <a:bodyPr/>
          <a:lstStyle/>
          <a:p>
            <a:r>
              <a:rPr lang="en-US" dirty="0"/>
              <a:t>Success in Higher Education</a:t>
            </a:r>
          </a:p>
        </p:txBody>
      </p:sp>
      <p:sp>
        <p:nvSpPr>
          <p:cNvPr id="5" name="Content Placeholder 2">
            <a:extLst>
              <a:ext uri="{FF2B5EF4-FFF2-40B4-BE49-F238E27FC236}">
                <a16:creationId xmlns:a16="http://schemas.microsoft.com/office/drawing/2014/main" id="{A06E6C52-2249-744E-8F82-C3EBFB839917}"/>
              </a:ext>
            </a:extLst>
          </p:cNvPr>
          <p:cNvSpPr>
            <a:spLocks noGrp="1"/>
          </p:cNvSpPr>
          <p:nvPr>
            <p:ph idx="1"/>
          </p:nvPr>
        </p:nvSpPr>
        <p:spPr>
          <a:xfrm>
            <a:off x="146304" y="947570"/>
            <a:ext cx="7957487" cy="3459179"/>
          </a:xfrm>
        </p:spPr>
        <p:txBody>
          <a:bodyPr>
            <a:normAutofit fontScale="77500" lnSpcReduction="20000"/>
          </a:bodyPr>
          <a:lstStyle/>
          <a:p>
            <a:pPr marL="182880" indent="0">
              <a:buNone/>
            </a:pPr>
            <a:r>
              <a:rPr lang="en-US" b="1" u="sng" dirty="0"/>
              <a:t>Goals:</a:t>
            </a:r>
            <a:endParaRPr lang="en-US" dirty="0"/>
          </a:p>
          <a:p>
            <a:pPr marL="697230" lvl="0" indent="-514350">
              <a:buFont typeface="+mj-lt"/>
              <a:buAutoNum type="arabicPeriod"/>
            </a:pPr>
            <a:r>
              <a:rPr lang="en-US" i="1" dirty="0"/>
              <a:t>Explore funding and statutory basis for enhanced universal training for university faculty and staff.</a:t>
            </a:r>
          </a:p>
          <a:p>
            <a:pPr marL="697230" lvl="0" indent="-514350">
              <a:buFont typeface="+mj-lt"/>
              <a:buAutoNum type="arabicPeriod"/>
            </a:pPr>
            <a:r>
              <a:rPr lang="en-US" i="1" dirty="0"/>
              <a:t>Investigate the feasibility of developing and sharing transportable documentation…to reduce unnecessary duplication of efforts by students seeking accommodations</a:t>
            </a:r>
            <a:r>
              <a:rPr lang="en-US" dirty="0"/>
              <a:t>.</a:t>
            </a:r>
          </a:p>
          <a:p>
            <a:pPr marL="697230" lvl="0" indent="-514350">
              <a:buFont typeface="+mj-lt"/>
              <a:buAutoNum type="arabicPeriod"/>
            </a:pPr>
            <a:r>
              <a:rPr lang="en-US" dirty="0"/>
              <a:t>Explore and assess emerging technology and statewide cost-sharing initiatives for potential use and adoption.</a:t>
            </a:r>
          </a:p>
          <a:p>
            <a:pPr marL="697230" lvl="0" indent="-514350">
              <a:buFont typeface="+mj-lt"/>
              <a:buAutoNum type="arabicPeriod"/>
            </a:pPr>
            <a:r>
              <a:rPr lang="en-US" dirty="0"/>
              <a:t>Develop guidelines for ensuring that students and parents understand their options for enabling parental support. </a:t>
            </a:r>
          </a:p>
        </p:txBody>
      </p:sp>
    </p:spTree>
    <p:extLst>
      <p:ext uri="{BB962C8B-B14F-4D97-AF65-F5344CB8AC3E}">
        <p14:creationId xmlns:p14="http://schemas.microsoft.com/office/powerpoint/2010/main" val="3053457568"/>
      </p:ext>
    </p:extLst>
  </p:cSld>
  <p:clrMapOvr>
    <a:masterClrMapping/>
  </p:clrMapOvr>
</p:sld>
</file>

<file path=ppt/theme/theme1.xml><?xml version="1.0" encoding="utf-8"?>
<a:theme xmlns:a="http://schemas.openxmlformats.org/drawingml/2006/main" name="169LongPPTTemplate">
  <a:themeElements>
    <a:clrScheme name="SCHEVTheme">
      <a:dk1>
        <a:srgbClr val="20558A"/>
      </a:dk1>
      <a:lt1>
        <a:srgbClr val="FFFFFF"/>
      </a:lt1>
      <a:dk2>
        <a:srgbClr val="293E6B"/>
      </a:dk2>
      <a:lt2>
        <a:srgbClr val="9BBBB0"/>
      </a:lt2>
      <a:accent1>
        <a:srgbClr val="20558A"/>
      </a:accent1>
      <a:accent2>
        <a:srgbClr val="6F90B8"/>
      </a:accent2>
      <a:accent3>
        <a:srgbClr val="9BBBB0"/>
      </a:accent3>
      <a:accent4>
        <a:srgbClr val="E6A158"/>
      </a:accent4>
      <a:accent5>
        <a:srgbClr val="747679"/>
      </a:accent5>
      <a:accent6>
        <a:srgbClr val="C9292D"/>
      </a:accent6>
      <a:hlink>
        <a:srgbClr val="0070C0"/>
      </a:hlink>
      <a:folHlink>
        <a:srgbClr val="20558A"/>
      </a:folHlink>
    </a:clrScheme>
    <a:fontScheme name="SCHEV Fonts">
      <a:majorFont>
        <a:latin typeface="Franklin Gothic Demi"/>
        <a:ea typeface=""/>
        <a:cs typeface=""/>
      </a:majorFont>
      <a:minorFont>
        <a:latin typeface="Palatino Linotyp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SCHEV169TemplatePLAIN.potx" id="{BD2B39EB-24C0-428A-A65B-F9BCCB2DCD4C}" vid="{E82B1582-020D-4661-BDC6-6554E532BF8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SCHEV169TemplatePLAIN (5)</Template>
  <TotalTime>12419</TotalTime>
  <Words>682</Words>
  <Application>Microsoft Office PowerPoint</Application>
  <PresentationFormat>On-screen Show (16:9)</PresentationFormat>
  <Paragraphs>98</Paragraphs>
  <Slides>10</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Calibri</vt:lpstr>
      <vt:lpstr>Franklin Gothic Book</vt:lpstr>
      <vt:lpstr>Franklin Gothic Medium</vt:lpstr>
      <vt:lpstr>Franklin Gothic Medium Cond</vt:lpstr>
      <vt:lpstr>Palatino Linotype</vt:lpstr>
      <vt:lpstr>169LongPPTTemplate</vt:lpstr>
      <vt:lpstr>Action Plan to Address Higher Education Barriers faced by Students with Disabilities</vt:lpstr>
      <vt:lpstr>Objectives</vt:lpstr>
      <vt:lpstr>Pathways to Opportunity - Goals</vt:lpstr>
      <vt:lpstr>Answer to Current Policy Priorities</vt:lpstr>
      <vt:lpstr>The Case for Action</vt:lpstr>
      <vt:lpstr>Disabilities Action Plan Domain Areas</vt:lpstr>
      <vt:lpstr>Data Collection</vt:lpstr>
      <vt:lpstr>Access to Higher Education</vt:lpstr>
      <vt:lpstr>Success in Higher Education</vt:lpstr>
      <vt:lpstr>Next Steps</vt:lpstr>
    </vt:vector>
  </TitlesOfParts>
  <Company>Virginia IT Infrastructure Partnership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Alignment Council presentation 3 17 20</dc:title>
  <dc:creator>VITA Program</dc:creator>
  <dc:description>16:9 rectangular template</dc:description>
  <cp:lastModifiedBy>VITA Program</cp:lastModifiedBy>
  <cp:revision>246</cp:revision>
  <cp:lastPrinted>2022-02-21T14:45:07Z</cp:lastPrinted>
  <dcterms:created xsi:type="dcterms:W3CDTF">2020-03-20T12:56:52Z</dcterms:created>
  <dcterms:modified xsi:type="dcterms:W3CDTF">2022-05-06T18:35:49Z</dcterms:modified>
</cp:coreProperties>
</file>