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9"/>
  </p:notesMasterIdLst>
  <p:handoutMasterIdLst>
    <p:handoutMasterId r:id="rId10"/>
  </p:handoutMasterIdLst>
  <p:sldIdLst>
    <p:sldId id="312" r:id="rId2"/>
    <p:sldId id="313" r:id="rId3"/>
    <p:sldId id="314" r:id="rId4"/>
    <p:sldId id="320" r:id="rId5"/>
    <p:sldId id="318" r:id="rId6"/>
    <p:sldId id="319" r:id="rId7"/>
    <p:sldId id="317" r:id="rId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  <p15:guide id="5" orient="horz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Kang" initials="W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476"/>
    <a:srgbClr val="C9282D"/>
    <a:srgbClr val="000000"/>
    <a:srgbClr val="E6A158"/>
    <a:srgbClr val="9BBBB0"/>
    <a:srgbClr val="20558A"/>
    <a:srgbClr val="6F90B8"/>
    <a:srgbClr val="293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6287" autoAdjust="0"/>
  </p:normalViewPr>
  <p:slideViewPr>
    <p:cSldViewPr snapToGrid="0">
      <p:cViewPr varScale="1">
        <p:scale>
          <a:sx n="72" d="100"/>
          <a:sy n="72" d="100"/>
        </p:scale>
        <p:origin x="1308" y="78"/>
      </p:cViewPr>
      <p:guideLst>
        <p:guide orient="horz" pos="2160"/>
        <p:guide pos="3840"/>
        <p:guide orient="horz" pos="1620"/>
        <p:guide pos="2880"/>
        <p:guide orient="horz"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4086" y="96"/>
      </p:cViewPr>
      <p:guideLst>
        <p:guide orient="horz" pos="2957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559" cy="469745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278" y="0"/>
            <a:ext cx="3078558" cy="469745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r">
              <a:defRPr sz="1200"/>
            </a:lvl1pPr>
          </a:lstStyle>
          <a:p>
            <a:fld id="{B2C3F58D-9FB0-4E2E-B33B-17E55D4CA839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127"/>
            <a:ext cx="3078559" cy="469745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278" y="8917127"/>
            <a:ext cx="3078558" cy="469745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r">
              <a:defRPr sz="1200"/>
            </a:lvl1pPr>
          </a:lstStyle>
          <a:p>
            <a:fld id="{CCDA6F7F-6CBB-4504-BD7C-66F59B625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3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71054"/>
          </a:xfrm>
          <a:prstGeom prst="rect">
            <a:avLst/>
          </a:prstGeom>
        </p:spPr>
        <p:txBody>
          <a:bodyPr vert="horz" lIns="94230" tIns="47115" rIns="94230" bIns="47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30" tIns="47115" rIns="94230" bIns="47115" rtlCol="0"/>
          <a:lstStyle>
            <a:lvl1pPr algn="r">
              <a:defRPr sz="1200"/>
            </a:lvl1pPr>
          </a:lstStyle>
          <a:p>
            <a:fld id="{B7A81492-5103-48C4-8A87-49DD3E94C8EE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3163"/>
            <a:ext cx="4224337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30" tIns="47115" rIns="94230" bIns="471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30" tIns="47115" rIns="94230" bIns="471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9" cy="471053"/>
          </a:xfrm>
          <a:prstGeom prst="rect">
            <a:avLst/>
          </a:prstGeom>
        </p:spPr>
        <p:txBody>
          <a:bodyPr vert="horz" lIns="94230" tIns="47115" rIns="94230" bIns="47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3"/>
          </a:xfrm>
          <a:prstGeom prst="rect">
            <a:avLst/>
          </a:prstGeom>
        </p:spPr>
        <p:txBody>
          <a:bodyPr vert="horz" lIns="94230" tIns="47115" rIns="94230" bIns="47115" rtlCol="0" anchor="b"/>
          <a:lstStyle>
            <a:lvl1pPr algn="r">
              <a:defRPr sz="1200"/>
            </a:lvl1pPr>
          </a:lstStyle>
          <a:p>
            <a:fld id="{EC367B0E-1E71-4D88-8913-6EBD9A6B7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9863" y="1173163"/>
            <a:ext cx="4224337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6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7200" y="482600"/>
            <a:ext cx="8229600" cy="142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 descr="background blue box" title="blue box"/>
          <p:cNvSpPr/>
          <p:nvPr userDrawn="1"/>
        </p:nvSpPr>
        <p:spPr>
          <a:xfrm>
            <a:off x="-10485" y="5291387"/>
            <a:ext cx="9154486" cy="1567813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4" y="6451601"/>
            <a:ext cx="9163050" cy="2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Placeholder 10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914400" y="2959100"/>
            <a:ext cx="7324725" cy="137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2" name="Picture 1" descr="SCHEV " title="State Council of Higher Education for Virginia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82" y="5474264"/>
            <a:ext cx="4987636" cy="89777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2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990602"/>
            <a:ext cx="9144000" cy="147002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93634" y="2652311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1433" y="975437"/>
            <a:ext cx="7543800" cy="4612239"/>
          </a:xfr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80285"/>
            <a:ext cx="8292616" cy="812800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New Page Section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87286" y="838092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697" y="919962"/>
            <a:ext cx="6400800" cy="574885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80285"/>
            <a:ext cx="8292616" cy="812800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87286" y="838092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7326" y="1605953"/>
            <a:ext cx="8450263" cy="3922184"/>
          </a:xfr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1714500" indent="-342900" algn="l">
              <a:buFont typeface="Arial" panose="020B0604020202020204" pitchFamily="34" charset="0"/>
              <a:buChar char="•"/>
              <a:defRPr/>
            </a:lvl4pPr>
            <a:lvl5pPr marL="2171700" indent="-342900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75335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1756" y="1558456"/>
            <a:ext cx="4075043" cy="4428876"/>
          </a:xfr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indent="-320040" algn="l">
              <a:defRPr sz="2400">
                <a:latin typeface="Franklin Gothic Medium Cond" panose="020B0606030402020204" pitchFamily="34" charset="0"/>
              </a:defRPr>
            </a:lvl3pPr>
            <a:lvl4pPr algn="l">
              <a:defRPr sz="2000"/>
            </a:lvl4pPr>
            <a:lvl5pPr algn="l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80285"/>
            <a:ext cx="8292616" cy="812800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2 Column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7286" y="838092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8403" y="1583635"/>
            <a:ext cx="4075043" cy="4428876"/>
          </a:xfrm>
        </p:spPr>
        <p:txBody>
          <a:bodyPr/>
          <a:lstStyle>
            <a:lvl1pPr marL="457200" indent="-457200" algn="l"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</a:defRPr>
            </a:lvl1pPr>
            <a:lvl2pPr marL="740664" indent="-320040" algn="l">
              <a:spcBef>
                <a:spcPts val="0"/>
              </a:spcBef>
              <a:buFont typeface="Arial" panose="020B0604020202020204" pitchFamily="34" charset="0"/>
              <a:buChar char="•"/>
              <a:defRPr sz="2800" baseline="0"/>
            </a:lvl2pPr>
            <a:lvl3pPr marL="1143000" indent="-320040" algn="l">
              <a:buFont typeface="Arial" panose="020B0604020202020204" pitchFamily="34" charset="0"/>
              <a:buChar char="•"/>
              <a:defRPr sz="2400">
                <a:latin typeface="Franklin Gothic Medium Cond" panose="020B0606030402020204" pitchFamily="34" charset="0"/>
              </a:defRPr>
            </a:lvl3pPr>
            <a:lvl4pPr marL="1714500" indent="-342900" algn="l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333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lue bar" title="bottom blue bar"/>
          <p:cNvSpPr/>
          <p:nvPr/>
        </p:nvSpPr>
        <p:spPr>
          <a:xfrm>
            <a:off x="-10486" y="6436247"/>
            <a:ext cx="9154486" cy="422952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60167"/>
            <a:ext cx="8229600" cy="2065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1957" y="1611684"/>
            <a:ext cx="8229600" cy="142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FORMAL MAIN TITLE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25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195D4-3F35-4E05-B500-7E7FD17C6DB3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 descr="SCHEV" title="State Council of Higher Education for Virginia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11" y="6463593"/>
            <a:ext cx="1958201" cy="35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6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95" r:id="rId3"/>
    <p:sldLayoutId id="2147483688" r:id="rId4"/>
    <p:sldLayoutId id="214748369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4572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18288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Paul A. Smith, Ph.D.</a:t>
            </a:r>
          </a:p>
          <a:p>
            <a:r>
              <a:rPr lang="en-US" dirty="0"/>
              <a:t>May 16, 2022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Transfer Policy Development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24613"/>
            <a:ext cx="2133600" cy="365125"/>
          </a:xfrm>
        </p:spPr>
        <p:txBody>
          <a:bodyPr/>
          <a:lstStyle/>
          <a:p>
            <a:fld id="{04E195D4-3F35-4E05-B500-7E7FD17C6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1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presentation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51791" y="1438457"/>
            <a:ext cx="8666922" cy="395593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Transfer-related policies for which SCHEV is responsible</a:t>
            </a:r>
          </a:p>
          <a:p>
            <a:endParaRPr lang="en-US" dirty="0"/>
          </a:p>
          <a:p>
            <a:r>
              <a:rPr lang="en-US" dirty="0"/>
              <a:t>Campus-based groups that SCHEV staff works with to implement policies and best practices</a:t>
            </a:r>
          </a:p>
          <a:p>
            <a:endParaRPr lang="en-US" dirty="0"/>
          </a:p>
          <a:p>
            <a:r>
              <a:rPr lang="en-US" dirty="0"/>
              <a:t>Relationship to </a:t>
            </a:r>
            <a:r>
              <a:rPr lang="en-US" i="1" dirty="0"/>
              <a:t>Pathways to Opportunity: The Virginia Plan for Higher Education</a:t>
            </a:r>
            <a:endParaRPr lang="en-US" dirty="0"/>
          </a:p>
          <a:p>
            <a:pPr marL="182880" indent="0">
              <a:buNone/>
            </a:pPr>
            <a:endParaRPr lang="en-US" dirty="0"/>
          </a:p>
          <a:p>
            <a:pPr marL="18288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91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" y="975437"/>
            <a:ext cx="8772409" cy="5279589"/>
          </a:xfrm>
        </p:spPr>
        <p:txBody>
          <a:bodyPr>
            <a:normAutofit fontScale="85000" lnSpcReduction="20000"/>
          </a:bodyPr>
          <a:lstStyle/>
          <a:p>
            <a:endParaRPr lang="en-US" i="1" dirty="0"/>
          </a:p>
          <a:p>
            <a:r>
              <a:rPr lang="en-US" sz="3400" dirty="0"/>
              <a:t>Dual Enrollment</a:t>
            </a:r>
          </a:p>
          <a:p>
            <a:pPr lvl="1"/>
            <a:r>
              <a:rPr lang="en-US" sz="2600" dirty="0"/>
              <a:t>Establishes consistency across institutions and public transparency on the granting of course credit for students in dual enrollment courses</a:t>
            </a:r>
          </a:p>
          <a:p>
            <a:pPr lvl="2"/>
            <a:endParaRPr lang="en-US" dirty="0"/>
          </a:p>
          <a:p>
            <a:r>
              <a:rPr lang="en-US" sz="3400" dirty="0"/>
              <a:t>Passport and Uniform Certificate of General Studies</a:t>
            </a:r>
          </a:p>
          <a:p>
            <a:pPr lvl="1"/>
            <a:r>
              <a:rPr lang="en-US" sz="2600" dirty="0"/>
              <a:t>Defines and establishes the Passport and UCGS programs and conditions governing the transferability of constituent courses</a:t>
            </a:r>
          </a:p>
          <a:p>
            <a:pPr lvl="2"/>
            <a:endParaRPr lang="en-US" dirty="0"/>
          </a:p>
          <a:p>
            <a:r>
              <a:rPr lang="en-US" sz="3400" dirty="0"/>
              <a:t>Transfer Agreements</a:t>
            </a:r>
          </a:p>
          <a:p>
            <a:pPr lvl="1"/>
            <a:r>
              <a:rPr lang="en-US" sz="2600" dirty="0"/>
              <a:t>Establishes a uniform framework for transfer agreements </a:t>
            </a:r>
          </a:p>
          <a:p>
            <a:pPr lvl="2"/>
            <a:endParaRPr lang="en-US" dirty="0"/>
          </a:p>
          <a:p>
            <a:r>
              <a:rPr lang="en-US" sz="3400" dirty="0"/>
              <a:t>Pathway Maps</a:t>
            </a:r>
          </a:p>
          <a:p>
            <a:pPr lvl="1"/>
            <a:r>
              <a:rPr lang="en-US" sz="2600" dirty="0"/>
              <a:t>Establishes the process for the development and implementation of pathway maps between two- and four-year institutions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Transfer Policies (from 2018 legislation)</a:t>
            </a:r>
          </a:p>
        </p:txBody>
      </p:sp>
    </p:spTree>
    <p:extLst>
      <p:ext uri="{BB962C8B-B14F-4D97-AF65-F5344CB8AC3E}">
        <p14:creationId xmlns:p14="http://schemas.microsoft.com/office/powerpoint/2010/main" val="253401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5F1C2-89E8-CE43-98FE-AA86D8853A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B2086-CBAB-704A-9D36-D6B64B53A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2" y="975437"/>
            <a:ext cx="8574157" cy="4612239"/>
          </a:xfrm>
        </p:spPr>
        <p:txBody>
          <a:bodyPr/>
          <a:lstStyle/>
          <a:p>
            <a:r>
              <a:rPr lang="en-US" i="1" dirty="0"/>
              <a:t>State Policy on College Transfer </a:t>
            </a:r>
          </a:p>
          <a:p>
            <a:pPr lvl="1"/>
            <a:r>
              <a:rPr lang="en-US" dirty="0"/>
              <a:t>On the Academic Affairs Committee agenda for action today.</a:t>
            </a:r>
          </a:p>
          <a:p>
            <a:pPr lvl="1"/>
            <a:r>
              <a:rPr lang="en-US" dirty="0"/>
              <a:t>Serves as the philosophical and overarching framework for transfer in Virginia</a:t>
            </a:r>
          </a:p>
          <a:p>
            <a:pPr lvl="1"/>
            <a:r>
              <a:rPr lang="en-US" dirty="0"/>
              <a:t>In existence since the early 90’s</a:t>
            </a:r>
          </a:p>
          <a:p>
            <a:pPr lvl="1"/>
            <a:r>
              <a:rPr lang="en-US" dirty="0"/>
              <a:t>Created, in collaboration with institutions, to improve articulation on a statewide basis</a:t>
            </a:r>
          </a:p>
          <a:p>
            <a:pPr lvl="1"/>
            <a:r>
              <a:rPr lang="en-US" dirty="0"/>
              <a:t>Last updated in 2016, before the 2018 legislation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433D77-80C7-8F4F-BCE8-ED65DBAF8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Plus…..</a:t>
            </a:r>
          </a:p>
        </p:txBody>
      </p:sp>
    </p:spTree>
    <p:extLst>
      <p:ext uri="{BB962C8B-B14F-4D97-AF65-F5344CB8AC3E}">
        <p14:creationId xmlns:p14="http://schemas.microsoft.com/office/powerpoint/2010/main" val="2568027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" y="975437"/>
            <a:ext cx="8865174" cy="53006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State Committee on Transfer (SCT)</a:t>
            </a:r>
          </a:p>
          <a:p>
            <a:pPr lvl="1"/>
            <a:r>
              <a:rPr lang="en-US" dirty="0"/>
              <a:t>Representatives from two- and four-year public and private institutions and state educational agencies. Committee compositions consists for registrars, directors of transfer, and transfer advisors. </a:t>
            </a:r>
          </a:p>
          <a:p>
            <a:pPr lvl="1"/>
            <a:r>
              <a:rPr lang="en-US" dirty="0"/>
              <a:t>Meets eight to ten times per year clustered in the spring and fall.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Dual Enrollment and Passport Advisory Committee (DEPAC)</a:t>
            </a:r>
          </a:p>
          <a:p>
            <a:pPr lvl="1"/>
            <a:r>
              <a:rPr lang="en-US" dirty="0"/>
              <a:t>Representatives from two- and four-year public institutions, the Virginia Association of School Superintendents, and the VCCS. </a:t>
            </a:r>
          </a:p>
          <a:p>
            <a:pPr lvl="1"/>
            <a:r>
              <a:rPr lang="en-US" dirty="0"/>
              <a:t>Focuses on issues related to dual enrollment and the passport/certificate.</a:t>
            </a:r>
          </a:p>
          <a:p>
            <a:pPr lvl="1"/>
            <a:r>
              <a:rPr lang="en-US" dirty="0"/>
              <a:t>Recommendations from DEPAC are referred to SCT.</a:t>
            </a:r>
          </a:p>
          <a:p>
            <a:pPr lvl="1"/>
            <a:endParaRPr lang="en-US" dirty="0"/>
          </a:p>
          <a:p>
            <a:r>
              <a:rPr lang="en-US" dirty="0"/>
              <a:t>Instructional Program Advisory Committee (IPAC)</a:t>
            </a:r>
          </a:p>
          <a:p>
            <a:pPr lvl="1"/>
            <a:r>
              <a:rPr lang="en-US" dirty="0"/>
              <a:t>Chief Academic Officers of public institutions of higher education</a:t>
            </a:r>
          </a:p>
          <a:p>
            <a:pPr lvl="1"/>
            <a:r>
              <a:rPr lang="en-US" dirty="0"/>
              <a:t>SCT and DEPAC recommendations go to IPAC for final review before Council.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Policy Development: Advisory Committees</a:t>
            </a:r>
          </a:p>
        </p:txBody>
      </p:sp>
    </p:spTree>
    <p:extLst>
      <p:ext uri="{BB962C8B-B14F-4D97-AF65-F5344CB8AC3E}">
        <p14:creationId xmlns:p14="http://schemas.microsoft.com/office/powerpoint/2010/main" val="26195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23D11-F486-2C43-A2CD-36FBA8DD9F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1894D-2332-D84A-BEE3-7A318F43E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171" y="1044738"/>
            <a:ext cx="8410775" cy="508877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/>
              <a:t>Most Relevant Virginia Plan Strategies: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sz="3000" dirty="0">
                <a:solidFill>
                  <a:schemeClr val="tx1"/>
                </a:solidFill>
              </a:rPr>
              <a:t>Cultivate affordable postsecondary education pathways for traditional, non- traditional and returning students. </a:t>
            </a:r>
          </a:p>
          <a:p>
            <a:endParaRPr lang="en-US" sz="30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chemeClr val="tx1"/>
                </a:solidFill>
              </a:rPr>
              <a:t>Foster program and administrative innovations that enhance quality, promote collaboration and improve efficiency. </a:t>
            </a:r>
          </a:p>
          <a:p>
            <a:endParaRPr lang="en-US" sz="30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chemeClr val="tx1"/>
                </a:solidFill>
              </a:rPr>
              <a:t>Improve the alignment between post-secondary academic programs and labor market outcomes.</a:t>
            </a:r>
          </a:p>
          <a:p>
            <a:pPr marL="18288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351F7B-C7AD-2841-ADC2-117BD10AA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70" y="96977"/>
            <a:ext cx="8292616" cy="812800"/>
          </a:xfrm>
        </p:spPr>
        <p:txBody>
          <a:bodyPr/>
          <a:lstStyle/>
          <a:p>
            <a:r>
              <a:rPr lang="en-US" sz="3200" i="1" dirty="0"/>
              <a:t>Pathways to Opportunity: The Virginia Plan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4070A0-80F6-F646-9B6D-93CD38146FE1}"/>
              </a:ext>
            </a:extLst>
          </p:cNvPr>
          <p:cNvSpPr/>
          <p:nvPr/>
        </p:nvSpPr>
        <p:spPr>
          <a:xfrm>
            <a:off x="239070" y="3350858"/>
            <a:ext cx="84477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3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t>7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965" y="966413"/>
            <a:ext cx="3921293" cy="5228391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95984431"/>
      </p:ext>
    </p:extLst>
  </p:cSld>
  <p:clrMapOvr>
    <a:masterClrMapping/>
  </p:clrMapOvr>
</p:sld>
</file>

<file path=ppt/theme/theme1.xml><?xml version="1.0" encoding="utf-8"?>
<a:theme xmlns:a="http://schemas.openxmlformats.org/drawingml/2006/main" name="SCHEV PPT 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SQUAREPPTTemplatePLAIN.potx" id="{5A51443A-B85C-4C88-B95C-21E06A1A2663}" vid="{58CE6D3A-5798-4426-8E31-DD76B1896A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43SQUAREPPTTemplatePLAIN (3)</Template>
  <TotalTime>3493</TotalTime>
  <Words>383</Words>
  <Application>Microsoft Office PowerPoint</Application>
  <PresentationFormat>On-screen Show (4:3)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Franklin Gothic Medium</vt:lpstr>
      <vt:lpstr>Franklin Gothic Medium Cond</vt:lpstr>
      <vt:lpstr>Palatino Linotype</vt:lpstr>
      <vt:lpstr>SCHEV PPT Template</vt:lpstr>
      <vt:lpstr>Transfer Policy Development </vt:lpstr>
      <vt:lpstr>In this presentation</vt:lpstr>
      <vt:lpstr>Transfer Policies (from 2018 legislation)</vt:lpstr>
      <vt:lpstr>Plus…..</vt:lpstr>
      <vt:lpstr>Policy Development: Advisory Committees</vt:lpstr>
      <vt:lpstr>Pathways to Opportunity: The Virginia Plan </vt:lpstr>
      <vt:lpstr>Questions?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SCHEV PPT Template 4:3 Square Version</dc:title>
  <dc:creator>VITA Program</dc:creator>
  <cp:lastModifiedBy>judyann</cp:lastModifiedBy>
  <cp:revision>21</cp:revision>
  <cp:lastPrinted>2022-05-13T15:12:21Z</cp:lastPrinted>
  <dcterms:created xsi:type="dcterms:W3CDTF">2022-05-12T13:00:45Z</dcterms:created>
  <dcterms:modified xsi:type="dcterms:W3CDTF">2022-05-16T00:30:24Z</dcterms:modified>
</cp:coreProperties>
</file>