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5" r:id="rId1"/>
  </p:sldMasterIdLst>
  <p:notesMasterIdLst>
    <p:notesMasterId r:id="rId15"/>
  </p:notesMasterIdLst>
  <p:handoutMasterIdLst>
    <p:handoutMasterId r:id="rId16"/>
  </p:handoutMasterIdLst>
  <p:sldIdLst>
    <p:sldId id="321" r:id="rId2"/>
    <p:sldId id="359" r:id="rId3"/>
    <p:sldId id="354" r:id="rId4"/>
    <p:sldId id="356" r:id="rId5"/>
    <p:sldId id="358" r:id="rId6"/>
    <p:sldId id="360" r:id="rId7"/>
    <p:sldId id="361" r:id="rId8"/>
    <p:sldId id="346" r:id="rId9"/>
    <p:sldId id="365" r:id="rId10"/>
    <p:sldId id="366" r:id="rId11"/>
    <p:sldId id="367" r:id="rId12"/>
    <p:sldId id="364" r:id="rId13"/>
    <p:sldId id="338" r:id="rId14"/>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Kang" initials="W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0558A"/>
    <a:srgbClr val="E6A158"/>
    <a:srgbClr val="6F90B8"/>
    <a:srgbClr val="558476"/>
    <a:srgbClr val="293E6B"/>
    <a:srgbClr val="C9282D"/>
    <a:srgbClr val="9BB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8" autoAdjust="0"/>
    <p:restoredTop sz="96405" autoAdjust="0"/>
  </p:normalViewPr>
  <p:slideViewPr>
    <p:cSldViewPr snapToGrid="0">
      <p:cViewPr varScale="1">
        <p:scale>
          <a:sx n="80" d="100"/>
          <a:sy n="80" d="100"/>
        </p:scale>
        <p:origin x="768" y="56"/>
      </p:cViewPr>
      <p:guideLst>
        <p:guide orient="horz" pos="2160"/>
        <p:guide pos="384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9" d="100"/>
          <a:sy n="129" d="100"/>
        </p:scale>
        <p:origin x="2520" y="208"/>
      </p:cViewPr>
      <p:guideLst>
        <p:guide orient="horz" pos="2932"/>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C6D0C-553B-D14A-89E8-326BB723D7D6}" type="doc">
      <dgm:prSet loTypeId="urn:microsoft.com/office/officeart/2005/8/layout/pyramid3" loCatId="" qsTypeId="urn:microsoft.com/office/officeart/2005/8/quickstyle/simple1" qsCatId="simple" csTypeId="urn:microsoft.com/office/officeart/2005/8/colors/colorful1" csCatId="colorful" phldr="1"/>
      <dgm:spPr/>
      <dgm:t>
        <a:bodyPr/>
        <a:lstStyle/>
        <a:p>
          <a:endParaRPr lang="en-US"/>
        </a:p>
      </dgm:t>
    </dgm:pt>
    <dgm:pt modelId="{08CBFF8D-9CDC-8B40-953C-38F87B698149}">
      <dgm:prSet phldrT="[Text]" custT="1"/>
      <dgm:spPr/>
      <dgm:t>
        <a:bodyPr anchor="t" anchorCtr="0"/>
        <a:lstStyle/>
        <a:p>
          <a:pPr>
            <a:lnSpc>
              <a:spcPct val="100000"/>
            </a:lnSpc>
            <a:spcAft>
              <a:spcPts val="0"/>
            </a:spcAft>
          </a:pPr>
          <a:r>
            <a:rPr lang="en-US" sz="1800" dirty="0">
              <a:solidFill>
                <a:srgbClr val="000000"/>
              </a:solidFill>
            </a:rPr>
            <a:t>Strategies</a:t>
          </a:r>
        </a:p>
      </dgm:t>
    </dgm:pt>
    <dgm:pt modelId="{08674A44-3B4B-F34C-9CA0-B1FFB444CDBA}" type="parTrans" cxnId="{2D553D8D-5785-4848-A24A-A85C3A496BBB}">
      <dgm:prSet/>
      <dgm:spPr/>
      <dgm:t>
        <a:bodyPr/>
        <a:lstStyle/>
        <a:p>
          <a:endParaRPr lang="en-US"/>
        </a:p>
      </dgm:t>
    </dgm:pt>
    <dgm:pt modelId="{7522545A-1EDF-5244-9353-AEA6A238C457}" type="sibTrans" cxnId="{2D553D8D-5785-4848-A24A-A85C3A496BBB}">
      <dgm:prSet/>
      <dgm:spPr/>
      <dgm:t>
        <a:bodyPr/>
        <a:lstStyle/>
        <a:p>
          <a:endParaRPr lang="en-US"/>
        </a:p>
      </dgm:t>
    </dgm:pt>
    <dgm:pt modelId="{F55EC5F3-DB81-D941-8F9A-193985B71F27}">
      <dgm:prSet phldrT="[Text]" custT="1"/>
      <dgm:spPr/>
      <dgm:t>
        <a:bodyPr anchor="t" anchorCtr="0"/>
        <a:lstStyle/>
        <a:p>
          <a:pPr>
            <a:lnSpc>
              <a:spcPct val="90000"/>
            </a:lnSpc>
            <a:spcAft>
              <a:spcPct val="35000"/>
            </a:spcAft>
          </a:pPr>
          <a:r>
            <a:rPr lang="en-US" sz="1200" dirty="0">
              <a:solidFill>
                <a:srgbClr val="000000"/>
              </a:solidFill>
            </a:rPr>
            <a:t>Initiatives</a:t>
          </a:r>
          <a:endParaRPr lang="en-US" sz="1000" dirty="0">
            <a:solidFill>
              <a:srgbClr val="000000"/>
            </a:solidFill>
          </a:endParaRPr>
        </a:p>
      </dgm:t>
    </dgm:pt>
    <dgm:pt modelId="{7E1B3410-4FCF-8C4A-8C2F-ED06CDFFA0FE}" type="parTrans" cxnId="{3258E068-839B-B047-9AF0-D34676C67FF6}">
      <dgm:prSet/>
      <dgm:spPr/>
      <dgm:t>
        <a:bodyPr/>
        <a:lstStyle/>
        <a:p>
          <a:endParaRPr lang="en-US"/>
        </a:p>
      </dgm:t>
    </dgm:pt>
    <dgm:pt modelId="{5542C34A-F40C-AF4E-A447-B790B0D0AC0B}" type="sibTrans" cxnId="{3258E068-839B-B047-9AF0-D34676C67FF6}">
      <dgm:prSet/>
      <dgm:spPr/>
      <dgm:t>
        <a:bodyPr/>
        <a:lstStyle/>
        <a:p>
          <a:endParaRPr lang="en-US"/>
        </a:p>
      </dgm:t>
    </dgm:pt>
    <dgm:pt modelId="{6E9565B1-8F09-3F43-961D-AB4E5D64F941}">
      <dgm:prSet phldrT="[Text]" custT="1"/>
      <dgm:spPr/>
      <dgm:t>
        <a:bodyPr anchor="t" anchorCtr="0"/>
        <a:lstStyle/>
        <a:p>
          <a:pPr>
            <a:lnSpc>
              <a:spcPct val="100000"/>
            </a:lnSpc>
            <a:spcAft>
              <a:spcPts val="0"/>
            </a:spcAft>
          </a:pPr>
          <a:r>
            <a:rPr lang="en-US" sz="2000" dirty="0">
              <a:solidFill>
                <a:srgbClr val="000000"/>
              </a:solidFill>
            </a:rPr>
            <a:t>Goals</a:t>
          </a:r>
        </a:p>
      </dgm:t>
      <dgm:extLst>
        <a:ext uri="{E40237B7-FDA0-4F09-8148-C483321AD2D9}">
          <dgm14:cNvPr xmlns:dgm14="http://schemas.microsoft.com/office/drawing/2010/diagram" id="0" name="" title="Planning pyramid"/>
        </a:ext>
      </dgm:extLst>
    </dgm:pt>
    <dgm:pt modelId="{5E2CCEED-701B-C846-BC9D-08494149BF03}" type="sibTrans" cxnId="{9A18DC64-BD4B-8D41-8893-1BA5A564B18F}">
      <dgm:prSet/>
      <dgm:spPr/>
      <dgm:t>
        <a:bodyPr/>
        <a:lstStyle/>
        <a:p>
          <a:endParaRPr lang="en-US"/>
        </a:p>
      </dgm:t>
    </dgm:pt>
    <dgm:pt modelId="{2DA206FB-3435-554C-A230-5E69EDE3A945}" type="parTrans" cxnId="{9A18DC64-BD4B-8D41-8893-1BA5A564B18F}">
      <dgm:prSet/>
      <dgm:spPr/>
      <dgm:t>
        <a:bodyPr/>
        <a:lstStyle/>
        <a:p>
          <a:endParaRPr lang="en-US"/>
        </a:p>
      </dgm:t>
    </dgm:pt>
    <dgm:pt modelId="{C240AA6D-4703-494E-AFAA-9073EBE1392B}" type="pres">
      <dgm:prSet presAssocID="{672C6D0C-553B-D14A-89E8-326BB723D7D6}" presName="Name0" presStyleCnt="0">
        <dgm:presLayoutVars>
          <dgm:dir/>
          <dgm:animLvl val="lvl"/>
          <dgm:resizeHandles val="exact"/>
        </dgm:presLayoutVars>
      </dgm:prSet>
      <dgm:spPr/>
      <dgm:t>
        <a:bodyPr/>
        <a:lstStyle/>
        <a:p>
          <a:endParaRPr lang="en-US"/>
        </a:p>
      </dgm:t>
    </dgm:pt>
    <dgm:pt modelId="{5B61E10D-B87F-1C45-8766-927A4E35D598}" type="pres">
      <dgm:prSet presAssocID="{6E9565B1-8F09-3F43-961D-AB4E5D64F941}" presName="Name8" presStyleCnt="0"/>
      <dgm:spPr/>
    </dgm:pt>
    <dgm:pt modelId="{220CC8AD-02B2-924E-ADD4-1F296BFCBDC2}" type="pres">
      <dgm:prSet presAssocID="{6E9565B1-8F09-3F43-961D-AB4E5D64F941}" presName="level" presStyleLbl="node1" presStyleIdx="0" presStyleCnt="3" custLinFactNeighborX="239" custLinFactNeighborY="-1415">
        <dgm:presLayoutVars>
          <dgm:chMax val="1"/>
          <dgm:bulletEnabled val="1"/>
        </dgm:presLayoutVars>
      </dgm:prSet>
      <dgm:spPr/>
      <dgm:t>
        <a:bodyPr/>
        <a:lstStyle/>
        <a:p>
          <a:endParaRPr lang="en-US"/>
        </a:p>
      </dgm:t>
    </dgm:pt>
    <dgm:pt modelId="{E441B5FD-E372-C441-9777-1FA3F110587A}" type="pres">
      <dgm:prSet presAssocID="{6E9565B1-8F09-3F43-961D-AB4E5D64F941}" presName="levelTx" presStyleLbl="revTx" presStyleIdx="0" presStyleCnt="0">
        <dgm:presLayoutVars>
          <dgm:chMax val="1"/>
          <dgm:bulletEnabled val="1"/>
        </dgm:presLayoutVars>
      </dgm:prSet>
      <dgm:spPr/>
      <dgm:t>
        <a:bodyPr/>
        <a:lstStyle/>
        <a:p>
          <a:endParaRPr lang="en-US"/>
        </a:p>
      </dgm:t>
    </dgm:pt>
    <dgm:pt modelId="{71ACE045-7A9D-4E4F-91B6-57C77F0388FA}" type="pres">
      <dgm:prSet presAssocID="{08CBFF8D-9CDC-8B40-953C-38F87B698149}" presName="Name8" presStyleCnt="0"/>
      <dgm:spPr/>
    </dgm:pt>
    <dgm:pt modelId="{02E45FAA-FFAD-CB47-A670-81A34766870C}" type="pres">
      <dgm:prSet presAssocID="{08CBFF8D-9CDC-8B40-953C-38F87B698149}" presName="level" presStyleLbl="node1" presStyleIdx="1" presStyleCnt="3" custLinFactNeighborX="62">
        <dgm:presLayoutVars>
          <dgm:chMax val="1"/>
          <dgm:bulletEnabled val="1"/>
        </dgm:presLayoutVars>
      </dgm:prSet>
      <dgm:spPr/>
      <dgm:t>
        <a:bodyPr/>
        <a:lstStyle/>
        <a:p>
          <a:endParaRPr lang="en-US"/>
        </a:p>
      </dgm:t>
    </dgm:pt>
    <dgm:pt modelId="{0CC22C6B-0234-FB45-9A41-37E2B91DC39C}" type="pres">
      <dgm:prSet presAssocID="{08CBFF8D-9CDC-8B40-953C-38F87B698149}" presName="levelTx" presStyleLbl="revTx" presStyleIdx="0" presStyleCnt="0">
        <dgm:presLayoutVars>
          <dgm:chMax val="1"/>
          <dgm:bulletEnabled val="1"/>
        </dgm:presLayoutVars>
      </dgm:prSet>
      <dgm:spPr/>
      <dgm:t>
        <a:bodyPr/>
        <a:lstStyle/>
        <a:p>
          <a:endParaRPr lang="en-US"/>
        </a:p>
      </dgm:t>
    </dgm:pt>
    <dgm:pt modelId="{4B9FD4E5-34A8-1646-B543-81DCDAB9C0EA}" type="pres">
      <dgm:prSet presAssocID="{F55EC5F3-DB81-D941-8F9A-193985B71F27}" presName="Name8" presStyleCnt="0"/>
      <dgm:spPr/>
    </dgm:pt>
    <dgm:pt modelId="{E2CD8657-D2A9-2445-89D2-0FA259A7CA2C}" type="pres">
      <dgm:prSet presAssocID="{F55EC5F3-DB81-D941-8F9A-193985B71F27}" presName="level" presStyleLbl="node1" presStyleIdx="2" presStyleCnt="3">
        <dgm:presLayoutVars>
          <dgm:chMax val="1"/>
          <dgm:bulletEnabled val="1"/>
        </dgm:presLayoutVars>
      </dgm:prSet>
      <dgm:spPr/>
      <dgm:t>
        <a:bodyPr/>
        <a:lstStyle/>
        <a:p>
          <a:endParaRPr lang="en-US"/>
        </a:p>
      </dgm:t>
    </dgm:pt>
    <dgm:pt modelId="{BDE0636B-5F7A-1846-9DCD-CCD477AFC15F}" type="pres">
      <dgm:prSet presAssocID="{F55EC5F3-DB81-D941-8F9A-193985B71F27}" presName="levelTx" presStyleLbl="revTx" presStyleIdx="0" presStyleCnt="0">
        <dgm:presLayoutVars>
          <dgm:chMax val="1"/>
          <dgm:bulletEnabled val="1"/>
        </dgm:presLayoutVars>
      </dgm:prSet>
      <dgm:spPr/>
      <dgm:t>
        <a:bodyPr/>
        <a:lstStyle/>
        <a:p>
          <a:endParaRPr lang="en-US"/>
        </a:p>
      </dgm:t>
    </dgm:pt>
  </dgm:ptLst>
  <dgm:cxnLst>
    <dgm:cxn modelId="{D345F7BB-E91C-9A45-896F-7983245BBF6F}" type="presOf" srcId="{6E9565B1-8F09-3F43-961D-AB4E5D64F941}" destId="{220CC8AD-02B2-924E-ADD4-1F296BFCBDC2}" srcOrd="0" destOrd="0" presId="urn:microsoft.com/office/officeart/2005/8/layout/pyramid3"/>
    <dgm:cxn modelId="{4109AE92-160F-044D-B574-A50BB160A60E}" type="presOf" srcId="{672C6D0C-553B-D14A-89E8-326BB723D7D6}" destId="{C240AA6D-4703-494E-AFAA-9073EBE1392B}" srcOrd="0" destOrd="0" presId="urn:microsoft.com/office/officeart/2005/8/layout/pyramid3"/>
    <dgm:cxn modelId="{1B14BD08-ED99-6941-85C9-DD59E3BB5B83}" type="presOf" srcId="{08CBFF8D-9CDC-8B40-953C-38F87B698149}" destId="{02E45FAA-FFAD-CB47-A670-81A34766870C}" srcOrd="0" destOrd="0" presId="urn:microsoft.com/office/officeart/2005/8/layout/pyramid3"/>
    <dgm:cxn modelId="{70B9B18C-E5E3-BE45-A903-9BB1A25F4B80}" type="presOf" srcId="{6E9565B1-8F09-3F43-961D-AB4E5D64F941}" destId="{E441B5FD-E372-C441-9777-1FA3F110587A}" srcOrd="1" destOrd="0" presId="urn:microsoft.com/office/officeart/2005/8/layout/pyramid3"/>
    <dgm:cxn modelId="{25F65B72-13CD-4C4A-A3EC-15074818653E}" type="presOf" srcId="{08CBFF8D-9CDC-8B40-953C-38F87B698149}" destId="{0CC22C6B-0234-FB45-9A41-37E2B91DC39C}" srcOrd="1" destOrd="0" presId="urn:microsoft.com/office/officeart/2005/8/layout/pyramid3"/>
    <dgm:cxn modelId="{9A18DC64-BD4B-8D41-8893-1BA5A564B18F}" srcId="{672C6D0C-553B-D14A-89E8-326BB723D7D6}" destId="{6E9565B1-8F09-3F43-961D-AB4E5D64F941}" srcOrd="0" destOrd="0" parTransId="{2DA206FB-3435-554C-A230-5E69EDE3A945}" sibTransId="{5E2CCEED-701B-C846-BC9D-08494149BF03}"/>
    <dgm:cxn modelId="{09B82BE4-5E19-9D41-8003-6C764B594D4C}" type="presOf" srcId="{F55EC5F3-DB81-D941-8F9A-193985B71F27}" destId="{E2CD8657-D2A9-2445-89D2-0FA259A7CA2C}" srcOrd="0" destOrd="0" presId="urn:microsoft.com/office/officeart/2005/8/layout/pyramid3"/>
    <dgm:cxn modelId="{EE203315-6E8C-8640-A89A-4A2BE8442BDF}" type="presOf" srcId="{F55EC5F3-DB81-D941-8F9A-193985B71F27}" destId="{BDE0636B-5F7A-1846-9DCD-CCD477AFC15F}" srcOrd="1" destOrd="0" presId="urn:microsoft.com/office/officeart/2005/8/layout/pyramid3"/>
    <dgm:cxn modelId="{3258E068-839B-B047-9AF0-D34676C67FF6}" srcId="{672C6D0C-553B-D14A-89E8-326BB723D7D6}" destId="{F55EC5F3-DB81-D941-8F9A-193985B71F27}" srcOrd="2" destOrd="0" parTransId="{7E1B3410-4FCF-8C4A-8C2F-ED06CDFFA0FE}" sibTransId="{5542C34A-F40C-AF4E-A447-B790B0D0AC0B}"/>
    <dgm:cxn modelId="{2D553D8D-5785-4848-A24A-A85C3A496BBB}" srcId="{672C6D0C-553B-D14A-89E8-326BB723D7D6}" destId="{08CBFF8D-9CDC-8B40-953C-38F87B698149}" srcOrd="1" destOrd="0" parTransId="{08674A44-3B4B-F34C-9CA0-B1FFB444CDBA}" sibTransId="{7522545A-1EDF-5244-9353-AEA6A238C457}"/>
    <dgm:cxn modelId="{481C9A93-B092-1144-BD3A-94BDA4AC4DAC}" type="presParOf" srcId="{C240AA6D-4703-494E-AFAA-9073EBE1392B}" destId="{5B61E10D-B87F-1C45-8766-927A4E35D598}" srcOrd="0" destOrd="0" presId="urn:microsoft.com/office/officeart/2005/8/layout/pyramid3"/>
    <dgm:cxn modelId="{E9FBBDFB-D8FC-2648-B6A0-2CAE1D8D1A34}" type="presParOf" srcId="{5B61E10D-B87F-1C45-8766-927A4E35D598}" destId="{220CC8AD-02B2-924E-ADD4-1F296BFCBDC2}" srcOrd="0" destOrd="0" presId="urn:microsoft.com/office/officeart/2005/8/layout/pyramid3"/>
    <dgm:cxn modelId="{413753B0-E757-F940-B960-2C8CDC0219EC}" type="presParOf" srcId="{5B61E10D-B87F-1C45-8766-927A4E35D598}" destId="{E441B5FD-E372-C441-9777-1FA3F110587A}" srcOrd="1" destOrd="0" presId="urn:microsoft.com/office/officeart/2005/8/layout/pyramid3"/>
    <dgm:cxn modelId="{1674AB66-9549-D84E-8EA0-77D12EA7464A}" type="presParOf" srcId="{C240AA6D-4703-494E-AFAA-9073EBE1392B}" destId="{71ACE045-7A9D-4E4F-91B6-57C77F0388FA}" srcOrd="1" destOrd="0" presId="urn:microsoft.com/office/officeart/2005/8/layout/pyramid3"/>
    <dgm:cxn modelId="{F601ABA2-A3D2-9848-9F82-F3D70F554D08}" type="presParOf" srcId="{71ACE045-7A9D-4E4F-91B6-57C77F0388FA}" destId="{02E45FAA-FFAD-CB47-A670-81A34766870C}" srcOrd="0" destOrd="0" presId="urn:microsoft.com/office/officeart/2005/8/layout/pyramid3"/>
    <dgm:cxn modelId="{DA238006-1549-2842-A7A4-D5085B8124DA}" type="presParOf" srcId="{71ACE045-7A9D-4E4F-91B6-57C77F0388FA}" destId="{0CC22C6B-0234-FB45-9A41-37E2B91DC39C}" srcOrd="1" destOrd="0" presId="urn:microsoft.com/office/officeart/2005/8/layout/pyramid3"/>
    <dgm:cxn modelId="{6DA0291F-0B3B-544C-AF98-022DCD07B448}" type="presParOf" srcId="{C240AA6D-4703-494E-AFAA-9073EBE1392B}" destId="{4B9FD4E5-34A8-1646-B543-81DCDAB9C0EA}" srcOrd="2" destOrd="0" presId="urn:microsoft.com/office/officeart/2005/8/layout/pyramid3"/>
    <dgm:cxn modelId="{EF7CE8CD-F7D3-D94B-A5B6-744C3C50AAD4}" type="presParOf" srcId="{4B9FD4E5-34A8-1646-B543-81DCDAB9C0EA}" destId="{E2CD8657-D2A9-2445-89D2-0FA259A7CA2C}" srcOrd="0" destOrd="0" presId="urn:microsoft.com/office/officeart/2005/8/layout/pyramid3"/>
    <dgm:cxn modelId="{569CDA45-B2AC-DB4E-830A-A5CD0AF63F6D}" type="presParOf" srcId="{4B9FD4E5-34A8-1646-B543-81DCDAB9C0EA}" destId="{BDE0636B-5F7A-1846-9DCD-CCD477AFC15F}"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CC8AD-02B2-924E-ADD4-1F296BFCBDC2}">
      <dsp:nvSpPr>
        <dsp:cNvPr id="0" name=""/>
        <dsp:cNvSpPr/>
      </dsp:nvSpPr>
      <dsp:spPr>
        <a:xfrm rot="10800000">
          <a:off x="0" y="0"/>
          <a:ext cx="4458877" cy="1125673"/>
        </a:xfrm>
        <a:prstGeom prst="trapezoid">
          <a:avLst>
            <a:gd name="adj" fmla="val 6601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t" anchorCtr="0">
          <a:noAutofit/>
        </a:bodyPr>
        <a:lstStyle/>
        <a:p>
          <a:pPr lvl="0" algn="ctr" defTabSz="889000">
            <a:lnSpc>
              <a:spcPct val="100000"/>
            </a:lnSpc>
            <a:spcBef>
              <a:spcPct val="0"/>
            </a:spcBef>
            <a:spcAft>
              <a:spcPts val="0"/>
            </a:spcAft>
          </a:pPr>
          <a:r>
            <a:rPr lang="en-US" sz="2000" kern="1200" dirty="0">
              <a:solidFill>
                <a:srgbClr val="000000"/>
              </a:solidFill>
            </a:rPr>
            <a:t>Goals</a:t>
          </a:r>
        </a:p>
      </dsp:txBody>
      <dsp:txXfrm rot="-10800000">
        <a:off x="780303" y="0"/>
        <a:ext cx="2898270" cy="1125673"/>
      </dsp:txXfrm>
    </dsp:sp>
    <dsp:sp modelId="{02E45FAA-FFAD-CB47-A670-81A34766870C}">
      <dsp:nvSpPr>
        <dsp:cNvPr id="0" name=""/>
        <dsp:cNvSpPr/>
      </dsp:nvSpPr>
      <dsp:spPr>
        <a:xfrm rot="10800000">
          <a:off x="744989" y="1125673"/>
          <a:ext cx="2972584" cy="1125673"/>
        </a:xfrm>
        <a:prstGeom prst="trapezoid">
          <a:avLst>
            <a:gd name="adj" fmla="val 6601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lvl="0" algn="ctr" defTabSz="800100">
            <a:lnSpc>
              <a:spcPct val="100000"/>
            </a:lnSpc>
            <a:spcBef>
              <a:spcPct val="0"/>
            </a:spcBef>
            <a:spcAft>
              <a:spcPts val="0"/>
            </a:spcAft>
          </a:pPr>
          <a:r>
            <a:rPr lang="en-US" sz="1800" kern="1200" dirty="0">
              <a:solidFill>
                <a:srgbClr val="000000"/>
              </a:solidFill>
            </a:rPr>
            <a:t>Strategies</a:t>
          </a:r>
        </a:p>
      </dsp:txBody>
      <dsp:txXfrm rot="-10800000">
        <a:off x="1265191" y="1125673"/>
        <a:ext cx="1932180" cy="1125673"/>
      </dsp:txXfrm>
    </dsp:sp>
    <dsp:sp modelId="{E2CD8657-D2A9-2445-89D2-0FA259A7CA2C}">
      <dsp:nvSpPr>
        <dsp:cNvPr id="0" name=""/>
        <dsp:cNvSpPr/>
      </dsp:nvSpPr>
      <dsp:spPr>
        <a:xfrm rot="10800000">
          <a:off x="1486292" y="2251347"/>
          <a:ext cx="1486292" cy="1125673"/>
        </a:xfrm>
        <a:prstGeom prst="trapezoid">
          <a:avLst>
            <a:gd name="adj" fmla="val 66018"/>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n-US" sz="1200" kern="1200" dirty="0">
              <a:solidFill>
                <a:srgbClr val="000000"/>
              </a:solidFill>
            </a:rPr>
            <a:t>Initiatives</a:t>
          </a:r>
          <a:endParaRPr lang="en-US" sz="1000" kern="1200" dirty="0">
            <a:solidFill>
              <a:srgbClr val="000000"/>
            </a:solidFill>
          </a:endParaRPr>
        </a:p>
      </dsp:txBody>
      <dsp:txXfrm rot="-10800000">
        <a:off x="1486292" y="2251347"/>
        <a:ext cx="1486292" cy="11256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5773"/>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sz="quarter" idx="1"/>
          </p:nvPr>
        </p:nvSpPr>
        <p:spPr>
          <a:xfrm>
            <a:off x="3977327" y="0"/>
            <a:ext cx="3044153" cy="465773"/>
          </a:xfrm>
          <a:prstGeom prst="rect">
            <a:avLst/>
          </a:prstGeom>
        </p:spPr>
        <p:txBody>
          <a:bodyPr vert="horz" lIns="92309" tIns="46154" rIns="92309" bIns="46154" rtlCol="0"/>
          <a:lstStyle>
            <a:lvl1pPr algn="r">
              <a:defRPr sz="1200"/>
            </a:lvl1pPr>
          </a:lstStyle>
          <a:p>
            <a:fld id="{B2C3F58D-9FB0-4E2E-B33B-17E55D4CA839}" type="datetimeFigureOut">
              <a:rPr lang="en-US" smtClean="0"/>
              <a:pPr/>
              <a:t>7/11/2022</a:t>
            </a:fld>
            <a:endParaRPr lang="en-US" dirty="0"/>
          </a:p>
        </p:txBody>
      </p:sp>
      <p:sp>
        <p:nvSpPr>
          <p:cNvPr id="4" name="Footer Placeholder 3"/>
          <p:cNvSpPr>
            <a:spLocks noGrp="1"/>
          </p:cNvSpPr>
          <p:nvPr>
            <p:ph type="ftr" sz="quarter" idx="2"/>
          </p:nvPr>
        </p:nvSpPr>
        <p:spPr>
          <a:xfrm>
            <a:off x="0" y="8841738"/>
            <a:ext cx="3044154" cy="465773"/>
          </a:xfrm>
          <a:prstGeom prst="rect">
            <a:avLst/>
          </a:prstGeom>
        </p:spPr>
        <p:txBody>
          <a:bodyPr vert="horz" lIns="92309" tIns="46154" rIns="92309" bIns="4615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27" y="8841738"/>
            <a:ext cx="3044153" cy="465773"/>
          </a:xfrm>
          <a:prstGeom prst="rect">
            <a:avLst/>
          </a:prstGeom>
        </p:spPr>
        <p:txBody>
          <a:bodyPr vert="horz" lIns="92309" tIns="46154" rIns="92309" bIns="46154" rtlCol="0" anchor="b"/>
          <a:lstStyle>
            <a:lvl1pPr algn="r">
              <a:defRPr sz="1200"/>
            </a:lvl1pPr>
          </a:lstStyle>
          <a:p>
            <a:fld id="{CCDA6F7F-6CBB-4504-BD7C-66F59B625F55}" type="slidenum">
              <a:rPr lang="en-US" smtClean="0"/>
              <a:pPr/>
              <a:t>‹#›</a:t>
            </a:fld>
            <a:endParaRPr lang="en-US" dirty="0"/>
          </a:p>
        </p:txBody>
      </p:sp>
    </p:spTree>
    <p:extLst>
      <p:ext uri="{BB962C8B-B14F-4D97-AF65-F5344CB8AC3E}">
        <p14:creationId xmlns:p14="http://schemas.microsoft.com/office/powerpoint/2010/main" val="2043638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1"/>
          </a:xfrm>
          <a:prstGeom prst="rect">
            <a:avLst/>
          </a:prstGeom>
        </p:spPr>
        <p:txBody>
          <a:bodyPr vert="horz" lIns="93324" tIns="46662" rIns="93324" bIns="46662" rtlCol="0"/>
          <a:lstStyle>
            <a:lvl1pPr algn="r">
              <a:defRPr sz="1200"/>
            </a:lvl1pPr>
          </a:lstStyle>
          <a:p>
            <a:fld id="{B7A81492-5103-48C4-8A87-49DD3E94C8EE}" type="datetimeFigureOut">
              <a:rPr lang="en-US" smtClean="0"/>
              <a:pPr/>
              <a:t>7/11/2022</a:t>
            </a:fld>
            <a:endParaRPr lang="en-US" dirty="0"/>
          </a:p>
        </p:txBody>
      </p:sp>
      <p:sp>
        <p:nvSpPr>
          <p:cNvPr id="4" name="Slide Image Placeholder 3"/>
          <p:cNvSpPr>
            <a:spLocks noGrp="1" noRot="1" noChangeAspect="1"/>
          </p:cNvSpPr>
          <p:nvPr>
            <p:ph type="sldImg" idx="2"/>
          </p:nvPr>
        </p:nvSpPr>
        <p:spPr>
          <a:xfrm>
            <a:off x="719138" y="1163638"/>
            <a:ext cx="5586412"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1" y="4480004"/>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3324" tIns="46662" rIns="93324" bIns="46662" rtlCol="0" anchor="b"/>
          <a:lstStyle>
            <a:lvl1pPr algn="r">
              <a:defRPr sz="1200"/>
            </a:lvl1pPr>
          </a:lstStyle>
          <a:p>
            <a:fld id="{EC367B0E-1E71-4D88-8913-6EBD9A6B74AF}" type="slidenum">
              <a:rPr lang="en-US" smtClean="0"/>
              <a:pPr/>
              <a:t>‹#›</a:t>
            </a:fld>
            <a:endParaRPr lang="en-US" dirty="0"/>
          </a:p>
        </p:txBody>
      </p:sp>
    </p:spTree>
    <p:extLst>
      <p:ext uri="{BB962C8B-B14F-4D97-AF65-F5344CB8AC3E}">
        <p14:creationId xmlns:p14="http://schemas.microsoft.com/office/powerpoint/2010/main" val="371313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earch.schev.edu/EOM/EOM18_Report.as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7B0E-1E71-4D88-8913-6EBD9A6B74AF}" type="slidenum">
              <a:rPr lang="en-US" smtClean="0"/>
              <a:pPr/>
              <a:t>0</a:t>
            </a:fld>
            <a:endParaRPr lang="en-US" dirty="0"/>
          </a:p>
        </p:txBody>
      </p:sp>
    </p:spTree>
    <p:extLst>
      <p:ext uri="{BB962C8B-B14F-4D97-AF65-F5344CB8AC3E}">
        <p14:creationId xmlns:p14="http://schemas.microsoft.com/office/powerpoint/2010/main" val="114957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9</a:t>
            </a:fld>
            <a:endParaRPr lang="en-US" dirty="0"/>
          </a:p>
        </p:txBody>
      </p:sp>
    </p:spTree>
    <p:extLst>
      <p:ext uri="{BB962C8B-B14F-4D97-AF65-F5344CB8AC3E}">
        <p14:creationId xmlns:p14="http://schemas.microsoft.com/office/powerpoint/2010/main" val="320906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for the above charts include students borrowing for associate and bachelor’s degrees. It is worth noting that variations in median wages within race/ethnicity, income and gender subgroups were wider for graduates with four-year bachelor’s degrees.</a:t>
            </a:r>
          </a:p>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10</a:t>
            </a:fld>
            <a:endParaRPr lang="en-US" dirty="0"/>
          </a:p>
        </p:txBody>
      </p:sp>
    </p:spTree>
    <p:extLst>
      <p:ext uri="{BB962C8B-B14F-4D97-AF65-F5344CB8AC3E}">
        <p14:creationId xmlns:p14="http://schemas.microsoft.com/office/powerpoint/2010/main" val="3443323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11</a:t>
            </a:fld>
            <a:endParaRPr lang="en-US" dirty="0"/>
          </a:p>
        </p:txBody>
      </p:sp>
    </p:spTree>
    <p:extLst>
      <p:ext uri="{BB962C8B-B14F-4D97-AF65-F5344CB8AC3E}">
        <p14:creationId xmlns:p14="http://schemas.microsoft.com/office/powerpoint/2010/main" val="393371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12</a:t>
            </a:fld>
            <a:endParaRPr lang="en-US" dirty="0"/>
          </a:p>
        </p:txBody>
      </p:sp>
    </p:spTree>
    <p:extLst>
      <p:ext uri="{BB962C8B-B14F-4D97-AF65-F5344CB8AC3E}">
        <p14:creationId xmlns:p14="http://schemas.microsoft.com/office/powerpoint/2010/main" val="286857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1</a:t>
            </a:fld>
            <a:endParaRPr lang="en-US" dirty="0"/>
          </a:p>
        </p:txBody>
      </p:sp>
    </p:spTree>
    <p:extLst>
      <p:ext uri="{BB962C8B-B14F-4D97-AF65-F5344CB8AC3E}">
        <p14:creationId xmlns:p14="http://schemas.microsoft.com/office/powerpoint/2010/main" val="238527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2</a:t>
            </a:fld>
            <a:endParaRPr lang="en-US" dirty="0"/>
          </a:p>
        </p:txBody>
      </p:sp>
    </p:spTree>
    <p:extLst>
      <p:ext uri="{BB962C8B-B14F-4D97-AF65-F5344CB8AC3E}">
        <p14:creationId xmlns:p14="http://schemas.microsoft.com/office/powerpoint/2010/main" val="302916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3</a:t>
            </a:fld>
            <a:endParaRPr lang="en-US" dirty="0"/>
          </a:p>
        </p:txBody>
      </p:sp>
    </p:spTree>
    <p:extLst>
      <p:ext uri="{BB962C8B-B14F-4D97-AF65-F5344CB8AC3E}">
        <p14:creationId xmlns:p14="http://schemas.microsoft.com/office/powerpoint/2010/main" val="77963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4</a:t>
            </a:fld>
            <a:endParaRPr lang="en-US" dirty="0"/>
          </a:p>
        </p:txBody>
      </p:sp>
    </p:spTree>
    <p:extLst>
      <p:ext uri="{BB962C8B-B14F-4D97-AF65-F5344CB8AC3E}">
        <p14:creationId xmlns:p14="http://schemas.microsoft.com/office/powerpoint/2010/main" val="392725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baseline data serve to measure progress toward achieving </a:t>
            </a:r>
            <a:r>
              <a:rPr lang="en-US" sz="1200" i="1" kern="1200" dirty="0">
                <a:solidFill>
                  <a:schemeClr val="tx1"/>
                </a:solidFill>
                <a:effectLst/>
                <a:latin typeface="+mn-lt"/>
                <a:ea typeface="+mn-ea"/>
                <a:cs typeface="+mn-cs"/>
              </a:rPr>
              <a:t>The Pathways to Opportunity Plan</a:t>
            </a:r>
            <a:r>
              <a:rPr lang="en-US" sz="1200" kern="1200" dirty="0">
                <a:solidFill>
                  <a:schemeClr val="tx1"/>
                </a:solidFill>
                <a:effectLst/>
                <a:latin typeface="+mn-lt"/>
                <a:ea typeface="+mn-ea"/>
                <a:cs typeface="+mn-cs"/>
              </a:rPr>
              <a:t> goals. The following charts come from SCHEV and American Community Survey (ACS) data. Each of the five measures below include aggregate baseline data and data disaggregated by race/ethnicity, income, GO Virginia regions and gender.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Baseline data are from the 2019-20 academic year for all undergraduate students (in-state and out-of-state) from the grand total of all reporting institutions, public and private, 2-year and 4- year.</a:t>
            </a:r>
            <a:r>
              <a:rPr lang="en-US" dirty="0">
                <a:effectLst/>
              </a:rPr>
              <a:t> </a:t>
            </a:r>
          </a:p>
          <a:p>
            <a:endParaRPr lang="en-US" dirty="0">
              <a:effectLst/>
            </a:endParaRPr>
          </a:p>
          <a:p>
            <a:r>
              <a:rPr lang="en-US" dirty="0"/>
              <a:t>Average annual debt comes from SCHEV’s annual student financial aid collection and includes students that borrowed $0 and that used federal or private loans for higher education. </a:t>
            </a:r>
          </a:p>
          <a:p>
            <a:r>
              <a:rPr lang="en-US" dirty="0"/>
              <a:t>Note: borrowing is a barometer of affordability which is a complex issue (E.g., not all debt is bad). Student borrowing represents the student-centric (Parent PLUS loans are excluded for undergraduates) loans for a year and represent the number of unique students borrowing and the total unduplicated headcount for the academic year (which is always higher than the fall headcount). The percentage of unduplicated student enrollment with loans, during the 2019-20 academic year is 32%.</a:t>
            </a:r>
          </a:p>
          <a:p>
            <a:endParaRPr lang="en-US" dirty="0">
              <a:effectLst/>
            </a:endParaRPr>
          </a:p>
          <a:p>
            <a:r>
              <a:rPr lang="en-US" sz="1200" kern="1200" dirty="0">
                <a:solidFill>
                  <a:schemeClr val="tx1"/>
                </a:solidFill>
                <a:effectLst/>
                <a:latin typeface="+mn-lt"/>
                <a:ea typeface="+mn-ea"/>
                <a:cs typeface="+mn-cs"/>
              </a:rPr>
              <a:t>Note: borrowing is a barometer of affordability which is a complex issue (E.g., not all debt is bad). The target is to close gaps in borrowing of selected groups.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5</a:t>
            </a:fld>
            <a:endParaRPr lang="en-US" dirty="0"/>
          </a:p>
        </p:txBody>
      </p:sp>
    </p:spTree>
    <p:extLst>
      <p:ext uri="{BB962C8B-B14F-4D97-AF65-F5344CB8AC3E}">
        <p14:creationId xmlns:p14="http://schemas.microsoft.com/office/powerpoint/2010/main" val="405608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6</a:t>
            </a:fld>
            <a:endParaRPr lang="en-US" dirty="0"/>
          </a:p>
        </p:txBody>
      </p:sp>
    </p:spTree>
    <p:extLst>
      <p:ext uri="{BB962C8B-B14F-4D97-AF65-F5344CB8AC3E}">
        <p14:creationId xmlns:p14="http://schemas.microsoft.com/office/powerpoint/2010/main" val="230639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7</a:t>
            </a:fld>
            <a:endParaRPr lang="en-US" dirty="0"/>
          </a:p>
        </p:txBody>
      </p:sp>
    </p:spTree>
    <p:extLst>
      <p:ext uri="{BB962C8B-B14F-4D97-AF65-F5344CB8AC3E}">
        <p14:creationId xmlns:p14="http://schemas.microsoft.com/office/powerpoint/2010/main" val="1874133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baseline data serve to measure progress toward achieving </a:t>
            </a:r>
            <a:r>
              <a:rPr lang="en-US" sz="1200" i="1" kern="1200" dirty="0">
                <a:solidFill>
                  <a:schemeClr val="tx1"/>
                </a:solidFill>
                <a:effectLst/>
                <a:latin typeface="+mn-lt"/>
                <a:ea typeface="+mn-ea"/>
                <a:cs typeface="+mn-cs"/>
              </a:rPr>
              <a:t>The Pathways to Opportunity Plan</a:t>
            </a:r>
            <a:r>
              <a:rPr lang="en-US" sz="1200" kern="1200" dirty="0">
                <a:solidFill>
                  <a:schemeClr val="tx1"/>
                </a:solidFill>
                <a:effectLst/>
                <a:latin typeface="+mn-lt"/>
                <a:ea typeface="+mn-ea"/>
                <a:cs typeface="+mn-cs"/>
              </a:rPr>
              <a:t> goals. Baseline data are from the 2019-20 academic year for all undergraduate students (in-state and out-of-state) from the grand total of all reporting institutions, public and private, 2-year and 4- year. Awards include degrees and certificates but not workforce credentials. Wage data are from all undergraduate degree completers.</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Plan’s wages measure is defined as graduates’ wages 10 years after graduation. The target is to close gaps in earnings of selected groups. Basic data are reported on the </a:t>
            </a:r>
            <a:r>
              <a:rPr lang="en-US" sz="1200" u="sng" kern="1200" dirty="0">
                <a:solidFill>
                  <a:schemeClr val="tx1"/>
                </a:solidFill>
                <a:effectLst/>
                <a:latin typeface="+mn-lt"/>
                <a:ea typeface="+mn-ea"/>
                <a:cs typeface="+mn-cs"/>
                <a:hlinkClick r:id="rId3"/>
              </a:rPr>
              <a:t>EOM 18 report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Wages are the individual earnings of graduates, not household earnings, 10-years post completion. While wages signal prosperity in a financial sense, other aspects of prosperity (civic engagement, happiness, etc.) also exist; however, such data are less reliable or are more difficult to access and measure.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though wide gaps in wages are not “levers” that higher education can control in terms of long-term outcomes, such gaps are worthy of attention because they persist within each subgroup. These gaps signal that some groups are not experiencing the same social mobility benefits of higher education as other groups. </a:t>
            </a:r>
          </a:p>
          <a:p>
            <a:r>
              <a:rPr lang="en-US" sz="1200" kern="1200" dirty="0">
                <a:solidFill>
                  <a:schemeClr val="tx1"/>
                </a:solidFill>
                <a:effectLst/>
                <a:latin typeface="+mn-lt"/>
                <a:ea typeface="+mn-ea"/>
                <a:cs typeface="+mn-cs"/>
              </a:rPr>
              <a:t>Wages after graduation are based on graduate record matches of degree completers with quarterly wage data reported for unemployment insurance purposes by Virginia-based employers.  This constitutes 44% of graduates (2008-09) with a reportable wage. Only wage-earners with at least three quarters of employment are used in the calculations. Wages are not adjusted for inflation.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EC367B0E-1E71-4D88-8913-6EBD9A6B74AF}" type="slidenum">
              <a:rPr lang="en-US" smtClean="0"/>
              <a:pPr/>
              <a:t>8</a:t>
            </a:fld>
            <a:endParaRPr lang="en-US" dirty="0"/>
          </a:p>
        </p:txBody>
      </p:sp>
    </p:spTree>
    <p:extLst>
      <p:ext uri="{BB962C8B-B14F-4D97-AF65-F5344CB8AC3E}">
        <p14:creationId xmlns:p14="http://schemas.microsoft.com/office/powerpoint/2010/main" val="182997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6" name="Rectangle 5"/>
          <p:cNvSpPr/>
          <p:nvPr userDrawn="1"/>
        </p:nvSpPr>
        <p:spPr>
          <a:xfrm>
            <a:off x="457200" y="361950"/>
            <a:ext cx="8229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28575" y="3505200"/>
            <a:ext cx="9172575" cy="1639199"/>
            <a:chOff x="-28575" y="3505200"/>
            <a:chExt cx="9172575" cy="1639199"/>
          </a:xfrm>
        </p:grpSpPr>
        <p:sp>
          <p:nvSpPr>
            <p:cNvPr id="13" name="Rectangle 12" descr="blue background"/>
            <p:cNvSpPr/>
            <p:nvPr userDrawn="1"/>
          </p:nvSpPr>
          <p:spPr>
            <a:xfrm>
              <a:off x="-10486" y="3505200"/>
              <a:ext cx="9154486" cy="1639199"/>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CHEV"/>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2206" y="3787366"/>
              <a:ext cx="5015819" cy="902847"/>
            </a:xfrm>
            <a:prstGeom prst="rect">
              <a:avLst/>
            </a:prstGeom>
          </p:spPr>
        </p:pic>
        <p:pic>
          <p:nvPicPr>
            <p:cNvPr id="1026" name="Picture 2" descr="graphic el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 y="4838700"/>
              <a:ext cx="916305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 Placeholder 10"/>
          <p:cNvSpPr>
            <a:spLocks noGrp="1"/>
          </p:cNvSpPr>
          <p:nvPr>
            <p:ph type="body" sz="quarter" idx="11" hasCustomPrompt="1"/>
          </p:nvPr>
        </p:nvSpPr>
        <p:spPr>
          <a:xfrm>
            <a:off x="914399" y="2219325"/>
            <a:ext cx="7324725" cy="1028700"/>
          </a:xfrm>
          <a:prstGeom prst="rect">
            <a:avLst/>
          </a:prstGeom>
        </p:spPr>
        <p:txBody>
          <a:bodyPr/>
          <a:lstStyle>
            <a:lvl1pPr>
              <a:defRPr baseline="0"/>
            </a:lvl1pPr>
          </a:lstStyle>
          <a:p>
            <a:pPr lvl="0"/>
            <a:r>
              <a:rPr lang="en-US" dirty="0"/>
              <a:t>Presenter Name</a:t>
            </a:r>
          </a:p>
          <a:p>
            <a:pPr lvl="0"/>
            <a:r>
              <a:rPr lang="en-US" dirty="0"/>
              <a:t>Date</a:t>
            </a:r>
          </a:p>
        </p:txBody>
      </p:sp>
      <p:sp>
        <p:nvSpPr>
          <p:cNvPr id="2" name="Title 1"/>
          <p:cNvSpPr>
            <a:spLocks noGrp="1"/>
          </p:cNvSpPr>
          <p:nvPr>
            <p:ph type="title"/>
          </p:nvPr>
        </p:nvSpPr>
        <p:spPr>
          <a:xfrm>
            <a:off x="628650" y="773400"/>
            <a:ext cx="7886700" cy="99377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01171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742951"/>
            <a:ext cx="9144000" cy="1102519"/>
          </a:xfrm>
          <a:prstGeom prst="rect">
            <a:avLst/>
          </a:prstGeom>
        </p:spPr>
        <p:txBody>
          <a:bodyPr/>
          <a:lstStyle>
            <a:lvl1pPr algn="ctr">
              <a:defRPr baseline="0"/>
            </a:lvl1pPr>
          </a:lstStyle>
          <a:p>
            <a:r>
              <a:rPr lang="en-US" dirty="0"/>
              <a:t>Section Title </a:t>
            </a:r>
          </a:p>
        </p:txBody>
      </p:sp>
      <p:sp>
        <p:nvSpPr>
          <p:cNvPr id="3" name="Subtitle 2"/>
          <p:cNvSpPr>
            <a:spLocks noGrp="1"/>
          </p:cNvSpPr>
          <p:nvPr>
            <p:ph type="subTitle" idx="1" hasCustomPrompt="1"/>
          </p:nvPr>
        </p:nvSpPr>
        <p:spPr>
          <a:xfrm>
            <a:off x="1393634" y="1989233"/>
            <a:ext cx="6400800" cy="1314450"/>
          </a:xfrm>
          <a:prstGeom prst="rect">
            <a:avLst/>
          </a:prstGeom>
        </p:spPr>
        <p:txBody>
          <a:bodyPr>
            <a:normAutofit/>
          </a:bodyPr>
          <a:lstStyle>
            <a:lvl1pPr marL="0" indent="0" algn="ctr">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 </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fld id="{04E195D4-3F35-4E05-B500-7E7FD17C6DB3}" type="slidenum">
              <a:rPr lang="en-US" smtClean="0"/>
              <a:pPr/>
              <a:t>‹#›</a:t>
            </a:fld>
            <a:endParaRPr lang="en-US" dirty="0"/>
          </a:p>
        </p:txBody>
      </p:sp>
    </p:spTree>
    <p:extLst>
      <p:ext uri="{BB962C8B-B14F-4D97-AF65-F5344CB8AC3E}">
        <p14:creationId xmlns:p14="http://schemas.microsoft.com/office/powerpoint/2010/main" val="206757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04E195D4-3F35-4E05-B500-7E7FD17C6DB3}" type="slidenum">
              <a:rPr lang="en-US" smtClean="0"/>
              <a:pPr/>
              <a:t>‹#›</a:t>
            </a:fld>
            <a:endParaRPr lang="en-US" dirty="0"/>
          </a:p>
        </p:txBody>
      </p:sp>
      <p:sp>
        <p:nvSpPr>
          <p:cNvPr id="4" name="Content Placeholder 2"/>
          <p:cNvSpPr>
            <a:spLocks noGrp="1"/>
          </p:cNvSpPr>
          <p:nvPr>
            <p:ph idx="1"/>
          </p:nvPr>
        </p:nvSpPr>
        <p:spPr>
          <a:xfrm>
            <a:off x="481433" y="1035703"/>
            <a:ext cx="7543800" cy="3459179"/>
          </a:xfrm>
          <a:prstGeom prst="rect">
            <a:avLst/>
          </a:prstGeom>
        </p:spPr>
        <p:txBody>
          <a:bodyPr/>
          <a:lstStyle>
            <a:lvl1pPr marL="457200" indent="-274320" algn="l">
              <a:buFont typeface="Arial" panose="020B0604020202020204" pitchFamily="34" charset="0"/>
              <a:buChar char="•"/>
              <a:defRPr sz="3200"/>
            </a:lvl1pPr>
            <a:lvl2pPr marL="800100" indent="-342900" algn="l">
              <a:buFont typeface="Arial" panose="020B0604020202020204" pitchFamily="34" charset="0"/>
              <a:buChar char="•"/>
              <a:defRPr baseline="0"/>
            </a:lvl2pPr>
            <a:lvl3pPr algn="l">
              <a:defRPr baseline="0"/>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5" name="Title 21"/>
          <p:cNvSpPr>
            <a:spLocks noGrp="1"/>
          </p:cNvSpPr>
          <p:nvPr>
            <p:ph type="title" hasCustomPrompt="1"/>
          </p:nvPr>
        </p:nvSpPr>
        <p:spPr>
          <a:xfrm>
            <a:off x="146304" y="215258"/>
            <a:ext cx="8292616" cy="609600"/>
          </a:xfrm>
          <a:prstGeom prst="rect">
            <a:avLst/>
          </a:prstGeom>
        </p:spPr>
        <p:txBody>
          <a:bodyPr>
            <a:noAutofit/>
          </a:bodyPr>
          <a:lstStyle>
            <a:lvl1pPr algn="l">
              <a:defRPr sz="4000"/>
            </a:lvl1pPr>
          </a:lstStyle>
          <a:p>
            <a:r>
              <a:rPr lang="en-US" dirty="0"/>
              <a:t>Page Title</a:t>
            </a:r>
          </a:p>
        </p:txBody>
      </p:sp>
      <p:cxnSp>
        <p:nvCxnSpPr>
          <p:cNvPr id="6" name="Straight Connector 5" descr="underline"/>
          <p:cNvCxnSpPr/>
          <p:nvPr userDrawn="1"/>
        </p:nvCxnSpPr>
        <p:spPr>
          <a:xfrm>
            <a:off x="187286" y="837283"/>
            <a:ext cx="8449937" cy="0"/>
          </a:xfrm>
          <a:prstGeom prst="line">
            <a:avLst/>
          </a:prstGeom>
          <a:ln w="19050">
            <a:solidFill>
              <a:srgbClr val="20558A">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81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2 lines and Content">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82697" y="868869"/>
            <a:ext cx="6400800" cy="609600"/>
          </a:xfrm>
          <a:prstGeom prst="rect">
            <a:avLst/>
          </a:prstGeom>
        </p:spPr>
        <p:txBody>
          <a:bodyPr>
            <a:normAutofit/>
          </a:bodyPr>
          <a:lstStyle>
            <a:lvl1pPr marL="0" indent="0" algn="l">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 </a:t>
            </a:r>
          </a:p>
        </p:txBody>
      </p:sp>
      <p:sp>
        <p:nvSpPr>
          <p:cNvPr id="13" name="Slide Number Placeholder 12"/>
          <p:cNvSpPr>
            <a:spLocks noGrp="1"/>
          </p:cNvSpPr>
          <p:nvPr>
            <p:ph type="sldNum" sz="quarter" idx="12"/>
          </p:nvPr>
        </p:nvSpPr>
        <p:spPr/>
        <p:txBody>
          <a:bodyPr/>
          <a:lstStyle>
            <a:lvl1pPr>
              <a:defRPr>
                <a:solidFill>
                  <a:schemeClr val="bg1"/>
                </a:solidFill>
              </a:defRPr>
            </a:lvl1pPr>
          </a:lstStyle>
          <a:p>
            <a:fld id="{04E195D4-3F35-4E05-B500-7E7FD17C6DB3}" type="slidenum">
              <a:rPr lang="en-US" smtClean="0"/>
              <a:pPr/>
              <a:t>‹#›</a:t>
            </a:fld>
            <a:endParaRPr lang="en-US" dirty="0"/>
          </a:p>
        </p:txBody>
      </p:sp>
      <p:sp>
        <p:nvSpPr>
          <p:cNvPr id="8" name="Title 21"/>
          <p:cNvSpPr>
            <a:spLocks noGrp="1"/>
          </p:cNvSpPr>
          <p:nvPr>
            <p:ph type="title" hasCustomPrompt="1"/>
          </p:nvPr>
        </p:nvSpPr>
        <p:spPr>
          <a:xfrm>
            <a:off x="146304" y="215258"/>
            <a:ext cx="8292616" cy="609600"/>
          </a:xfrm>
          <a:prstGeom prst="rect">
            <a:avLst/>
          </a:prstGeom>
        </p:spPr>
        <p:txBody>
          <a:bodyPr>
            <a:noAutofit/>
          </a:bodyPr>
          <a:lstStyle>
            <a:lvl1pPr algn="l">
              <a:defRPr sz="4000" baseline="0"/>
            </a:lvl1pPr>
          </a:lstStyle>
          <a:p>
            <a:r>
              <a:rPr lang="en-US" dirty="0"/>
              <a:t>Page Title – use if have long title</a:t>
            </a:r>
          </a:p>
        </p:txBody>
      </p:sp>
      <p:cxnSp>
        <p:nvCxnSpPr>
          <p:cNvPr id="4" name="Straight Connector 3" descr="underline for title"/>
          <p:cNvCxnSpPr/>
          <p:nvPr userDrawn="1"/>
        </p:nvCxnSpPr>
        <p:spPr>
          <a:xfrm>
            <a:off x="187286" y="837283"/>
            <a:ext cx="8449937" cy="0"/>
          </a:xfrm>
          <a:prstGeom prst="line">
            <a:avLst/>
          </a:prstGeom>
          <a:ln w="19050">
            <a:solidFill>
              <a:srgbClr val="20558A">
                <a:alpha val="50000"/>
              </a:srgb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p:nvPr>
        </p:nvSpPr>
        <p:spPr>
          <a:xfrm>
            <a:off x="187325" y="1544370"/>
            <a:ext cx="8450263" cy="2941638"/>
          </a:xfrm>
          <a:prstGeom prst="rect">
            <a:avLst/>
          </a:prstGeom>
        </p:spPr>
        <p:txBody>
          <a:bodyPr/>
          <a:lstStyle>
            <a:lvl1pPr marL="457200" indent="-274320" algn="l">
              <a:buFont typeface="Arial" panose="020B0604020202020204" pitchFamily="34" charset="0"/>
              <a:buChar char="•"/>
              <a:defRPr sz="3200"/>
            </a:lvl1pPr>
            <a:lvl2pPr marL="800100" indent="-342900" algn="l">
              <a:buFont typeface="Arial" panose="020B0604020202020204" pitchFamily="34" charset="0"/>
              <a:buChar char="•"/>
              <a:defRPr baseline="0"/>
            </a:lvl2pPr>
            <a:lvl3pPr algn="l">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7753359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1614" y="1138687"/>
            <a:ext cx="4175185" cy="3455937"/>
          </a:xfrm>
          <a:prstGeom prst="rect">
            <a:avLst/>
          </a:prstGeom>
        </p:spPr>
        <p:txBody>
          <a:bodyPr/>
          <a:lstStyle>
            <a:lvl1pPr algn="l">
              <a:defRPr sz="3200">
                <a:solidFill>
                  <a:schemeClr val="tx1"/>
                </a:solidFill>
              </a:defRPr>
            </a:lvl1pPr>
            <a:lvl2pPr marL="740664" indent="-320040" algn="l">
              <a:buFont typeface="Arial" panose="020B0604020202020204" pitchFamily="34" charset="0"/>
              <a:buChar char="•"/>
              <a:defRPr sz="2800" baseline="0"/>
            </a:lvl2pPr>
            <a:lvl3pPr indent="-320040" algn="l">
              <a:defRPr sz="2400">
                <a:latin typeface="Franklin Gothic Medium Cond" panose="020B0606030402020204" pitchFamily="34" charset="0"/>
              </a:defRPr>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04E195D4-3F35-4E05-B500-7E7FD17C6DB3}" type="slidenum">
              <a:rPr lang="en-US" smtClean="0"/>
              <a:pPr/>
              <a:t>‹#›</a:t>
            </a:fld>
            <a:endParaRPr lang="en-US" dirty="0"/>
          </a:p>
        </p:txBody>
      </p:sp>
      <p:cxnSp>
        <p:nvCxnSpPr>
          <p:cNvPr id="7" name="Straight Connector 6"/>
          <p:cNvCxnSpPr/>
          <p:nvPr userDrawn="1"/>
        </p:nvCxnSpPr>
        <p:spPr>
          <a:xfrm>
            <a:off x="187286" y="837283"/>
            <a:ext cx="8449937" cy="0"/>
          </a:xfrm>
          <a:prstGeom prst="line">
            <a:avLst/>
          </a:prstGeom>
          <a:ln w="19050">
            <a:solidFill>
              <a:srgbClr val="20558A">
                <a:alpha val="50000"/>
              </a:srgb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187286" y="1144438"/>
            <a:ext cx="4175185" cy="3455937"/>
          </a:xfrm>
          <a:prstGeom prst="rect">
            <a:avLst/>
          </a:prstGeom>
        </p:spPr>
        <p:txBody>
          <a:bodyPr/>
          <a:lstStyle>
            <a:lvl1pPr algn="l">
              <a:defRPr sz="3200">
                <a:solidFill>
                  <a:schemeClr val="tx1"/>
                </a:solidFill>
              </a:defRPr>
            </a:lvl1pPr>
            <a:lvl2pPr marL="740664" indent="-320040" algn="l">
              <a:buFont typeface="Arial" panose="020B0604020202020204" pitchFamily="34" charset="0"/>
              <a:buChar char="•"/>
              <a:defRPr sz="2800" baseline="0"/>
            </a:lvl2pPr>
            <a:lvl3pPr marL="1143000" indent="-320040" algn="l">
              <a:defRPr sz="2400">
                <a:latin typeface="Franklin Gothic Medium Cond" panose="020B0606030402020204" pitchFamily="34" charset="0"/>
              </a:defRPr>
            </a:lvl3pPr>
            <a:lvl4pPr algn="l">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21"/>
          <p:cNvSpPr>
            <a:spLocks noGrp="1"/>
          </p:cNvSpPr>
          <p:nvPr>
            <p:ph type="title" hasCustomPrompt="1"/>
          </p:nvPr>
        </p:nvSpPr>
        <p:spPr>
          <a:xfrm>
            <a:off x="146304" y="215258"/>
            <a:ext cx="8292616" cy="609600"/>
          </a:xfrm>
          <a:prstGeom prst="rect">
            <a:avLst/>
          </a:prstGeom>
        </p:spPr>
        <p:txBody>
          <a:bodyPr>
            <a:noAutofit/>
          </a:bodyPr>
          <a:lstStyle>
            <a:lvl1pPr algn="l">
              <a:defRPr sz="4000" baseline="0"/>
            </a:lvl1pPr>
          </a:lstStyle>
          <a:p>
            <a:r>
              <a:rPr lang="en-US" dirty="0"/>
              <a:t>2 Column</a:t>
            </a:r>
          </a:p>
        </p:txBody>
      </p:sp>
    </p:spTree>
    <p:extLst>
      <p:ext uri="{BB962C8B-B14F-4D97-AF65-F5344CB8AC3E}">
        <p14:creationId xmlns:p14="http://schemas.microsoft.com/office/powerpoint/2010/main" val="933328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descr="bottom blue background bar"/>
          <p:cNvSpPr/>
          <p:nvPr/>
        </p:nvSpPr>
        <p:spPr>
          <a:xfrm>
            <a:off x="-10486" y="4827185"/>
            <a:ext cx="9154486" cy="31721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553200" y="4819020"/>
            <a:ext cx="2133600" cy="273844"/>
          </a:xfrm>
          <a:prstGeom prst="rect">
            <a:avLst/>
          </a:prstGeom>
        </p:spPr>
        <p:txBody>
          <a:bodyPr vert="horz" lIns="91440" tIns="45720" rIns="91440" bIns="45720" rtlCol="0" anchor="ctr"/>
          <a:lstStyle>
            <a:lvl1pPr algn="r">
              <a:defRPr sz="1200">
                <a:solidFill>
                  <a:schemeClr val="bg1"/>
                </a:solidFill>
              </a:defRPr>
            </a:lvl1pPr>
          </a:lstStyle>
          <a:p>
            <a:fld id="{04E195D4-3F35-4E05-B500-7E7FD17C6DB3}" type="slidenum">
              <a:rPr lang="en-US" smtClean="0"/>
              <a:pPr/>
              <a:t>‹#›</a:t>
            </a:fld>
            <a:endParaRPr lang="en-US" dirty="0"/>
          </a:p>
        </p:txBody>
      </p:sp>
      <p:pic>
        <p:nvPicPr>
          <p:cNvPr id="8" name="Picture 7" descr="SCHEV"/>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190" y="4818871"/>
            <a:ext cx="1757548" cy="316359"/>
          </a:xfrm>
          <a:prstGeom prst="rect">
            <a:avLst/>
          </a:prstGeom>
        </p:spPr>
      </p:pic>
    </p:spTree>
    <p:extLst>
      <p:ext uri="{BB962C8B-B14F-4D97-AF65-F5344CB8AC3E}">
        <p14:creationId xmlns:p14="http://schemas.microsoft.com/office/powerpoint/2010/main" val="2108065159"/>
      </p:ext>
    </p:extLst>
  </p:cSld>
  <p:clrMap bg1="lt1" tx1="dk1" bg2="lt2" tx2="dk2" accent1="accent1" accent2="accent2" accent3="accent3" accent4="accent4" accent5="accent5" accent6="accent6" hlink="hlink" folHlink="folHlink"/>
  <p:sldLayoutIdLst>
    <p:sldLayoutId id="2147483696" r:id="rId1"/>
    <p:sldLayoutId id="2147483687" r:id="rId2"/>
    <p:sldLayoutId id="2147483695" r:id="rId3"/>
    <p:sldLayoutId id="2147483688" r:id="rId4"/>
    <p:sldLayoutId id="2147483693" r:id="rId5"/>
  </p:sldLayoutIdLst>
  <p:hf hdr="0" ftr="0" dt="0"/>
  <p:txStyles>
    <p:titleStyle>
      <a:lvl1pPr algn="ctr" defTabSz="914400" rtl="0" eaLnBrk="1" latinLnBrk="0" hangingPunct="1">
        <a:spcBef>
          <a:spcPct val="0"/>
        </a:spcBef>
        <a:buNone/>
        <a:defRPr sz="4800" i="0" kern="1200" baseline="0">
          <a:solidFill>
            <a:schemeClr val="tx1"/>
          </a:solidFill>
          <a:latin typeface="Franklin Gothic Medium" panose="020B0603020102020204" pitchFamily="34" charset="0"/>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800" kern="1200" baseline="0">
          <a:solidFill>
            <a:srgbClr val="000000"/>
          </a:solidFill>
          <a:latin typeface="Franklin Gothic Medium Cond" panose="020B0606030402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baseline="0">
          <a:solidFill>
            <a:srgbClr val="20558A"/>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747679"/>
          </a:solidFill>
          <a:latin typeface="Franklin Gothic Book" panose="020B05030201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914399" y="2422689"/>
            <a:ext cx="7324725" cy="1046216"/>
          </a:xfrm>
        </p:spPr>
        <p:txBody>
          <a:bodyPr>
            <a:normAutofit fontScale="77500" lnSpcReduction="20000"/>
          </a:bodyPr>
          <a:lstStyle/>
          <a:p>
            <a:r>
              <a:rPr lang="en-US" sz="3600" b="1" dirty="0"/>
              <a:t>July 19, 2022</a:t>
            </a:r>
          </a:p>
          <a:p>
            <a:endParaRPr lang="en-US" sz="2000" b="1" dirty="0"/>
          </a:p>
          <a:p>
            <a:r>
              <a:rPr lang="en-US" sz="2000" b="1" dirty="0"/>
              <a:t>Emily Salmon</a:t>
            </a:r>
          </a:p>
          <a:p>
            <a:r>
              <a:rPr lang="en-US" sz="2000" b="1" dirty="0"/>
              <a:t>Senior Associate for Strategic Planning and Policy Studies </a:t>
            </a:r>
          </a:p>
        </p:txBody>
      </p:sp>
      <p:sp>
        <p:nvSpPr>
          <p:cNvPr id="3" name="Title 2"/>
          <p:cNvSpPr>
            <a:spLocks noGrp="1"/>
          </p:cNvSpPr>
          <p:nvPr>
            <p:ph type="title"/>
          </p:nvPr>
        </p:nvSpPr>
        <p:spPr>
          <a:xfrm>
            <a:off x="106471" y="507304"/>
            <a:ext cx="8906006" cy="1802263"/>
          </a:xfrm>
        </p:spPr>
        <p:txBody>
          <a:bodyPr>
            <a:noAutofit/>
          </a:bodyPr>
          <a:lstStyle/>
          <a:p>
            <a:r>
              <a:rPr lang="en-US" sz="3600" dirty="0"/>
              <a:t>Data-Informed Initiatives for </a:t>
            </a:r>
            <a:r>
              <a:rPr lang="en-US" sz="3600" i="1" dirty="0"/>
              <a:t/>
            </a:r>
            <a:br>
              <a:rPr lang="en-US" sz="3600" i="1" dirty="0"/>
            </a:br>
            <a:r>
              <a:rPr lang="en-US" sz="3600" i="1" dirty="0"/>
              <a:t>The Pathways to Opportunity Plan</a:t>
            </a:r>
            <a:br>
              <a:rPr lang="en-US" sz="3600" i="1" dirty="0"/>
            </a:br>
            <a:r>
              <a:rPr lang="en-US" sz="3000" dirty="0"/>
              <a:t>Part Two: Measures regarding Borrowing and Wages</a:t>
            </a:r>
          </a:p>
        </p:txBody>
      </p:sp>
    </p:spTree>
    <p:extLst>
      <p:ext uri="{BB962C8B-B14F-4D97-AF65-F5344CB8AC3E}">
        <p14:creationId xmlns:p14="http://schemas.microsoft.com/office/powerpoint/2010/main" val="78057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9</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normAutofit fontScale="90000"/>
          </a:bodyPr>
          <a:lstStyle/>
          <a:p>
            <a:r>
              <a:rPr lang="en-US" dirty="0"/>
              <a:t> Wages Measure: Close Earnings Gaps</a:t>
            </a:r>
          </a:p>
        </p:txBody>
      </p:sp>
      <p:pic>
        <p:nvPicPr>
          <p:cNvPr id="7" name="Picture 6" title="Transformative graphic">
            <a:extLst>
              <a:ext uri="{FF2B5EF4-FFF2-40B4-BE49-F238E27FC236}">
                <a16:creationId xmlns:a16="http://schemas.microsoft.com/office/drawing/2014/main" id="{F5DA722E-D1F7-4C47-BC22-F8F19ECBE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474" y="3588494"/>
            <a:ext cx="1230526" cy="1230526"/>
          </a:xfrm>
          <a:prstGeom prst="rect">
            <a:avLst/>
          </a:prstGeom>
        </p:spPr>
      </p:pic>
      <p:pic>
        <p:nvPicPr>
          <p:cNvPr id="8" name="Picture 7" descr="by region of origin" title="grad wage outcomes region">
            <a:extLst>
              <a:ext uri="{FF2B5EF4-FFF2-40B4-BE49-F238E27FC236}">
                <a16:creationId xmlns:a16="http://schemas.microsoft.com/office/drawing/2014/main" id="{3274A93D-4E39-5D44-8A98-58807327956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41560" y="973552"/>
            <a:ext cx="6368715" cy="3625608"/>
          </a:xfrm>
          <a:prstGeom prst="rect">
            <a:avLst/>
          </a:prstGeom>
        </p:spPr>
      </p:pic>
    </p:spTree>
    <p:extLst>
      <p:ext uri="{BB962C8B-B14F-4D97-AF65-F5344CB8AC3E}">
        <p14:creationId xmlns:p14="http://schemas.microsoft.com/office/powerpoint/2010/main" val="165397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10</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normAutofit fontScale="90000"/>
          </a:bodyPr>
          <a:lstStyle/>
          <a:p>
            <a:r>
              <a:rPr lang="en-US" dirty="0"/>
              <a:t> </a:t>
            </a:r>
            <a:r>
              <a:rPr lang="en-US" sz="3600" dirty="0"/>
              <a:t>Wages Measure: Close Earnings Gaps</a:t>
            </a:r>
          </a:p>
        </p:txBody>
      </p:sp>
      <p:pic>
        <p:nvPicPr>
          <p:cNvPr id="8" name="Picture 7" title="Transformative graphic">
            <a:extLst>
              <a:ext uri="{FF2B5EF4-FFF2-40B4-BE49-F238E27FC236}">
                <a16:creationId xmlns:a16="http://schemas.microsoft.com/office/drawing/2014/main" id="{FE8AB319-67C7-BA46-B85F-3944BA40A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474" y="3588494"/>
            <a:ext cx="1230526" cy="1230526"/>
          </a:xfrm>
          <a:prstGeom prst="rect">
            <a:avLst/>
          </a:prstGeom>
        </p:spPr>
      </p:pic>
      <p:pic>
        <p:nvPicPr>
          <p:cNvPr id="9" name="Picture 8" descr="10 year post completion" title="grad wage outcomes income">
            <a:extLst>
              <a:ext uri="{FF2B5EF4-FFF2-40B4-BE49-F238E27FC236}">
                <a16:creationId xmlns:a16="http://schemas.microsoft.com/office/drawing/2014/main" id="{8E4A4CD3-DA1D-7147-BB79-6FF600E8560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9834" y="1014855"/>
            <a:ext cx="3954869" cy="3218399"/>
          </a:xfrm>
          <a:prstGeom prst="rect">
            <a:avLst/>
          </a:prstGeom>
        </p:spPr>
      </p:pic>
      <p:pic>
        <p:nvPicPr>
          <p:cNvPr id="10" name="Picture 9" descr="10 year post completion" title="Grad wage outcomes by gender">
            <a:extLst>
              <a:ext uri="{FF2B5EF4-FFF2-40B4-BE49-F238E27FC236}">
                <a16:creationId xmlns:a16="http://schemas.microsoft.com/office/drawing/2014/main" id="{472A0BA9-9884-CC4E-B34F-384035297E0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121539" y="1014856"/>
            <a:ext cx="2499527" cy="3218399"/>
          </a:xfrm>
          <a:prstGeom prst="rect">
            <a:avLst/>
          </a:prstGeom>
        </p:spPr>
      </p:pic>
    </p:spTree>
    <p:extLst>
      <p:ext uri="{BB962C8B-B14F-4D97-AF65-F5344CB8AC3E}">
        <p14:creationId xmlns:p14="http://schemas.microsoft.com/office/powerpoint/2010/main" val="341873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11</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normAutofit fontScale="90000"/>
          </a:bodyPr>
          <a:lstStyle/>
          <a:p>
            <a:r>
              <a:rPr lang="en-US" sz="3600" dirty="0"/>
              <a:t> Goal 3: Transformative – Expand Prosperity</a:t>
            </a:r>
          </a:p>
        </p:txBody>
      </p:sp>
      <p:graphicFrame>
        <p:nvGraphicFramePr>
          <p:cNvPr id="6" name="Table 5" title="Goal 1 strategies">
            <a:extLst>
              <a:ext uri="{FF2B5EF4-FFF2-40B4-BE49-F238E27FC236}">
                <a16:creationId xmlns:a16="http://schemas.microsoft.com/office/drawing/2014/main" id="{E4106DFB-55B7-1D48-A75D-62725A644F0E}"/>
              </a:ext>
            </a:extLst>
          </p:cNvPr>
          <p:cNvGraphicFramePr>
            <a:graphicFrameLocks noGrp="1"/>
          </p:cNvGraphicFramePr>
          <p:nvPr>
            <p:extLst>
              <p:ext uri="{D42A27DB-BD31-4B8C-83A1-F6EECF244321}">
                <p14:modId xmlns:p14="http://schemas.microsoft.com/office/powerpoint/2010/main" val="3807366666"/>
              </p:ext>
            </p:extLst>
          </p:nvPr>
        </p:nvGraphicFramePr>
        <p:xfrm>
          <a:off x="418908" y="880835"/>
          <a:ext cx="7747408" cy="2858455"/>
        </p:xfrm>
        <a:graphic>
          <a:graphicData uri="http://schemas.openxmlformats.org/drawingml/2006/table">
            <a:tbl>
              <a:tblPr firstRow="1" bandRow="1">
                <a:tableStyleId>{5C22544A-7EE6-4342-B048-85BDC9FD1C3A}</a:tableStyleId>
              </a:tblPr>
              <a:tblGrid>
                <a:gridCol w="7747408">
                  <a:extLst>
                    <a:ext uri="{9D8B030D-6E8A-4147-A177-3AD203B41FA5}">
                      <a16:colId xmlns:a16="http://schemas.microsoft.com/office/drawing/2014/main" val="1188188667"/>
                    </a:ext>
                  </a:extLst>
                </a:gridCol>
              </a:tblGrid>
              <a:tr h="450535">
                <a:tc>
                  <a:txBody>
                    <a:bodyPr/>
                    <a:lstStyle/>
                    <a:p>
                      <a:pPr marL="0" marR="0" algn="l">
                        <a:spcBef>
                          <a:spcPts val="0"/>
                        </a:spcBef>
                        <a:spcAft>
                          <a:spcPts val="0"/>
                        </a:spcAft>
                      </a:pPr>
                      <a:r>
                        <a:rPr lang="en-US" sz="2000" dirty="0">
                          <a:effectLst/>
                          <a:latin typeface="+mn-lt"/>
                          <a:ea typeface="Times New Roman" panose="02020603050405020304" pitchFamily="18" charset="0"/>
                        </a:rPr>
                        <a:t>Priority Initiatives</a:t>
                      </a:r>
                    </a:p>
                  </a:txBody>
                  <a:tcPr marL="118745" marR="118745" marT="0" marB="0"/>
                </a:tc>
                <a:extLst>
                  <a:ext uri="{0D108BD9-81ED-4DB2-BD59-A6C34878D82A}">
                    <a16:rowId xmlns:a16="http://schemas.microsoft.com/office/drawing/2014/main" val="1743758251"/>
                  </a:ext>
                </a:extLst>
              </a:tr>
              <a:tr h="1339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I.8: </a:t>
                      </a:r>
                      <a:r>
                        <a:rPr lang="en-US" sz="1800" b="1" kern="1200" dirty="0">
                          <a:effectLst/>
                        </a:rPr>
                        <a:t>Facilitate collaboration between the Virginia Office of Education Economics (VOEE) and institutions of higher education</a:t>
                      </a:r>
                      <a:r>
                        <a:rPr lang="en-US" sz="1800" kern="1200" dirty="0">
                          <a:effectLst/>
                        </a:rPr>
                        <a:t>, and identify new ways to integrate VOEE tools and resources with SCHEV initiatives and processes—these may include: use of graduate outcomes survey results; development of labor market criteria for evaluating academic programs and assessing the need for proposed academic programs; and relationship building between higher education and business.</a:t>
                      </a:r>
                      <a:r>
                        <a:rPr lang="en-US" sz="1800" dirty="0">
                          <a:effectLst/>
                        </a:rPr>
                        <a:t> </a:t>
                      </a:r>
                    </a:p>
                    <a:p>
                      <a:pPr marL="285750" marR="0" indent="-285750" algn="l">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rPr>
                        <a:t>VOEE supply/demand model under development</a:t>
                      </a:r>
                    </a:p>
                    <a:p>
                      <a:pPr marL="285750" marR="0" indent="-285750" algn="l">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rPr>
                        <a:t>Virginia Educated Action Plan</a:t>
                      </a:r>
                    </a:p>
                  </a:txBody>
                  <a:tcPr marL="118745" marR="118745" marT="0" marB="0"/>
                </a:tc>
                <a:extLst>
                  <a:ext uri="{0D108BD9-81ED-4DB2-BD59-A6C34878D82A}">
                    <a16:rowId xmlns:a16="http://schemas.microsoft.com/office/drawing/2014/main" val="1444391562"/>
                  </a:ext>
                </a:extLst>
              </a:tr>
            </a:tbl>
          </a:graphicData>
        </a:graphic>
      </p:graphicFrame>
      <p:pic>
        <p:nvPicPr>
          <p:cNvPr id="7" name="Picture 6" title="Transformative graphic">
            <a:extLst>
              <a:ext uri="{FF2B5EF4-FFF2-40B4-BE49-F238E27FC236}">
                <a16:creationId xmlns:a16="http://schemas.microsoft.com/office/drawing/2014/main" id="{8C7DC74B-0225-4C4D-9961-EC78EF396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474" y="3588494"/>
            <a:ext cx="1230526" cy="1230526"/>
          </a:xfrm>
          <a:prstGeom prst="rect">
            <a:avLst/>
          </a:prstGeom>
        </p:spPr>
      </p:pic>
    </p:spTree>
    <p:extLst>
      <p:ext uri="{BB962C8B-B14F-4D97-AF65-F5344CB8AC3E}">
        <p14:creationId xmlns:p14="http://schemas.microsoft.com/office/powerpoint/2010/main" val="103709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12</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lstStyle/>
          <a:p>
            <a:r>
              <a:rPr lang="en-US" dirty="0"/>
              <a:t>Next Steps</a:t>
            </a:r>
          </a:p>
        </p:txBody>
      </p:sp>
      <p:sp>
        <p:nvSpPr>
          <p:cNvPr id="5" name="Content Placeholder 11">
            <a:extLst>
              <a:ext uri="{FF2B5EF4-FFF2-40B4-BE49-F238E27FC236}">
                <a16:creationId xmlns:a16="http://schemas.microsoft.com/office/drawing/2014/main" id="{D4BB9573-3B69-F642-8915-BA29F39E7D27}"/>
              </a:ext>
            </a:extLst>
          </p:cNvPr>
          <p:cNvSpPr txBox="1">
            <a:spLocks/>
          </p:cNvSpPr>
          <p:nvPr/>
        </p:nvSpPr>
        <p:spPr>
          <a:xfrm>
            <a:off x="387459" y="824858"/>
            <a:ext cx="7810306" cy="3760195"/>
          </a:xfrm>
          <a:prstGeom prst="rect">
            <a:avLst/>
          </a:prstGeom>
        </p:spPr>
        <p:txBody>
          <a:bodyPr>
            <a:normAutofit/>
          </a:bodyPr>
          <a:lstStyle>
            <a:lvl1pPr marL="457200" marR="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3200" kern="1200" baseline="0">
                <a:solidFill>
                  <a:srgbClr val="000000"/>
                </a:solidFill>
                <a:latin typeface="Franklin Gothic Medium Cond" panose="020B0606030402020204" pitchFamily="34" charset="0"/>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rgbClr val="20558A"/>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747679"/>
                </a:solidFill>
                <a:latin typeface="Franklin Gothic Book" panose="020B05030201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40130" lvl="1" indent="-514350">
              <a:buFont typeface="+mj-lt"/>
              <a:buAutoNum type="arabicPeriod"/>
            </a:pPr>
            <a:endParaRPr lang="en-US" dirty="0"/>
          </a:p>
          <a:p>
            <a:pPr lvl="0"/>
            <a:r>
              <a:rPr lang="en-US" sz="2600" dirty="0"/>
              <a:t>Review the list of biennial priority initiatives and actions; provide input on additional or modified actions to implement the initiatives (September). </a:t>
            </a:r>
          </a:p>
          <a:p>
            <a:pPr lvl="0"/>
            <a:r>
              <a:rPr lang="en-US" sz="2600" dirty="0"/>
              <a:t>Review proposed actions to continue implementation of initiatives and to align with Council’s budget and policy recommendations, where applicable (October). </a:t>
            </a:r>
          </a:p>
          <a:p>
            <a:endParaRPr lang="en-US" dirty="0"/>
          </a:p>
        </p:txBody>
      </p:sp>
    </p:spTree>
    <p:extLst>
      <p:ext uri="{BB962C8B-B14F-4D97-AF65-F5344CB8AC3E}">
        <p14:creationId xmlns:p14="http://schemas.microsoft.com/office/powerpoint/2010/main" val="350685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EEA3E9-1166-7D45-9462-1CB126081716}"/>
              </a:ext>
            </a:extLst>
          </p:cNvPr>
          <p:cNvSpPr>
            <a:spLocks noGrp="1"/>
          </p:cNvSpPr>
          <p:nvPr>
            <p:ph type="sldNum" sz="quarter" idx="10"/>
          </p:nvPr>
        </p:nvSpPr>
        <p:spPr/>
        <p:txBody>
          <a:bodyPr/>
          <a:lstStyle/>
          <a:p>
            <a:fld id="{04E195D4-3F35-4E05-B500-7E7FD17C6DB3}" type="slidenum">
              <a:rPr lang="en-US" smtClean="0"/>
              <a:pPr/>
              <a:t>1</a:t>
            </a:fld>
            <a:endParaRPr lang="en-US" dirty="0"/>
          </a:p>
        </p:txBody>
      </p:sp>
      <p:sp>
        <p:nvSpPr>
          <p:cNvPr id="3" name="Content Placeholder 2">
            <a:extLst>
              <a:ext uri="{FF2B5EF4-FFF2-40B4-BE49-F238E27FC236}">
                <a16:creationId xmlns:a16="http://schemas.microsoft.com/office/drawing/2014/main" id="{9373855C-80B6-394A-876B-D397783AF67C}"/>
              </a:ext>
            </a:extLst>
          </p:cNvPr>
          <p:cNvSpPr>
            <a:spLocks noGrp="1"/>
          </p:cNvSpPr>
          <p:nvPr>
            <p:ph idx="1"/>
          </p:nvPr>
        </p:nvSpPr>
        <p:spPr/>
        <p:txBody>
          <a:bodyPr/>
          <a:lstStyle/>
          <a:p>
            <a:r>
              <a:rPr lang="en-US" dirty="0"/>
              <a:t>Highlight key findings from the baseline measures data.</a:t>
            </a:r>
          </a:p>
          <a:p>
            <a:pPr lvl="1"/>
            <a:r>
              <a:rPr lang="en-US" dirty="0"/>
              <a:t>Borrowing</a:t>
            </a:r>
          </a:p>
          <a:p>
            <a:pPr lvl="1"/>
            <a:r>
              <a:rPr lang="en-US" dirty="0"/>
              <a:t>Wages</a:t>
            </a:r>
          </a:p>
          <a:p>
            <a:r>
              <a:rPr lang="en-US" dirty="0"/>
              <a:t>Connect baseline data to specific initiatives.</a:t>
            </a:r>
          </a:p>
          <a:p>
            <a:r>
              <a:rPr lang="en-US" dirty="0"/>
              <a:t>Discuss areas of emphasis for priority initiatives. </a:t>
            </a:r>
          </a:p>
        </p:txBody>
      </p:sp>
      <p:sp>
        <p:nvSpPr>
          <p:cNvPr id="6" name="Title 5">
            <a:extLst>
              <a:ext uri="{FF2B5EF4-FFF2-40B4-BE49-F238E27FC236}">
                <a16:creationId xmlns:a16="http://schemas.microsoft.com/office/drawing/2014/main" id="{F00C9B11-53E4-5A4C-AFA7-AAD56737BA3B}"/>
              </a:ext>
            </a:extLst>
          </p:cNvPr>
          <p:cNvSpPr>
            <a:spLocks noGrp="1"/>
          </p:cNvSpPr>
          <p:nvPr>
            <p:ph type="title"/>
          </p:nvPr>
        </p:nvSpPr>
        <p:spPr/>
        <p:txBody>
          <a:bodyPr/>
          <a:lstStyle/>
          <a:p>
            <a:r>
              <a:rPr lang="en-US" dirty="0"/>
              <a:t>Objectives for Today</a:t>
            </a:r>
          </a:p>
        </p:txBody>
      </p:sp>
    </p:spTree>
    <p:extLst>
      <p:ext uri="{BB962C8B-B14F-4D97-AF65-F5344CB8AC3E}">
        <p14:creationId xmlns:p14="http://schemas.microsoft.com/office/powerpoint/2010/main" val="189417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2</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lstStyle/>
          <a:p>
            <a:r>
              <a:rPr lang="en-US" dirty="0"/>
              <a:t>Pathways to Opportunity Plan - Goals</a:t>
            </a:r>
          </a:p>
        </p:txBody>
      </p:sp>
      <p:sp>
        <p:nvSpPr>
          <p:cNvPr id="5" name="Content Placeholder 11" descr="Visual" title="Goals graphic">
            <a:extLst>
              <a:ext uri="{FF2B5EF4-FFF2-40B4-BE49-F238E27FC236}">
                <a16:creationId xmlns:a16="http://schemas.microsoft.com/office/drawing/2014/main" id="{D4BB9573-3B69-F642-8915-BA29F39E7D27}"/>
              </a:ext>
            </a:extLst>
          </p:cNvPr>
          <p:cNvSpPr txBox="1">
            <a:spLocks/>
          </p:cNvSpPr>
          <p:nvPr/>
        </p:nvSpPr>
        <p:spPr>
          <a:xfrm>
            <a:off x="505551" y="1045456"/>
            <a:ext cx="7810306" cy="2966954"/>
          </a:xfrm>
          <a:prstGeom prst="rect">
            <a:avLst/>
          </a:prstGeom>
        </p:spPr>
        <p:txBody>
          <a:bodyPr>
            <a:normAutofit/>
          </a:bodyPr>
          <a:lstStyle>
            <a:lvl1pPr marL="457200" marR="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3200" kern="1200" baseline="0">
                <a:solidFill>
                  <a:srgbClr val="000000"/>
                </a:solidFill>
                <a:latin typeface="Franklin Gothic Medium Cond" panose="020B0606030402020204" pitchFamily="34" charset="0"/>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rgbClr val="20558A"/>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747679"/>
                </a:solidFill>
                <a:latin typeface="Franklin Gothic Book" panose="020B05030201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a:buNone/>
            </a:pPr>
            <a:endParaRPr lang="en-US" dirty="0"/>
          </a:p>
        </p:txBody>
      </p:sp>
      <p:pic>
        <p:nvPicPr>
          <p:cNvPr id="6" name="Picture 5" title="Goals graphic">
            <a:extLst>
              <a:ext uri="{FF2B5EF4-FFF2-40B4-BE49-F238E27FC236}">
                <a16:creationId xmlns:a16="http://schemas.microsoft.com/office/drawing/2014/main" id="{588C5B23-D29F-6C4F-85D1-D545C5D1EC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2" t="16037" r="1768" b="24096"/>
          <a:stretch/>
        </p:blipFill>
        <p:spPr>
          <a:xfrm>
            <a:off x="654424" y="1024112"/>
            <a:ext cx="7579229" cy="3544858"/>
          </a:xfrm>
          <a:prstGeom prst="rect">
            <a:avLst/>
          </a:prstGeom>
        </p:spPr>
      </p:pic>
    </p:spTree>
    <p:extLst>
      <p:ext uri="{BB962C8B-B14F-4D97-AF65-F5344CB8AC3E}">
        <p14:creationId xmlns:p14="http://schemas.microsoft.com/office/powerpoint/2010/main" val="403911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E2087-FE70-8042-9F1B-18D1222EE3C6}"/>
              </a:ext>
            </a:extLst>
          </p:cNvPr>
          <p:cNvSpPr>
            <a:spLocks noGrp="1"/>
          </p:cNvSpPr>
          <p:nvPr>
            <p:ph type="sldNum" sz="quarter" idx="10"/>
          </p:nvPr>
        </p:nvSpPr>
        <p:spPr/>
        <p:txBody>
          <a:bodyPr/>
          <a:lstStyle/>
          <a:p>
            <a:fld id="{04E195D4-3F35-4E05-B500-7E7FD17C6DB3}" type="slidenum">
              <a:rPr lang="en-US" smtClean="0"/>
              <a:pPr/>
              <a:t>3</a:t>
            </a:fld>
            <a:endParaRPr lang="en-US" dirty="0"/>
          </a:p>
        </p:txBody>
      </p:sp>
      <p:sp>
        <p:nvSpPr>
          <p:cNvPr id="4" name="Title 3">
            <a:extLst>
              <a:ext uri="{FF2B5EF4-FFF2-40B4-BE49-F238E27FC236}">
                <a16:creationId xmlns:a16="http://schemas.microsoft.com/office/drawing/2014/main" id="{3D2D215A-131C-1043-8AA2-75871DEDE6DF}"/>
              </a:ext>
            </a:extLst>
          </p:cNvPr>
          <p:cNvSpPr>
            <a:spLocks noGrp="1"/>
          </p:cNvSpPr>
          <p:nvPr>
            <p:ph type="title"/>
          </p:nvPr>
        </p:nvSpPr>
        <p:spPr/>
        <p:txBody>
          <a:bodyPr/>
          <a:lstStyle/>
          <a:p>
            <a:r>
              <a:rPr lang="en-US" dirty="0"/>
              <a:t>Plan Goals, Strategies and Initiatives</a:t>
            </a:r>
          </a:p>
        </p:txBody>
      </p:sp>
      <p:graphicFrame>
        <p:nvGraphicFramePr>
          <p:cNvPr id="6" name="Diagram 5" title="Planning pyramind">
            <a:extLst>
              <a:ext uri="{FF2B5EF4-FFF2-40B4-BE49-F238E27FC236}">
                <a16:creationId xmlns:a16="http://schemas.microsoft.com/office/drawing/2014/main" id="{0119A76F-156B-A349-8B92-3C2AF6DD899C}"/>
              </a:ext>
            </a:extLst>
          </p:cNvPr>
          <p:cNvGraphicFramePr/>
          <p:nvPr>
            <p:extLst/>
          </p:nvPr>
        </p:nvGraphicFramePr>
        <p:xfrm>
          <a:off x="575035" y="1176124"/>
          <a:ext cx="4458877" cy="337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4" title="Goals">
            <a:extLst>
              <a:ext uri="{FF2B5EF4-FFF2-40B4-BE49-F238E27FC236}">
                <a16:creationId xmlns:a16="http://schemas.microsoft.com/office/drawing/2014/main" id="{57D4EC10-89AB-4F44-9665-E127647CBB6F}"/>
              </a:ext>
            </a:extLst>
          </p:cNvPr>
          <p:cNvSpPr txBox="1"/>
          <p:nvPr/>
        </p:nvSpPr>
        <p:spPr>
          <a:xfrm>
            <a:off x="5178586" y="1563029"/>
            <a:ext cx="2369926" cy="304800"/>
          </a:xfrm>
          <a:prstGeom prst="rect">
            <a:avLst/>
          </a:prstGeom>
          <a:solidFill>
            <a:schemeClr val="accent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solidFill>
                  <a:srgbClr val="000000"/>
                </a:solidFill>
                <a:effectLst/>
                <a:ea typeface="Times New Roman" panose="02020603050405020304" pitchFamily="18" charset="0"/>
              </a:rPr>
              <a:t>What The Plan is trying to achieve</a:t>
            </a: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p:txBody>
      </p:sp>
      <p:sp>
        <p:nvSpPr>
          <p:cNvPr id="8" name="Text Box 5" title="Strategies">
            <a:extLst>
              <a:ext uri="{FF2B5EF4-FFF2-40B4-BE49-F238E27FC236}">
                <a16:creationId xmlns:a16="http://schemas.microsoft.com/office/drawing/2014/main" id="{D99EEC91-6F1E-BA46-9E8A-1C1FDB0E56C3}"/>
              </a:ext>
            </a:extLst>
          </p:cNvPr>
          <p:cNvSpPr txBox="1"/>
          <p:nvPr/>
        </p:nvSpPr>
        <p:spPr>
          <a:xfrm>
            <a:off x="5033912" y="2731284"/>
            <a:ext cx="2514600" cy="266700"/>
          </a:xfrm>
          <a:prstGeom prst="rect">
            <a:avLst/>
          </a:prstGeom>
          <a:solidFill>
            <a:schemeClr val="bg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solidFill>
                  <a:srgbClr val="000000"/>
                </a:solidFill>
                <a:effectLst/>
                <a:ea typeface="Times New Roman" panose="02020603050405020304" pitchFamily="18" charset="0"/>
              </a:rPr>
              <a:t>Broad methods to achieve the goals.    </a:t>
            </a:r>
            <a:endParaRPr lang="en-US" sz="1200" dirty="0">
              <a:effectLst/>
              <a:ea typeface="Times New Roman" panose="02020603050405020304" pitchFamily="18" charset="0"/>
            </a:endParaRPr>
          </a:p>
        </p:txBody>
      </p:sp>
      <p:sp>
        <p:nvSpPr>
          <p:cNvPr id="9" name="Text Box 6">
            <a:extLst>
              <a:ext uri="{FF2B5EF4-FFF2-40B4-BE49-F238E27FC236}">
                <a16:creationId xmlns:a16="http://schemas.microsoft.com/office/drawing/2014/main" id="{AB5035E0-B857-FA41-9072-A1A02DB52EF8}"/>
              </a:ext>
            </a:extLst>
          </p:cNvPr>
          <p:cNvSpPr txBox="1"/>
          <p:nvPr/>
        </p:nvSpPr>
        <p:spPr>
          <a:xfrm>
            <a:off x="4271912" y="3777521"/>
            <a:ext cx="3276600" cy="420370"/>
          </a:xfrm>
          <a:prstGeom prst="rect">
            <a:avLst/>
          </a:prstGeom>
          <a:solidFill>
            <a:schemeClr val="accent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solidFill>
                  <a:srgbClr val="000000"/>
                </a:solidFill>
                <a:effectLst/>
                <a:ea typeface="Times New Roman" panose="02020603050405020304" pitchFamily="18" charset="0"/>
              </a:rPr>
              <a:t>Specific (short-term) actions to implement the strategies and support the goals. </a:t>
            </a:r>
            <a:endParaRPr lang="en-US" sz="1200" dirty="0">
              <a:effectLst/>
              <a:ea typeface="Times New Roman" panose="02020603050405020304" pitchFamily="18" charset="0"/>
            </a:endParaRPr>
          </a:p>
        </p:txBody>
      </p:sp>
    </p:spTree>
    <p:extLst>
      <p:ext uri="{BB962C8B-B14F-4D97-AF65-F5344CB8AC3E}">
        <p14:creationId xmlns:p14="http://schemas.microsoft.com/office/powerpoint/2010/main" val="195877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4</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normAutofit fontScale="90000"/>
          </a:bodyPr>
          <a:lstStyle/>
          <a:p>
            <a:r>
              <a:rPr lang="en-US" dirty="0"/>
              <a:t>Pathways to Opportunity Plan - Measures</a:t>
            </a:r>
          </a:p>
        </p:txBody>
      </p:sp>
      <p:sp>
        <p:nvSpPr>
          <p:cNvPr id="5" name="Content Placeholder 11" descr="Visual" title="Goals graphic">
            <a:extLst>
              <a:ext uri="{FF2B5EF4-FFF2-40B4-BE49-F238E27FC236}">
                <a16:creationId xmlns:a16="http://schemas.microsoft.com/office/drawing/2014/main" id="{D4BB9573-3B69-F642-8915-BA29F39E7D27}"/>
              </a:ext>
            </a:extLst>
          </p:cNvPr>
          <p:cNvSpPr txBox="1">
            <a:spLocks/>
          </p:cNvSpPr>
          <p:nvPr/>
        </p:nvSpPr>
        <p:spPr>
          <a:xfrm>
            <a:off x="505551" y="1045456"/>
            <a:ext cx="7810306" cy="2966954"/>
          </a:xfrm>
          <a:prstGeom prst="rect">
            <a:avLst/>
          </a:prstGeom>
        </p:spPr>
        <p:txBody>
          <a:bodyPr>
            <a:normAutofit/>
          </a:bodyPr>
          <a:lstStyle>
            <a:lvl1pPr marL="457200" marR="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3200" kern="1200" baseline="0">
                <a:solidFill>
                  <a:srgbClr val="000000"/>
                </a:solidFill>
                <a:latin typeface="Franklin Gothic Medium Cond" panose="020B0606030402020204" pitchFamily="34" charset="0"/>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rgbClr val="20558A"/>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747679"/>
                </a:solidFill>
                <a:latin typeface="Franklin Gothic Book" panose="020B05030201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a:buNone/>
            </a:pPr>
            <a:endParaRPr lang="en-US" dirty="0"/>
          </a:p>
        </p:txBody>
      </p:sp>
      <p:graphicFrame>
        <p:nvGraphicFramePr>
          <p:cNvPr id="3" name="Table 2" title="Measures to Assess Goal Fullfillment">
            <a:extLst>
              <a:ext uri="{FF2B5EF4-FFF2-40B4-BE49-F238E27FC236}">
                <a16:creationId xmlns:a16="http://schemas.microsoft.com/office/drawing/2014/main" id="{15D39391-A859-D546-AA42-4CE5F04E64A0}"/>
              </a:ext>
            </a:extLst>
          </p:cNvPr>
          <p:cNvGraphicFramePr>
            <a:graphicFrameLocks noGrp="1"/>
          </p:cNvGraphicFramePr>
          <p:nvPr>
            <p:extLst>
              <p:ext uri="{D42A27DB-BD31-4B8C-83A1-F6EECF244321}">
                <p14:modId xmlns:p14="http://schemas.microsoft.com/office/powerpoint/2010/main" val="4233360569"/>
              </p:ext>
            </p:extLst>
          </p:nvPr>
        </p:nvGraphicFramePr>
        <p:xfrm>
          <a:off x="1856268" y="919810"/>
          <a:ext cx="5412609" cy="3272195"/>
        </p:xfrm>
        <a:graphic>
          <a:graphicData uri="http://schemas.openxmlformats.org/drawingml/2006/table">
            <a:tbl>
              <a:tblPr firstRow="1" firstCol="1" bandRow="1">
                <a:tableStyleId>{5C22544A-7EE6-4342-B048-85BDC9FD1C3A}</a:tableStyleId>
              </a:tblPr>
              <a:tblGrid>
                <a:gridCol w="1263781">
                  <a:extLst>
                    <a:ext uri="{9D8B030D-6E8A-4147-A177-3AD203B41FA5}">
                      <a16:colId xmlns:a16="http://schemas.microsoft.com/office/drawing/2014/main" val="1915837115"/>
                    </a:ext>
                  </a:extLst>
                </a:gridCol>
                <a:gridCol w="1027137">
                  <a:extLst>
                    <a:ext uri="{9D8B030D-6E8A-4147-A177-3AD203B41FA5}">
                      <a16:colId xmlns:a16="http://schemas.microsoft.com/office/drawing/2014/main" val="2414105842"/>
                    </a:ext>
                  </a:extLst>
                </a:gridCol>
                <a:gridCol w="1027137">
                  <a:extLst>
                    <a:ext uri="{9D8B030D-6E8A-4147-A177-3AD203B41FA5}">
                      <a16:colId xmlns:a16="http://schemas.microsoft.com/office/drawing/2014/main" val="2617642556"/>
                    </a:ext>
                  </a:extLst>
                </a:gridCol>
                <a:gridCol w="1047277">
                  <a:extLst>
                    <a:ext uri="{9D8B030D-6E8A-4147-A177-3AD203B41FA5}">
                      <a16:colId xmlns:a16="http://schemas.microsoft.com/office/drawing/2014/main" val="3644182196"/>
                    </a:ext>
                  </a:extLst>
                </a:gridCol>
                <a:gridCol w="1047277">
                  <a:extLst>
                    <a:ext uri="{9D8B030D-6E8A-4147-A177-3AD203B41FA5}">
                      <a16:colId xmlns:a16="http://schemas.microsoft.com/office/drawing/2014/main" val="1045704231"/>
                    </a:ext>
                  </a:extLst>
                </a:gridCol>
              </a:tblGrid>
              <a:tr h="195150">
                <a:tc gridSpan="5">
                  <a:txBody>
                    <a:bodyPr/>
                    <a:lstStyle/>
                    <a:p>
                      <a:pPr marL="0" marR="0">
                        <a:lnSpc>
                          <a:spcPct val="115000"/>
                        </a:lnSpc>
                        <a:spcBef>
                          <a:spcPts val="600"/>
                        </a:spcBef>
                        <a:spcAft>
                          <a:spcPts val="0"/>
                        </a:spcAft>
                      </a:pPr>
                      <a:r>
                        <a:rPr lang="en-US" sz="1200" dirty="0">
                          <a:effectLst/>
                        </a:rPr>
                        <a:t>Measures to Assess Goal Fulfillment</a:t>
                      </a:r>
                      <a:endParaRPr lang="en-US" sz="1200" dirty="0">
                        <a:effectLst/>
                        <a:latin typeface="Franklin Gothic Demi" panose="020B0603020102020204" pitchFamily="34" charset="0"/>
                        <a:ea typeface="Times New Roman" panose="02020603050405020304" pitchFamily="18" charset="0"/>
                        <a:cs typeface="Arial" panose="020B0604020202020204" pitchFamily="34" charset="0"/>
                      </a:endParaRPr>
                    </a:p>
                  </a:txBody>
                  <a:tcPr marL="49686" marR="49686" marT="7929"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6869973"/>
                  </a:ext>
                </a:extLst>
              </a:tr>
              <a:tr h="158309">
                <a:tc>
                  <a:txBody>
                    <a:bodyPr/>
                    <a:lstStyle/>
                    <a:p>
                      <a:pPr marL="0" marR="0">
                        <a:lnSpc>
                          <a:spcPct val="115000"/>
                        </a:lnSpc>
                        <a:spcBef>
                          <a:spcPts val="600"/>
                        </a:spcBef>
                        <a:spcAft>
                          <a:spcPts val="0"/>
                        </a:spcAft>
                      </a:pPr>
                      <a:r>
                        <a:rPr lang="en-US" sz="900" dirty="0">
                          <a:effectLst/>
                        </a:rPr>
                        <a:t>Goals</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nchor="ctr"/>
                </a:tc>
                <a:tc>
                  <a:txBody>
                    <a:bodyPr/>
                    <a:lstStyle/>
                    <a:p>
                      <a:pPr marL="0" marR="0">
                        <a:lnSpc>
                          <a:spcPct val="115000"/>
                        </a:lnSpc>
                        <a:spcBef>
                          <a:spcPts val="600"/>
                        </a:spcBef>
                        <a:spcAft>
                          <a:spcPts val="0"/>
                        </a:spcAft>
                      </a:pPr>
                      <a:r>
                        <a:rPr lang="en-US" sz="900" dirty="0">
                          <a:effectLst/>
                        </a:rPr>
                        <a:t>Measure</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nchor="ctr"/>
                </a:tc>
                <a:tc>
                  <a:txBody>
                    <a:bodyPr/>
                    <a:lstStyle/>
                    <a:p>
                      <a:pPr marL="0" marR="0">
                        <a:lnSpc>
                          <a:spcPct val="115000"/>
                        </a:lnSpc>
                        <a:spcBef>
                          <a:spcPts val="600"/>
                        </a:spcBef>
                        <a:spcAft>
                          <a:spcPts val="0"/>
                        </a:spcAft>
                      </a:pPr>
                      <a:r>
                        <a:rPr lang="en-US" sz="900" dirty="0">
                          <a:effectLst/>
                        </a:rPr>
                        <a:t>Definition</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nchor="ctr"/>
                </a:tc>
                <a:tc>
                  <a:txBody>
                    <a:bodyPr/>
                    <a:lstStyle/>
                    <a:p>
                      <a:pPr marL="0" marR="0">
                        <a:lnSpc>
                          <a:spcPct val="115000"/>
                        </a:lnSpc>
                        <a:spcBef>
                          <a:spcPts val="600"/>
                        </a:spcBef>
                        <a:spcAft>
                          <a:spcPts val="0"/>
                        </a:spcAft>
                      </a:pPr>
                      <a:r>
                        <a:rPr lang="en-US" sz="900" dirty="0">
                          <a:effectLst/>
                        </a:rPr>
                        <a:t>Target</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nchor="ctr"/>
                </a:tc>
                <a:tc>
                  <a:txBody>
                    <a:bodyPr/>
                    <a:lstStyle/>
                    <a:p>
                      <a:pPr marL="0" marR="0">
                        <a:lnSpc>
                          <a:spcPct val="115000"/>
                        </a:lnSpc>
                        <a:spcBef>
                          <a:spcPts val="600"/>
                        </a:spcBef>
                        <a:spcAft>
                          <a:spcPts val="0"/>
                        </a:spcAft>
                      </a:pPr>
                      <a:r>
                        <a:rPr lang="en-US" sz="900" dirty="0">
                          <a:effectLst/>
                        </a:rPr>
                        <a:t>Desired Outcome</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nchor="ctr"/>
                </a:tc>
                <a:extLst>
                  <a:ext uri="{0D108BD9-81ED-4DB2-BD59-A6C34878D82A}">
                    <a16:rowId xmlns:a16="http://schemas.microsoft.com/office/drawing/2014/main" val="2362429919"/>
                  </a:ext>
                </a:extLst>
              </a:tr>
              <a:tr h="652790">
                <a:tc rowSpan="2">
                  <a:txBody>
                    <a:bodyPr/>
                    <a:lstStyle/>
                    <a:p>
                      <a:pPr marL="0" marR="0">
                        <a:lnSpc>
                          <a:spcPct val="115000"/>
                        </a:lnSpc>
                        <a:spcBef>
                          <a:spcPts val="600"/>
                        </a:spcBef>
                        <a:spcAft>
                          <a:spcPts val="800"/>
                        </a:spcAft>
                      </a:pPr>
                      <a:r>
                        <a:rPr lang="en-US" sz="800" dirty="0">
                          <a:effectLst/>
                        </a:rPr>
                        <a:t>Goal 1 - Equitable: Close access and completion gaps.</a:t>
                      </a:r>
                      <a:endParaRPr lang="en-US" sz="1000" dirty="0">
                        <a:effectLst/>
                      </a:endParaRPr>
                    </a:p>
                    <a:p>
                      <a:pPr marL="0" marR="0">
                        <a:lnSpc>
                          <a:spcPct val="115000"/>
                        </a:lnSpc>
                        <a:spcBef>
                          <a:spcPts val="600"/>
                        </a:spcBef>
                        <a:spcAft>
                          <a:spcPts val="800"/>
                        </a:spcAft>
                      </a:pPr>
                      <a:r>
                        <a:rPr lang="en-US" sz="800" dirty="0">
                          <a:effectLst/>
                        </a:rPr>
                        <a:t> </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Attainment</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Percent of 25- to 64- year-olds with an associate degree or higher.*</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Close gaps in attainment of selected groups. </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Improved attainment for all. </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extLst>
                  <a:ext uri="{0D108BD9-81ED-4DB2-BD59-A6C34878D82A}">
                    <a16:rowId xmlns:a16="http://schemas.microsoft.com/office/drawing/2014/main" val="181779054"/>
                  </a:ext>
                </a:extLst>
              </a:tr>
              <a:tr h="582278">
                <a:tc vMerge="1">
                  <a:txBody>
                    <a:bodyPr/>
                    <a:lstStyle/>
                    <a:p>
                      <a:endParaRPr lang="en-US"/>
                    </a:p>
                  </a:txBody>
                  <a:tcPr/>
                </a:tc>
                <a:tc>
                  <a:txBody>
                    <a:bodyPr/>
                    <a:lstStyle/>
                    <a:p>
                      <a:pPr marL="0" marR="0">
                        <a:lnSpc>
                          <a:spcPct val="115000"/>
                        </a:lnSpc>
                        <a:spcBef>
                          <a:spcPts val="600"/>
                        </a:spcBef>
                        <a:spcAft>
                          <a:spcPts val="800"/>
                        </a:spcAft>
                      </a:pPr>
                      <a:r>
                        <a:rPr lang="en-US" sz="800" dirty="0">
                          <a:effectLst/>
                        </a:rPr>
                        <a:t>Enrollment</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Fall headcount of public and private undergraduates.</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Close enrollment gaps of selected groups to reflect the population.</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Improved access for all. </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extLst>
                  <a:ext uri="{0D108BD9-81ED-4DB2-BD59-A6C34878D82A}">
                    <a16:rowId xmlns:a16="http://schemas.microsoft.com/office/drawing/2014/main" val="1464389254"/>
                  </a:ext>
                </a:extLst>
              </a:tr>
              <a:tr h="652790">
                <a:tc rowSpan="2">
                  <a:txBody>
                    <a:bodyPr/>
                    <a:lstStyle/>
                    <a:p>
                      <a:pPr marL="0" marR="0">
                        <a:lnSpc>
                          <a:spcPct val="115000"/>
                        </a:lnSpc>
                        <a:spcBef>
                          <a:spcPts val="600"/>
                        </a:spcBef>
                        <a:spcAft>
                          <a:spcPts val="800"/>
                        </a:spcAft>
                      </a:pPr>
                      <a:r>
                        <a:rPr lang="en-US" sz="800" dirty="0">
                          <a:effectLst/>
                        </a:rPr>
                        <a:t>Goal 2 - Affordable: Lower costs to students.</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Awards</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Undergraduate degrees and credentials produced each year.</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Close award gaps of selected groups to reflect enrollment.</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Improved success for all students.</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extLst>
                  <a:ext uri="{0D108BD9-81ED-4DB2-BD59-A6C34878D82A}">
                    <a16:rowId xmlns:a16="http://schemas.microsoft.com/office/drawing/2014/main" val="3476976433"/>
                  </a:ext>
                </a:extLst>
              </a:tr>
              <a:tr h="436391">
                <a:tc vMerge="1">
                  <a:txBody>
                    <a:bodyPr/>
                    <a:lstStyle/>
                    <a:p>
                      <a:endParaRPr lang="en-US"/>
                    </a:p>
                  </a:txBody>
                  <a:tcPr/>
                </a:tc>
                <a:tc>
                  <a:txBody>
                    <a:bodyPr/>
                    <a:lstStyle/>
                    <a:p>
                      <a:pPr marL="0" marR="0">
                        <a:lnSpc>
                          <a:spcPct val="115000"/>
                        </a:lnSpc>
                        <a:spcBef>
                          <a:spcPts val="600"/>
                        </a:spcBef>
                        <a:spcAft>
                          <a:spcPts val="800"/>
                        </a:spcAft>
                      </a:pPr>
                      <a:r>
                        <a:rPr lang="en-US" sz="800" dirty="0">
                          <a:effectLst/>
                        </a:rPr>
                        <a:t>Borrowing</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Average debt of graduates.</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Close gaps in borrowing of selected groups.</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Improved affordability for all students. </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extLst>
                  <a:ext uri="{0D108BD9-81ED-4DB2-BD59-A6C34878D82A}">
                    <a16:rowId xmlns:a16="http://schemas.microsoft.com/office/drawing/2014/main" val="330770862"/>
                  </a:ext>
                </a:extLst>
              </a:tr>
              <a:tr h="584604">
                <a:tc>
                  <a:txBody>
                    <a:bodyPr/>
                    <a:lstStyle/>
                    <a:p>
                      <a:pPr marL="0" marR="0">
                        <a:lnSpc>
                          <a:spcPct val="115000"/>
                        </a:lnSpc>
                        <a:spcBef>
                          <a:spcPts val="600"/>
                        </a:spcBef>
                        <a:spcAft>
                          <a:spcPts val="800"/>
                        </a:spcAft>
                      </a:pPr>
                      <a:r>
                        <a:rPr lang="en-US" sz="800" dirty="0">
                          <a:effectLst/>
                        </a:rPr>
                        <a:t>Goal 3 - Transformative: Expand prosperity.</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Wages</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Graduates' wages 10 years after graduation.</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Close gaps in earnings of selected groups.</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tc>
                  <a:txBody>
                    <a:bodyPr/>
                    <a:lstStyle/>
                    <a:p>
                      <a:pPr marL="0" marR="0">
                        <a:lnSpc>
                          <a:spcPct val="115000"/>
                        </a:lnSpc>
                        <a:spcBef>
                          <a:spcPts val="600"/>
                        </a:spcBef>
                        <a:spcAft>
                          <a:spcPts val="800"/>
                        </a:spcAft>
                      </a:pPr>
                      <a:r>
                        <a:rPr lang="en-US" sz="800" dirty="0">
                          <a:effectLst/>
                        </a:rPr>
                        <a:t>Improved prosperity for all graduates. </a:t>
                      </a:r>
                      <a:endParaRPr lang="en-US" sz="1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49686" marR="49686" marT="7929" marB="0"/>
                </a:tc>
                <a:extLst>
                  <a:ext uri="{0D108BD9-81ED-4DB2-BD59-A6C34878D82A}">
                    <a16:rowId xmlns:a16="http://schemas.microsoft.com/office/drawing/2014/main" val="2531498817"/>
                  </a:ext>
                </a:extLst>
              </a:tr>
            </a:tbl>
          </a:graphicData>
        </a:graphic>
      </p:graphicFrame>
      <p:sp>
        <p:nvSpPr>
          <p:cNvPr id="7" name="Rectangle 6">
            <a:extLst>
              <a:ext uri="{FF2B5EF4-FFF2-40B4-BE49-F238E27FC236}">
                <a16:creationId xmlns:a16="http://schemas.microsoft.com/office/drawing/2014/main" id="{592556DE-D0C8-9346-ACD1-FC5E5473E7BB}"/>
              </a:ext>
            </a:extLst>
          </p:cNvPr>
          <p:cNvSpPr/>
          <p:nvPr/>
        </p:nvSpPr>
        <p:spPr>
          <a:xfrm>
            <a:off x="1856268" y="4192004"/>
            <a:ext cx="5412610" cy="461665"/>
          </a:xfrm>
          <a:prstGeom prst="rect">
            <a:avLst/>
          </a:prstGeom>
        </p:spPr>
        <p:txBody>
          <a:bodyPr wrap="square">
            <a:spAutoFit/>
          </a:bodyPr>
          <a:lstStyle/>
          <a:p>
            <a:r>
              <a:rPr lang="en-US" sz="800" dirty="0">
                <a:latin typeface="Palatino Linotype" panose="02040502050505030304" pitchFamily="18" charset="0"/>
                <a:ea typeface="SimSun" panose="02010600030101010101" pitchFamily="2" charset="-122"/>
                <a:cs typeface="Times New Roman" panose="02020603050405020304" pitchFamily="18" charset="0"/>
              </a:rPr>
              <a:t>*Note: The Plan includes an overarching attainment objective as well as an attainment measure (above). The 70% attainment objective includes the percentage of 25- to 64- year-olds with a postsecondary certificate, certification or higher. The attainment measure includes the percentage of 25- to 64- year-olds with an associate degree or higher.</a:t>
            </a:r>
            <a:endParaRPr lang="en-US" sz="800" dirty="0"/>
          </a:p>
        </p:txBody>
      </p:sp>
    </p:spTree>
    <p:extLst>
      <p:ext uri="{BB962C8B-B14F-4D97-AF65-F5344CB8AC3E}">
        <p14:creationId xmlns:p14="http://schemas.microsoft.com/office/powerpoint/2010/main" val="30266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5</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normAutofit fontScale="90000"/>
          </a:bodyPr>
          <a:lstStyle/>
          <a:p>
            <a:r>
              <a:rPr lang="en-US" dirty="0"/>
              <a:t> </a:t>
            </a:r>
            <a:r>
              <a:rPr lang="en-US" sz="3600" dirty="0"/>
              <a:t>Borrowing Measure: Close Affordability Gaps</a:t>
            </a:r>
          </a:p>
        </p:txBody>
      </p:sp>
      <p:sp>
        <p:nvSpPr>
          <p:cNvPr id="3" name="Rectangle 2">
            <a:extLst>
              <a:ext uri="{FF2B5EF4-FFF2-40B4-BE49-F238E27FC236}">
                <a16:creationId xmlns:a16="http://schemas.microsoft.com/office/drawing/2014/main" id="{7BC4AE52-1FC2-CC4B-842B-11F1E601AFD1}"/>
              </a:ext>
            </a:extLst>
          </p:cNvPr>
          <p:cNvSpPr/>
          <p:nvPr/>
        </p:nvSpPr>
        <p:spPr>
          <a:xfrm>
            <a:off x="346841" y="1024759"/>
            <a:ext cx="8339959" cy="2862322"/>
          </a:xfrm>
          <a:prstGeom prst="rect">
            <a:avLst/>
          </a:prstGeom>
        </p:spPr>
        <p:txBody>
          <a:bodyPr wrap="square">
            <a:spAutoFit/>
          </a:bodyPr>
          <a:lstStyle/>
          <a:p>
            <a:pPr marR="0" lvl="0">
              <a:spcBef>
                <a:spcPts val="0"/>
              </a:spcBef>
              <a:spcAft>
                <a:spcPts val="0"/>
              </a:spcAft>
            </a:pPr>
            <a:r>
              <a:rPr lang="en-US" b="1" u="sng"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Borrowing Measure, Average Annual Student Borrowing, 2019-20</a:t>
            </a: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$8,118</a:t>
            </a:r>
          </a:p>
          <a:p>
            <a:pPr marR="0" lvl="0">
              <a:spcBef>
                <a:spcPts val="0"/>
              </a:spcBef>
              <a:spcAft>
                <a:spcPts val="0"/>
              </a:spcAft>
            </a:pP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Average annual borrowing is derived from SCHEV’s annual student-financial-aid collection. </a:t>
            </a:r>
          </a:p>
          <a:p>
            <a:pPr marR="0" lvl="0">
              <a:spcBef>
                <a:spcPts val="0"/>
              </a:spcBef>
              <a:spcAft>
                <a:spcPts val="0"/>
              </a:spcAft>
            </a:pPr>
            <a:endParaRPr lang="en-US" dirty="0">
              <a:latin typeface="Palatino Linotype" panose="02040502050505030304" pitchFamily="18" charset="0"/>
              <a:ea typeface="SimSun" panose="02010600030101010101" pitchFamily="2" charset="-122"/>
              <a:cs typeface="Times New Roman" panose="02020603050405020304" pitchFamily="18" charset="0"/>
            </a:endParaRPr>
          </a:p>
          <a:p>
            <a:pPr marR="0" lvl="0">
              <a:spcBef>
                <a:spcPts val="0"/>
              </a:spcBef>
              <a:spcAft>
                <a:spcPts val="0"/>
              </a:spcAft>
            </a:pPr>
            <a:r>
              <a:rPr lang="en-US" dirty="0">
                <a:latin typeface="Palatino Linotype" panose="02040502050505030304" pitchFamily="18" charset="0"/>
                <a:ea typeface="SimSun" panose="02010600030101010101" pitchFamily="2" charset="-122"/>
                <a:cs typeface="Times New Roman" panose="02020603050405020304" pitchFamily="18" charset="0"/>
              </a:rPr>
              <a:t>Those groups with the largest percentage of undergraduates who are borrowing include:</a:t>
            </a:r>
          </a:p>
          <a:p>
            <a:pPr marL="800100" lvl="1" indent="-342900">
              <a:buFont typeface="Symbol" pitchFamily="2" charset="2"/>
              <a:buChar char=""/>
            </a:pPr>
            <a:r>
              <a:rPr lang="en-US" b="1" dirty="0">
                <a:latin typeface="Palatino Linotype" panose="02040502050505030304" pitchFamily="18" charset="0"/>
                <a:ea typeface="Times New Roman" panose="02020603050405020304" pitchFamily="18" charset="0"/>
                <a:cs typeface="Times New Roman" panose="02020603050405020304" pitchFamily="18" charset="0"/>
              </a:rPr>
              <a:t>By race/ethnicity – Black (46%)</a:t>
            </a:r>
            <a:r>
              <a:rPr lang="en-US" dirty="0">
                <a:latin typeface="Palatino Linotype" panose="02040502050505030304" pitchFamily="18" charset="0"/>
                <a:ea typeface="Times New Roman" panose="02020603050405020304" pitchFamily="18" charset="0"/>
                <a:cs typeface="Times New Roman" panose="02020603050405020304" pitchFamily="18" charset="0"/>
              </a:rPr>
              <a:t> </a:t>
            </a:r>
            <a:r>
              <a:rPr lang="en-US" b="1" dirty="0">
                <a:latin typeface="Palatino Linotype" panose="02040502050505030304" pitchFamily="18" charset="0"/>
                <a:ea typeface="Times New Roman" panose="02020603050405020304" pitchFamily="18" charset="0"/>
                <a:cs typeface="Times New Roman" panose="02020603050405020304" pitchFamily="18" charset="0"/>
              </a:rPr>
              <a:t>and Race/Ethnicity unknown (42%)</a:t>
            </a:r>
          </a:p>
          <a:p>
            <a:pPr marL="800100" lvl="1" indent="-342900">
              <a:buFont typeface="Symbol" pitchFamily="2" charset="2"/>
              <a:buChar char=""/>
            </a:pPr>
            <a:r>
              <a:rPr lang="en-US" dirty="0">
                <a:latin typeface="Palatino Linotype" panose="02040502050505030304" pitchFamily="18" charset="0"/>
                <a:ea typeface="Times New Roman" panose="02020603050405020304" pitchFamily="18" charset="0"/>
                <a:cs typeface="Times New Roman" panose="02020603050405020304" pitchFamily="18" charset="0"/>
              </a:rPr>
              <a:t>By region of origin – Hampton Roads (36%)</a:t>
            </a:r>
          </a:p>
          <a:p>
            <a:pPr marL="800100" lvl="1" indent="-342900">
              <a:buFont typeface="Symbol" pitchFamily="2" charset="2"/>
              <a:buChar char=""/>
            </a:pPr>
            <a:r>
              <a:rPr lang="en-US" b="1" dirty="0">
                <a:latin typeface="Palatino Linotype" panose="02040502050505030304" pitchFamily="18" charset="0"/>
                <a:ea typeface="Times New Roman" panose="02020603050405020304" pitchFamily="18" charset="0"/>
                <a:cs typeface="Times New Roman" panose="02020603050405020304" pitchFamily="18" charset="0"/>
              </a:rPr>
              <a:t>By income – </a:t>
            </a:r>
            <a:r>
              <a:rPr lang="en-US" b="1" dirty="0">
                <a:highlight>
                  <a:srgbClr val="FFFFFF"/>
                </a:highlight>
                <a:latin typeface="Palatino Linotype" panose="02040502050505030304" pitchFamily="18" charset="0"/>
                <a:ea typeface="Times New Roman" panose="02020603050405020304" pitchFamily="18" charset="0"/>
                <a:cs typeface="Times New Roman" panose="02020603050405020304" pitchFamily="18" charset="0"/>
              </a:rPr>
              <a:t>Middle income (67%)</a:t>
            </a:r>
          </a:p>
          <a:p>
            <a:pPr marL="800100" lvl="1" indent="-342900">
              <a:buFont typeface="Symbol" pitchFamily="2" charset="2"/>
              <a:buChar char=""/>
            </a:pPr>
            <a:r>
              <a:rPr lang="en-US" dirty="0">
                <a:latin typeface="Palatino Linotype" panose="02040502050505030304" pitchFamily="18" charset="0"/>
                <a:ea typeface="Times New Roman" panose="02020603050405020304" pitchFamily="18" charset="0"/>
                <a:cs typeface="Times New Roman" panose="02020603050405020304" pitchFamily="18" charset="0"/>
              </a:rPr>
              <a:t>By gender – Women (34%)</a:t>
            </a:r>
          </a:p>
        </p:txBody>
      </p:sp>
      <p:pic>
        <p:nvPicPr>
          <p:cNvPr id="6" name="Picture 5" title="Affordable graphic">
            <a:extLst>
              <a:ext uri="{FF2B5EF4-FFF2-40B4-BE49-F238E27FC236}">
                <a16:creationId xmlns:a16="http://schemas.microsoft.com/office/drawing/2014/main" id="{6E2CEF87-B89B-524F-AA99-73C5E60BD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681" y="3492701"/>
            <a:ext cx="1326319" cy="1326319"/>
          </a:xfrm>
          <a:prstGeom prst="rect">
            <a:avLst/>
          </a:prstGeom>
        </p:spPr>
      </p:pic>
    </p:spTree>
    <p:extLst>
      <p:ext uri="{BB962C8B-B14F-4D97-AF65-F5344CB8AC3E}">
        <p14:creationId xmlns:p14="http://schemas.microsoft.com/office/powerpoint/2010/main" val="299451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6</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normAutofit fontScale="90000"/>
          </a:bodyPr>
          <a:lstStyle/>
          <a:p>
            <a:r>
              <a:rPr lang="en-US" dirty="0"/>
              <a:t> </a:t>
            </a:r>
            <a:r>
              <a:rPr lang="en-US" sz="3600" dirty="0"/>
              <a:t>Borrowing Measure: Close Affordability Gaps</a:t>
            </a:r>
          </a:p>
        </p:txBody>
      </p:sp>
      <p:pic>
        <p:nvPicPr>
          <p:cNvPr id="9" name="Picture 8" title="Affordable graphic">
            <a:extLst>
              <a:ext uri="{FF2B5EF4-FFF2-40B4-BE49-F238E27FC236}">
                <a16:creationId xmlns:a16="http://schemas.microsoft.com/office/drawing/2014/main" id="{FAF0C6F7-CAF5-D848-8EB4-3A5803382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681" y="3492701"/>
            <a:ext cx="1326319" cy="1326319"/>
          </a:xfrm>
          <a:prstGeom prst="rect">
            <a:avLst/>
          </a:prstGeom>
        </p:spPr>
      </p:pic>
      <p:pic>
        <p:nvPicPr>
          <p:cNvPr id="10" name="Picture 9" descr="borrow by race" title="borrow by race">
            <a:extLst>
              <a:ext uri="{FF2B5EF4-FFF2-40B4-BE49-F238E27FC236}">
                <a16:creationId xmlns:a16="http://schemas.microsoft.com/office/drawing/2014/main" id="{5FAC14ED-DEA9-334F-BF1B-E980C4BA2FC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58168" y="900720"/>
            <a:ext cx="3344719" cy="3553585"/>
          </a:xfrm>
          <a:prstGeom prst="rect">
            <a:avLst/>
          </a:prstGeom>
        </p:spPr>
      </p:pic>
      <p:pic>
        <p:nvPicPr>
          <p:cNvPr id="11" name="Picture 10" descr="borrow by income" title="borrow by income level">
            <a:extLst>
              <a:ext uri="{FF2B5EF4-FFF2-40B4-BE49-F238E27FC236}">
                <a16:creationId xmlns:a16="http://schemas.microsoft.com/office/drawing/2014/main" id="{30516D1D-4DA0-C142-A27B-774628779F8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112308" y="1070672"/>
            <a:ext cx="4000484" cy="2422029"/>
          </a:xfrm>
          <a:prstGeom prst="rect">
            <a:avLst/>
          </a:prstGeom>
        </p:spPr>
      </p:pic>
    </p:spTree>
    <p:extLst>
      <p:ext uri="{BB962C8B-B14F-4D97-AF65-F5344CB8AC3E}">
        <p14:creationId xmlns:p14="http://schemas.microsoft.com/office/powerpoint/2010/main" val="62819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7</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normAutofit fontScale="90000"/>
          </a:bodyPr>
          <a:lstStyle/>
          <a:p>
            <a:r>
              <a:rPr lang="en-US" dirty="0"/>
              <a:t> </a:t>
            </a:r>
            <a:r>
              <a:rPr lang="en-US" sz="3600" dirty="0"/>
              <a:t>Goal 2: Affordable – Lower Costs to Students</a:t>
            </a:r>
          </a:p>
        </p:txBody>
      </p:sp>
      <p:graphicFrame>
        <p:nvGraphicFramePr>
          <p:cNvPr id="6" name="Table 5" title="Goal 1 strategies">
            <a:extLst>
              <a:ext uri="{FF2B5EF4-FFF2-40B4-BE49-F238E27FC236}">
                <a16:creationId xmlns:a16="http://schemas.microsoft.com/office/drawing/2014/main" id="{E4106DFB-55B7-1D48-A75D-62725A644F0E}"/>
              </a:ext>
            </a:extLst>
          </p:cNvPr>
          <p:cNvGraphicFramePr>
            <a:graphicFrameLocks noGrp="1"/>
          </p:cNvGraphicFramePr>
          <p:nvPr>
            <p:extLst>
              <p:ext uri="{D42A27DB-BD31-4B8C-83A1-F6EECF244321}">
                <p14:modId xmlns:p14="http://schemas.microsoft.com/office/powerpoint/2010/main" val="4228348122"/>
              </p:ext>
            </p:extLst>
          </p:nvPr>
        </p:nvGraphicFramePr>
        <p:xfrm>
          <a:off x="536030" y="1195575"/>
          <a:ext cx="7513164" cy="2346960"/>
        </p:xfrm>
        <a:graphic>
          <a:graphicData uri="http://schemas.openxmlformats.org/drawingml/2006/table">
            <a:tbl>
              <a:tblPr firstRow="1" bandRow="1">
                <a:tableStyleId>{5C22544A-7EE6-4342-B048-85BDC9FD1C3A}</a:tableStyleId>
              </a:tblPr>
              <a:tblGrid>
                <a:gridCol w="7513164">
                  <a:extLst>
                    <a:ext uri="{9D8B030D-6E8A-4147-A177-3AD203B41FA5}">
                      <a16:colId xmlns:a16="http://schemas.microsoft.com/office/drawing/2014/main" val="1188188667"/>
                    </a:ext>
                  </a:extLst>
                </a:gridCol>
              </a:tblGrid>
              <a:tr h="334498">
                <a:tc>
                  <a:txBody>
                    <a:bodyPr/>
                    <a:lstStyle/>
                    <a:p>
                      <a:pPr marL="0" marR="0" algn="l">
                        <a:spcBef>
                          <a:spcPts val="0"/>
                        </a:spcBef>
                        <a:spcAft>
                          <a:spcPts val="0"/>
                        </a:spcAft>
                      </a:pPr>
                      <a:r>
                        <a:rPr lang="en-US" sz="2400" dirty="0">
                          <a:effectLst/>
                          <a:latin typeface="+mn-lt"/>
                          <a:ea typeface="Times New Roman" panose="02020603050405020304" pitchFamily="18" charset="0"/>
                        </a:rPr>
                        <a:t>Priority Initiative</a:t>
                      </a:r>
                    </a:p>
                  </a:txBody>
                  <a:tcPr marL="118745" marR="118745" marT="0" marB="0"/>
                </a:tc>
                <a:extLst>
                  <a:ext uri="{0D108BD9-81ED-4DB2-BD59-A6C34878D82A}">
                    <a16:rowId xmlns:a16="http://schemas.microsoft.com/office/drawing/2014/main" val="1743758251"/>
                  </a:ext>
                </a:extLst>
              </a:tr>
              <a:tr h="1032622">
                <a:tc>
                  <a:txBody>
                    <a:bodyPr/>
                    <a:lstStyle/>
                    <a:p>
                      <a:pPr marL="0" marR="0" algn="l">
                        <a:spcBef>
                          <a:spcPts val="0"/>
                        </a:spcBef>
                        <a:spcAft>
                          <a:spcPts val="0"/>
                        </a:spcAft>
                      </a:pPr>
                      <a:r>
                        <a:rPr lang="en-US" sz="2400" dirty="0">
                          <a:solidFill>
                            <a:schemeClr val="tx1"/>
                          </a:solidFill>
                          <a:effectLst/>
                          <a:latin typeface="+mn-lt"/>
                          <a:ea typeface="Times New Roman" panose="02020603050405020304" pitchFamily="18" charset="0"/>
                        </a:rPr>
                        <a:t>I.4: </a:t>
                      </a:r>
                      <a:r>
                        <a:rPr lang="en-US" sz="2400" b="1" dirty="0">
                          <a:solidFill>
                            <a:schemeClr val="tx1"/>
                          </a:solidFill>
                          <a:effectLst/>
                          <a:latin typeface="+mn-lt"/>
                          <a:ea typeface="Times New Roman" panose="02020603050405020304" pitchFamily="18" charset="0"/>
                        </a:rPr>
                        <a:t>Determine strategies to better assess higher education costs </a:t>
                      </a:r>
                      <a:r>
                        <a:rPr lang="en-US" sz="2400" dirty="0">
                          <a:solidFill>
                            <a:schemeClr val="tx1"/>
                          </a:solidFill>
                          <a:effectLst/>
                          <a:latin typeface="+mn-lt"/>
                          <a:ea typeface="Times New Roman" panose="02020603050405020304" pitchFamily="18" charset="0"/>
                        </a:rPr>
                        <a:t>and implement approaches to allocate limited public resources to institutions through the cost and funding need study.</a:t>
                      </a:r>
                    </a:p>
                    <a:p>
                      <a:pPr marL="171450" marR="0" indent="-171450" algn="l">
                        <a:spcBef>
                          <a:spcPts val="0"/>
                        </a:spcBef>
                        <a:spcAft>
                          <a:spcPts val="0"/>
                        </a:spcAft>
                        <a:buFont typeface="Arial" panose="020B0604020202020204" pitchFamily="34" charset="0"/>
                        <a:buChar char="•"/>
                      </a:pPr>
                      <a:r>
                        <a:rPr lang="en-US" sz="2000" dirty="0">
                          <a:solidFill>
                            <a:schemeClr val="tx1"/>
                          </a:solidFill>
                          <a:effectLst/>
                          <a:latin typeface="+mn-lt"/>
                          <a:ea typeface="Times New Roman" panose="02020603050405020304" pitchFamily="18" charset="0"/>
                        </a:rPr>
                        <a:t>Underway</a:t>
                      </a:r>
                    </a:p>
                    <a:p>
                      <a:pPr marL="0" marR="0" algn="l">
                        <a:spcBef>
                          <a:spcPts val="0"/>
                        </a:spcBef>
                        <a:spcAft>
                          <a:spcPts val="0"/>
                        </a:spcAft>
                      </a:pPr>
                      <a:endParaRPr lang="en-US" sz="1400" dirty="0">
                        <a:effectLst/>
                        <a:latin typeface="+mn-lt"/>
                        <a:ea typeface="Times New Roman" panose="02020603050405020304" pitchFamily="18" charset="0"/>
                      </a:endParaRPr>
                    </a:p>
                  </a:txBody>
                  <a:tcPr marL="118745" marR="118745" marT="0" marB="0"/>
                </a:tc>
                <a:extLst>
                  <a:ext uri="{0D108BD9-81ED-4DB2-BD59-A6C34878D82A}">
                    <a16:rowId xmlns:a16="http://schemas.microsoft.com/office/drawing/2014/main" val="108636966"/>
                  </a:ext>
                </a:extLst>
              </a:tr>
            </a:tbl>
          </a:graphicData>
        </a:graphic>
      </p:graphicFrame>
      <p:pic>
        <p:nvPicPr>
          <p:cNvPr id="7" name="Picture 6" title="Affordable graphic">
            <a:extLst>
              <a:ext uri="{FF2B5EF4-FFF2-40B4-BE49-F238E27FC236}">
                <a16:creationId xmlns:a16="http://schemas.microsoft.com/office/drawing/2014/main" id="{6D4CFB54-E4CB-654C-8778-1C9221AA0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681" y="3492701"/>
            <a:ext cx="1326319" cy="1326319"/>
          </a:xfrm>
          <a:prstGeom prst="rect">
            <a:avLst/>
          </a:prstGeom>
        </p:spPr>
      </p:pic>
    </p:spTree>
    <p:extLst>
      <p:ext uri="{BB962C8B-B14F-4D97-AF65-F5344CB8AC3E}">
        <p14:creationId xmlns:p14="http://schemas.microsoft.com/office/powerpoint/2010/main" val="39944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fld id="{04E195D4-3F35-4E05-B500-7E7FD17C6DB3}" type="slidenum">
              <a:rPr lang="en-US" smtClean="0"/>
              <a:pPr/>
              <a:t>8</a:t>
            </a:fld>
            <a:endParaRPr lang="en-US" dirty="0"/>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normAutofit fontScale="90000"/>
          </a:bodyPr>
          <a:lstStyle/>
          <a:p>
            <a:r>
              <a:rPr lang="en-US" dirty="0"/>
              <a:t> Wages Measure: Close Earnings Gaps</a:t>
            </a:r>
          </a:p>
        </p:txBody>
      </p:sp>
      <p:sp>
        <p:nvSpPr>
          <p:cNvPr id="3" name="Rectangle 2">
            <a:extLst>
              <a:ext uri="{FF2B5EF4-FFF2-40B4-BE49-F238E27FC236}">
                <a16:creationId xmlns:a16="http://schemas.microsoft.com/office/drawing/2014/main" id="{7BC4AE52-1FC2-CC4B-842B-11F1E601AFD1}"/>
              </a:ext>
            </a:extLst>
          </p:cNvPr>
          <p:cNvSpPr/>
          <p:nvPr/>
        </p:nvSpPr>
        <p:spPr>
          <a:xfrm>
            <a:off x="346841" y="1024759"/>
            <a:ext cx="8339959" cy="3139321"/>
          </a:xfrm>
          <a:prstGeom prst="rect">
            <a:avLst/>
          </a:prstGeom>
        </p:spPr>
        <p:txBody>
          <a:bodyPr wrap="square">
            <a:spAutoFit/>
          </a:bodyPr>
          <a:lstStyle/>
          <a:p>
            <a:pPr marR="0" lvl="0">
              <a:spcBef>
                <a:spcPts val="0"/>
              </a:spcBef>
              <a:spcAft>
                <a:spcPts val="0"/>
              </a:spcAft>
            </a:pPr>
            <a:r>
              <a:rPr lang="en-US" b="1" u="sng"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Wages Measure, Graduates’ median wages 10 years after graduation, 2008-09 graduates</a:t>
            </a: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$56,492</a:t>
            </a:r>
          </a:p>
          <a:p>
            <a:pPr marR="0" lvl="0">
              <a:spcBef>
                <a:spcPts val="0"/>
              </a:spcBef>
              <a:spcAft>
                <a:spcPts val="0"/>
              </a:spcAft>
            </a:pP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Wages after graduation are based on graduate-record matches of degree completers with quarterly wage data reported for unemployment insurance purposes by Virginia-based employers. </a:t>
            </a:r>
          </a:p>
          <a:p>
            <a:pPr marR="0" lvl="0">
              <a:spcBef>
                <a:spcPts val="0"/>
              </a:spcBef>
              <a:spcAft>
                <a:spcPts val="0"/>
              </a:spcAft>
            </a:pPr>
            <a:endParaRPr lang="en-US" dirty="0">
              <a:latin typeface="Palatino Linotype" panose="02040502050505030304" pitchFamily="18" charset="0"/>
              <a:ea typeface="SimSun" panose="02010600030101010101" pitchFamily="2" charset="-122"/>
              <a:cs typeface="Times New Roman" panose="02020603050405020304" pitchFamily="18" charset="0"/>
            </a:endParaRPr>
          </a:p>
          <a:p>
            <a:pPr marR="0" lvl="0">
              <a:spcBef>
                <a:spcPts val="0"/>
              </a:spcBef>
              <a:spcAft>
                <a:spcPts val="0"/>
              </a:spcAft>
            </a:pPr>
            <a:r>
              <a:rPr lang="en-US" dirty="0">
                <a:latin typeface="Palatino Linotype" panose="02040502050505030304" pitchFamily="18" charset="0"/>
                <a:ea typeface="SimSun" panose="02010600030101010101" pitchFamily="2" charset="-122"/>
                <a:cs typeface="Times New Roman" panose="02020603050405020304" pitchFamily="18" charset="0"/>
              </a:rPr>
              <a:t>Those groups with the widest gaps include:</a:t>
            </a:r>
          </a:p>
          <a:p>
            <a:pPr marL="800100" lvl="1" indent="-342900">
              <a:buFont typeface="Symbol" pitchFamily="2" charset="2"/>
              <a:buChar char=""/>
            </a:pPr>
            <a:r>
              <a:rPr lang="en-US" dirty="0">
                <a:latin typeface="Palatino Linotype" panose="02040502050505030304" pitchFamily="18" charset="0"/>
                <a:ea typeface="Times New Roman" panose="02020603050405020304" pitchFamily="18" charset="0"/>
                <a:cs typeface="Times New Roman" panose="02020603050405020304" pitchFamily="18" charset="0"/>
              </a:rPr>
              <a:t>By race/ethnicity – Black and American Indian/Native Alaskan</a:t>
            </a:r>
          </a:p>
          <a:p>
            <a:pPr marL="800100" lvl="1" indent="-342900">
              <a:buFont typeface="Symbol" pitchFamily="2" charset="2"/>
              <a:buChar char=""/>
            </a:pPr>
            <a:r>
              <a:rPr lang="en-US" b="1" dirty="0">
                <a:latin typeface="Palatino Linotype" panose="02040502050505030304" pitchFamily="18" charset="0"/>
                <a:ea typeface="Times New Roman" panose="02020603050405020304" pitchFamily="18" charset="0"/>
                <a:cs typeface="Times New Roman" panose="02020603050405020304" pitchFamily="18" charset="0"/>
              </a:rPr>
              <a:t>By region of origin – Southwest and Southside</a:t>
            </a:r>
          </a:p>
          <a:p>
            <a:pPr marL="800100" lvl="1" indent="-342900">
              <a:buFont typeface="Symbol" pitchFamily="2" charset="2"/>
              <a:buChar char=""/>
            </a:pPr>
            <a:r>
              <a:rPr lang="en-US" b="1" dirty="0">
                <a:latin typeface="Palatino Linotype" panose="02040502050505030304" pitchFamily="18" charset="0"/>
                <a:ea typeface="Times New Roman" panose="02020603050405020304" pitchFamily="18" charset="0"/>
                <a:cs typeface="Times New Roman" panose="02020603050405020304" pitchFamily="18" charset="0"/>
              </a:rPr>
              <a:t>By income – Lower income</a:t>
            </a:r>
          </a:p>
          <a:p>
            <a:pPr marL="800100" lvl="1" indent="-342900">
              <a:buFont typeface="Symbol" pitchFamily="2" charset="2"/>
              <a:buChar char=""/>
            </a:pPr>
            <a:r>
              <a:rPr lang="en-US" b="1" dirty="0">
                <a:latin typeface="Palatino Linotype" panose="02040502050505030304" pitchFamily="18" charset="0"/>
                <a:ea typeface="Times New Roman" panose="02020603050405020304" pitchFamily="18" charset="0"/>
                <a:cs typeface="Times New Roman" panose="02020603050405020304" pitchFamily="18" charset="0"/>
              </a:rPr>
              <a:t>By gender – Women</a:t>
            </a:r>
          </a:p>
        </p:txBody>
      </p:sp>
      <p:pic>
        <p:nvPicPr>
          <p:cNvPr id="6" name="Picture 5" title="Transformative graphic">
            <a:extLst>
              <a:ext uri="{FF2B5EF4-FFF2-40B4-BE49-F238E27FC236}">
                <a16:creationId xmlns:a16="http://schemas.microsoft.com/office/drawing/2014/main" id="{873770B5-F305-D149-8D0D-6F32615A4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474" y="3588494"/>
            <a:ext cx="1230526" cy="1230526"/>
          </a:xfrm>
          <a:prstGeom prst="rect">
            <a:avLst/>
          </a:prstGeom>
        </p:spPr>
      </p:pic>
    </p:spTree>
    <p:extLst>
      <p:ext uri="{BB962C8B-B14F-4D97-AF65-F5344CB8AC3E}">
        <p14:creationId xmlns:p14="http://schemas.microsoft.com/office/powerpoint/2010/main" val="3478772201"/>
      </p:ext>
    </p:extLst>
  </p:cSld>
  <p:clrMapOvr>
    <a:masterClrMapping/>
  </p:clrMapOvr>
</p:sld>
</file>

<file path=ppt/theme/theme1.xml><?xml version="1.0" encoding="utf-8"?>
<a:theme xmlns:a="http://schemas.openxmlformats.org/drawingml/2006/main" name="169LongPPTTemplate">
  <a:themeElements>
    <a:clrScheme name="SCHEVTheme">
      <a:dk1>
        <a:srgbClr val="20558A"/>
      </a:dk1>
      <a:lt1>
        <a:srgbClr val="FFFFFF"/>
      </a:lt1>
      <a:dk2>
        <a:srgbClr val="293E6B"/>
      </a:dk2>
      <a:lt2>
        <a:srgbClr val="9BBBB0"/>
      </a:lt2>
      <a:accent1>
        <a:srgbClr val="20558A"/>
      </a:accent1>
      <a:accent2>
        <a:srgbClr val="6F90B8"/>
      </a:accent2>
      <a:accent3>
        <a:srgbClr val="9BBBB0"/>
      </a:accent3>
      <a:accent4>
        <a:srgbClr val="E6A158"/>
      </a:accent4>
      <a:accent5>
        <a:srgbClr val="747679"/>
      </a:accent5>
      <a:accent6>
        <a:srgbClr val="C9292D"/>
      </a:accent6>
      <a:hlink>
        <a:srgbClr val="0070C0"/>
      </a:hlink>
      <a:folHlink>
        <a:srgbClr val="20558A"/>
      </a:folHlink>
    </a:clrScheme>
    <a:fontScheme name="SCHEV Fonts">
      <a:majorFont>
        <a:latin typeface="Franklin Gothic Demi"/>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HEV169TemplatePLAIN.potx" id="{BD2B39EB-24C0-428A-A65B-F9BCCB2DCD4C}" vid="{E82B1582-020D-4661-BDC6-6554E532B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SCHEV169TemplatePLAIN (5)</Template>
  <TotalTime>3238</TotalTime>
  <Words>1281</Words>
  <Application>Microsoft Office PowerPoint</Application>
  <PresentationFormat>On-screen Show (16:9)</PresentationFormat>
  <Paragraphs>128</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SimSun</vt:lpstr>
      <vt:lpstr>Arial</vt:lpstr>
      <vt:lpstr>Calibri</vt:lpstr>
      <vt:lpstr>Franklin Gothic Book</vt:lpstr>
      <vt:lpstr>Franklin Gothic Demi</vt:lpstr>
      <vt:lpstr>Franklin Gothic Medium</vt:lpstr>
      <vt:lpstr>Franklin Gothic Medium Cond</vt:lpstr>
      <vt:lpstr>Palatino Linotype</vt:lpstr>
      <vt:lpstr>Symbol</vt:lpstr>
      <vt:lpstr>Times New Roman</vt:lpstr>
      <vt:lpstr>169LongPPTTemplate</vt:lpstr>
      <vt:lpstr>Data-Informed Initiatives for  The Pathways to Opportunity Plan Part Two: Measures regarding Borrowing and Wages</vt:lpstr>
      <vt:lpstr>Objectives for Today</vt:lpstr>
      <vt:lpstr>Pathways to Opportunity Plan - Goals</vt:lpstr>
      <vt:lpstr>Plan Goals, Strategies and Initiatives</vt:lpstr>
      <vt:lpstr>Pathways to Opportunity Plan - Measures</vt:lpstr>
      <vt:lpstr> Borrowing Measure: Close Affordability Gaps</vt:lpstr>
      <vt:lpstr> Borrowing Measure: Close Affordability Gaps</vt:lpstr>
      <vt:lpstr> Goal 2: Affordable – Lower Costs to Students</vt:lpstr>
      <vt:lpstr> Wages Measure: Close Earnings Gaps</vt:lpstr>
      <vt:lpstr> Wages Measure: Close Earnings Gaps</vt:lpstr>
      <vt:lpstr> Wages Measure: Close Earnings Gaps</vt:lpstr>
      <vt:lpstr> Goal 3: Transformative – Expand Prosperity</vt:lpstr>
      <vt:lpstr>Next Steps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Council presentation 3 17 20</dc:title>
  <dc:creator>VITA Program</dc:creator>
  <dc:description>16:9 rectangular template</dc:description>
  <cp:lastModifiedBy>VITA Program</cp:lastModifiedBy>
  <cp:revision>288</cp:revision>
  <cp:lastPrinted>2022-05-10T14:51:00Z</cp:lastPrinted>
  <dcterms:created xsi:type="dcterms:W3CDTF">2020-03-20T12:56:52Z</dcterms:created>
  <dcterms:modified xsi:type="dcterms:W3CDTF">2022-07-11T13:16:22Z</dcterms:modified>
</cp:coreProperties>
</file>