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3"/>
  </p:notesMasterIdLst>
  <p:handoutMasterIdLst>
    <p:handoutMasterId r:id="rId14"/>
  </p:handoutMasterIdLst>
  <p:sldIdLst>
    <p:sldId id="321" r:id="rId2"/>
    <p:sldId id="361" r:id="rId3"/>
    <p:sldId id="354" r:id="rId4"/>
    <p:sldId id="346" r:id="rId5"/>
    <p:sldId id="355" r:id="rId6"/>
    <p:sldId id="359" r:id="rId7"/>
    <p:sldId id="365" r:id="rId8"/>
    <p:sldId id="362" r:id="rId9"/>
    <p:sldId id="363" r:id="rId10"/>
    <p:sldId id="364" r:id="rId11"/>
    <p:sldId id="360" r:id="rId12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Kang" initials="W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0558A"/>
    <a:srgbClr val="E6A158"/>
    <a:srgbClr val="6F90B8"/>
    <a:srgbClr val="558476"/>
    <a:srgbClr val="293E6B"/>
    <a:srgbClr val="C9282D"/>
    <a:srgbClr val="9BB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37" autoAdjust="0"/>
    <p:restoredTop sz="81758" autoAdjust="0"/>
  </p:normalViewPr>
  <p:slideViewPr>
    <p:cSldViewPr snapToGrid="0">
      <p:cViewPr varScale="1">
        <p:scale>
          <a:sx n="135" d="100"/>
          <a:sy n="135" d="100"/>
        </p:scale>
        <p:origin x="1768" y="17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4280" y="216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327" y="0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2C3F58D-9FB0-4E2E-B33B-17E55D4CA839}" type="datetimeFigureOut">
              <a:rPr lang="en-US" smtClean="0"/>
              <a:pPr/>
              <a:t>9/16/22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327" y="8841738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CCDA6F7F-6CBB-4504-BD7C-66F59B625F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3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7A81492-5103-48C4-8A87-49DD3E94C8EE}" type="datetimeFigureOut">
              <a:rPr lang="en-US" smtClean="0"/>
              <a:pPr/>
              <a:t>9/16/22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6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4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C367B0E-1E71-4D88-8913-6EBD9A6B74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7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01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527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Vision: “Best State for Education”</a:t>
            </a:r>
          </a:p>
          <a:p>
            <a:pPr marL="182880" indent="0">
              <a:buNone/>
            </a:pPr>
            <a:endParaRPr lang="en-US" dirty="0"/>
          </a:p>
          <a:p>
            <a:r>
              <a:rPr lang="en-US" dirty="0"/>
              <a:t>Target: 70% educational attainment by 2030, with a concerted focus on equity. </a:t>
            </a:r>
          </a:p>
          <a:p>
            <a:pPr marL="182880" indent="0">
              <a:buNone/>
            </a:pPr>
            <a:endParaRPr lang="en-US" dirty="0"/>
          </a:p>
          <a:p>
            <a:r>
              <a:rPr lang="en-US" dirty="0"/>
              <a:t>Mission: Virginia will advance </a:t>
            </a:r>
            <a:r>
              <a:rPr lang="en-US" b="1" dirty="0">
                <a:solidFill>
                  <a:schemeClr val="tx1"/>
                </a:solidFill>
              </a:rPr>
              <a:t>equitable, affordable and transformative</a:t>
            </a:r>
            <a:r>
              <a:rPr lang="en-US" dirty="0"/>
              <a:t> higher education.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16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46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34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50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92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45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7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7200" y="361950"/>
            <a:ext cx="82296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8575" y="3505200"/>
            <a:ext cx="9172575" cy="1639199"/>
            <a:chOff x="-28575" y="3505200"/>
            <a:chExt cx="9172575" cy="1639199"/>
          </a:xfrm>
        </p:grpSpPr>
        <p:sp>
          <p:nvSpPr>
            <p:cNvPr id="13" name="Rectangle 12" descr="blue background"/>
            <p:cNvSpPr/>
            <p:nvPr userDrawn="1"/>
          </p:nvSpPr>
          <p:spPr>
            <a:xfrm>
              <a:off x="-10486" y="3505200"/>
              <a:ext cx="9154486" cy="1639199"/>
            </a:xfrm>
            <a:prstGeom prst="rect">
              <a:avLst/>
            </a:prstGeom>
            <a:solidFill>
              <a:srgbClr val="205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SCHEV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206" y="3787366"/>
              <a:ext cx="5015819" cy="902847"/>
            </a:xfrm>
            <a:prstGeom prst="rect">
              <a:avLst/>
            </a:prstGeom>
          </p:spPr>
        </p:pic>
        <p:pic>
          <p:nvPicPr>
            <p:cNvPr id="1026" name="Picture 2" descr="graphic element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575" y="4838700"/>
              <a:ext cx="9163050" cy="19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399" y="2219325"/>
            <a:ext cx="7324725" cy="10287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34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1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742951"/>
            <a:ext cx="9144000" cy="1102519"/>
          </a:xfrm>
          <a:prstGeom prst="rect">
            <a:avLst/>
          </a:prstGeo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93634" y="1989233"/>
            <a:ext cx="6400800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1433" y="1035703"/>
            <a:ext cx="7543800" cy="3459179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6" name="Straight Connector 5" descr="underlin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697" y="868869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 descr="underline for titl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7325" y="1544370"/>
            <a:ext cx="8450263" cy="2941638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1714500" indent="-342900" algn="l">
              <a:buFont typeface="Arial" panose="020B0604020202020204" pitchFamily="34" charset="0"/>
              <a:buChar char="•"/>
              <a:defRPr/>
            </a:lvl4pPr>
            <a:lvl5pPr marL="2171700" indent="-342900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75335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614" y="1138687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indent="-320040" algn="l">
              <a:defRPr sz="2400">
                <a:latin typeface="Franklin Gothic Medium Cond" panose="020B0606030402020204" pitchFamily="34" charset="0"/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87286" y="1144438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marL="1143000" indent="-320040" algn="l">
              <a:defRPr sz="2400">
                <a:latin typeface="Franklin Gothic Medium Cond" panose="020B0606030402020204" pitchFamily="34" charset="0"/>
              </a:defRPr>
            </a:lvl3pPr>
            <a:lvl4pPr algn="l"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2 Column</a:t>
            </a:r>
          </a:p>
        </p:txBody>
      </p:sp>
    </p:spTree>
    <p:extLst>
      <p:ext uri="{BB962C8B-B14F-4D97-AF65-F5344CB8AC3E}">
        <p14:creationId xmlns:p14="http://schemas.microsoft.com/office/powerpoint/2010/main" val="9333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ottom blue background bar"/>
          <p:cNvSpPr/>
          <p:nvPr/>
        </p:nvSpPr>
        <p:spPr>
          <a:xfrm>
            <a:off x="-10486" y="4827185"/>
            <a:ext cx="9154486" cy="317214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902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CHEV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0" y="4818871"/>
            <a:ext cx="1757548" cy="31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6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5" r:id="rId3"/>
    <p:sldLayoutId id="2147483688" r:id="rId4"/>
    <p:sldLayoutId id="214748369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4572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18288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53435" y="2140398"/>
            <a:ext cx="7324725" cy="1136303"/>
          </a:xfrm>
        </p:spPr>
        <p:txBody>
          <a:bodyPr>
            <a:noAutofit/>
          </a:bodyPr>
          <a:lstStyle/>
          <a:p>
            <a:r>
              <a:rPr lang="en-US" sz="2000" b="1" dirty="0"/>
              <a:t>Joint Meeting of</a:t>
            </a:r>
          </a:p>
          <a:p>
            <a:r>
              <a:rPr lang="en-US" sz="2000" b="1" dirty="0"/>
              <a:t>SCHEV Council and Council of Presidents</a:t>
            </a:r>
          </a:p>
          <a:p>
            <a:r>
              <a:rPr lang="en-US" sz="2000" b="1" dirty="0"/>
              <a:t>September 19, 2022</a:t>
            </a:r>
          </a:p>
          <a:p>
            <a:endParaRPr lang="en-US" sz="1400" b="1" dirty="0"/>
          </a:p>
          <a:p>
            <a:r>
              <a:rPr lang="en-US" sz="1400" b="1" dirty="0"/>
              <a:t>Emily Salmon, Senior Associate</a:t>
            </a:r>
          </a:p>
          <a:p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2923" y="297617"/>
            <a:ext cx="7905750" cy="2020600"/>
          </a:xfrm>
        </p:spPr>
        <p:txBody>
          <a:bodyPr>
            <a:normAutofit fontScale="90000"/>
          </a:bodyPr>
          <a:lstStyle/>
          <a:p>
            <a:r>
              <a:rPr lang="en-US" sz="4000" i="1" dirty="0"/>
              <a:t>Review of</a:t>
            </a:r>
            <a:br>
              <a:rPr lang="en-US" sz="4000" i="1" dirty="0"/>
            </a:br>
            <a:r>
              <a:rPr lang="en-US" sz="4000" i="1" dirty="0"/>
              <a:t>Student Issues and Support Services: </a:t>
            </a:r>
            <a:br>
              <a:rPr lang="en-US" sz="4000" i="1" dirty="0"/>
            </a:br>
            <a:r>
              <a:rPr lang="en-US" sz="4000" i="1" dirty="0"/>
              <a:t>Draft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78057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Draft Recommendations (cont’d)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235676"/>
              </p:ext>
            </p:extLst>
          </p:nvPr>
        </p:nvGraphicFramePr>
        <p:xfrm>
          <a:off x="222067" y="958865"/>
          <a:ext cx="8464733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333">
                  <a:extLst>
                    <a:ext uri="{9D8B030D-6E8A-4147-A177-3AD203B41FA5}">
                      <a16:colId xmlns:a16="http://schemas.microsoft.com/office/drawing/2014/main" val="1253503689"/>
                    </a:ext>
                  </a:extLst>
                </a:gridCol>
                <a:gridCol w="6085400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Student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 Recommendations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College/Life</a:t>
                      </a:r>
                      <a:r>
                        <a:rPr lang="en-US" sz="1400" b="1" baseline="0" dirty="0"/>
                        <a:t> Preparedness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Improve the transition between high </a:t>
                      </a:r>
                      <a:r>
                        <a:rPr lang="en-US" sz="1400"/>
                        <a:t>school and college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828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Sense of Belonging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Focus resources and efforts on marginalized student groups, particularly</a:t>
                      </a:r>
                      <a:r>
                        <a:rPr lang="en-US" sz="1400" baseline="0" dirty="0"/>
                        <a:t> first generation students and students with disabilities, recognizing the inherent benefits to all students.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38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Basic/Human</a:t>
                      </a:r>
                      <a:r>
                        <a:rPr lang="en-US" sz="1400" b="1" baseline="0" dirty="0"/>
                        <a:t> Needs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Take advantage of the flexibility</a:t>
                      </a:r>
                      <a:r>
                        <a:rPr lang="en-US" sz="1400" baseline="0" dirty="0"/>
                        <a:t> granted to states in SNAP benefit and award criteria.</a:t>
                      </a:r>
                    </a:p>
                    <a:p>
                      <a:endParaRPr lang="en-US" sz="14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Expand student usage of SNAP benefits.</a:t>
                      </a:r>
                    </a:p>
                    <a:p>
                      <a:endParaRPr lang="en-US" sz="14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Broaden the definition of and supports for basic needs to include broadband, digital access, childcare for students who are parents and accommodations for students with disabilities.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08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Mental Health &amp; Well-being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Provide</a:t>
                      </a:r>
                      <a:r>
                        <a:rPr lang="en-US" sz="1400" baseline="0" dirty="0"/>
                        <a:t> additional mental health resources to students, faculty and staff.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456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54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5947"/>
            <a:ext cx="8292616" cy="6096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56AA3-118C-C24E-87F1-6401AF1F57DC}"/>
              </a:ext>
            </a:extLst>
          </p:cNvPr>
          <p:cNvSpPr txBox="1"/>
          <p:nvPr/>
        </p:nvSpPr>
        <p:spPr>
          <a:xfrm>
            <a:off x="537328" y="1001013"/>
            <a:ext cx="782617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SCHEV staff will: </a:t>
            </a:r>
          </a:p>
          <a:p>
            <a:endParaRPr lang="en-US" sz="2800" dirty="0">
              <a:solidFill>
                <a:srgbClr val="000000"/>
              </a:solidFill>
              <a:latin typeface="Franklin Gothic Medium" panose="020B0603020102020204" pitchFamily="34" charset="0"/>
            </a:endParaRPr>
          </a:p>
          <a:p>
            <a:pPr marL="800100" lvl="1" indent="-342900">
              <a:buAutoNum type="arabicPeriod"/>
              <a:tabLst>
                <a:tab pos="1598613" algn="l"/>
              </a:tabLst>
            </a:pPr>
            <a:r>
              <a:rPr lang="en-US" sz="2400" dirty="0">
                <a:solidFill>
                  <a:srgbClr val="20558A"/>
                </a:solidFill>
                <a:latin typeface="Franklin Gothic Medium" panose="020B0603020102020204" pitchFamily="34" charset="0"/>
              </a:rPr>
              <a:t>Incorporate Council and COP input into the draft recommendations (September);</a:t>
            </a:r>
          </a:p>
          <a:p>
            <a:pPr marL="800100" lvl="1" indent="-342900">
              <a:buAutoNum type="arabicPeriod"/>
              <a:tabLst>
                <a:tab pos="1598613" algn="l"/>
              </a:tabLst>
            </a:pPr>
            <a:r>
              <a:rPr lang="en-US" sz="2400" dirty="0">
                <a:solidFill>
                  <a:srgbClr val="20558A"/>
                </a:solidFill>
                <a:latin typeface="Franklin Gothic Medium" panose="020B0603020102020204" pitchFamily="34" charset="0"/>
              </a:rPr>
              <a:t>Seek action by Council on final recommendations (October); and</a:t>
            </a:r>
          </a:p>
          <a:p>
            <a:pPr marL="800100" lvl="1" indent="-342900">
              <a:buAutoNum type="arabicPeriod"/>
              <a:tabLst>
                <a:tab pos="1598613" algn="l"/>
              </a:tabLst>
            </a:pPr>
            <a:r>
              <a:rPr lang="en-US" sz="2400" dirty="0">
                <a:solidFill>
                  <a:srgbClr val="20558A"/>
                </a:solidFill>
                <a:latin typeface="Franklin Gothic Medium" panose="020B0603020102020204" pitchFamily="34" charset="0"/>
              </a:rPr>
              <a:t>Produce final report with the recommendations for distribution (October/November).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3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7323A6-9545-B645-AD1D-2F2026129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432" y="1035703"/>
            <a:ext cx="7957487" cy="3459179"/>
          </a:xfrm>
        </p:spPr>
        <p:txBody>
          <a:bodyPr/>
          <a:lstStyle/>
          <a:p>
            <a:r>
              <a:rPr lang="en-US" dirty="0">
                <a:latin typeface="Franklin Gothic Medium" panose="020B0603020102020204" pitchFamily="34" charset="0"/>
              </a:rPr>
              <a:t>Provide topical context for the review.</a:t>
            </a:r>
          </a:p>
          <a:p>
            <a:r>
              <a:rPr lang="en-US" dirty="0">
                <a:latin typeface="Franklin Gothic Medium" panose="020B0603020102020204" pitchFamily="34" charset="0"/>
              </a:rPr>
              <a:t>Present core student issue areas.</a:t>
            </a:r>
          </a:p>
          <a:p>
            <a:r>
              <a:rPr lang="en-US" dirty="0">
                <a:latin typeface="Franklin Gothic Medium" panose="020B0603020102020204" pitchFamily="34" charset="0"/>
              </a:rPr>
              <a:t>Seek input on draft recommendations. </a:t>
            </a:r>
          </a:p>
        </p:txBody>
      </p:sp>
    </p:spTree>
    <p:extLst>
      <p:ext uri="{BB962C8B-B14F-4D97-AF65-F5344CB8AC3E}">
        <p14:creationId xmlns:p14="http://schemas.microsoft.com/office/powerpoint/2010/main" val="418956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Pathways to Opportunity - Goals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05551" y="1045456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pic>
        <p:nvPicPr>
          <p:cNvPr id="6" name="Picture 5" title="Goals graphic">
            <a:extLst>
              <a:ext uri="{FF2B5EF4-FFF2-40B4-BE49-F238E27FC236}">
                <a16:creationId xmlns:a16="http://schemas.microsoft.com/office/drawing/2014/main" id="{588C5B23-D29F-6C4F-85D1-D545C5D1EC8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16037" r="1768" b="24096"/>
          <a:stretch/>
        </p:blipFill>
        <p:spPr>
          <a:xfrm>
            <a:off x="654424" y="1024112"/>
            <a:ext cx="7579229" cy="354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11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title="Equitable graphic">
            <a:extLst>
              <a:ext uri="{FF2B5EF4-FFF2-40B4-BE49-F238E27FC236}">
                <a16:creationId xmlns:a16="http://schemas.microsoft.com/office/drawing/2014/main" id="{A922057B-E452-A442-8048-B17AE18F5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4" y="1105649"/>
            <a:ext cx="1790369" cy="179036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1: Equitable – Close Gaps </a:t>
            </a:r>
          </a:p>
        </p:txBody>
      </p:sp>
      <p:graphicFrame>
        <p:nvGraphicFramePr>
          <p:cNvPr id="3" name="Table 2" title="Goal 1 supporting strategies">
            <a:extLst>
              <a:ext uri="{FF2B5EF4-FFF2-40B4-BE49-F238E27FC236}">
                <a16:creationId xmlns:a16="http://schemas.microsoft.com/office/drawing/2014/main" id="{6472451E-625E-2E49-854B-0580E4C02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216783"/>
              </p:ext>
            </p:extLst>
          </p:nvPr>
        </p:nvGraphicFramePr>
        <p:xfrm>
          <a:off x="2089609" y="1237333"/>
          <a:ext cx="60960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82773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Supporting Strategies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644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S3. Strengthen</a:t>
                      </a:r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student support services for persistence and completion: mental health, mentoring, career services, social, student basic needs, information technology, disability support and other services.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279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4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SCHEV Priority Initiatives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56AA3-118C-C24E-87F1-6401AF1F57DC}"/>
              </a:ext>
            </a:extLst>
          </p:cNvPr>
          <p:cNvSpPr txBox="1"/>
          <p:nvPr/>
        </p:nvSpPr>
        <p:spPr>
          <a:xfrm>
            <a:off x="565608" y="965853"/>
            <a:ext cx="77394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In September 2021, Council approved the following priority initiative to implement the third strategy (S3) of the </a:t>
            </a:r>
            <a:r>
              <a:rPr lang="en-US" sz="2400" i="1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Pathways to Opportunity </a:t>
            </a:r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plan’s equity goal. </a:t>
            </a:r>
          </a:p>
          <a:p>
            <a:endParaRPr lang="en-US" dirty="0"/>
          </a:p>
          <a:p>
            <a:r>
              <a:rPr lang="en-US" sz="2400" b="1" dirty="0"/>
              <a:t>“Identify critical student-support-services issues and formulate recommendations that will positively affect the student experience, persistence and completion.”</a:t>
            </a:r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03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Process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06E6C52-2249-744E-8F82-C3EBFB839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87" y="1092350"/>
            <a:ext cx="7957487" cy="345917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>
                <a:latin typeface="Franklin Gothic Medium" panose="020B0603020102020204" pitchFamily="34" charset="0"/>
              </a:rPr>
              <a:t>Broad, two-pronged scope that identifies: </a:t>
            </a:r>
          </a:p>
          <a:p>
            <a:pPr lvl="1" indent="-457200">
              <a:buFont typeface="+mj-lt"/>
              <a:buAutoNum type="arabicPeriod"/>
            </a:pPr>
            <a:r>
              <a:rPr lang="en-US" sz="1600" dirty="0">
                <a:latin typeface="Franklin Gothic Medium" panose="020B0603020102020204" pitchFamily="34" charset="0"/>
              </a:rPr>
              <a:t>Issues affecting the student experience, well-being, persistence and completion.</a:t>
            </a:r>
          </a:p>
          <a:p>
            <a:pPr lvl="1" indent="-457200">
              <a:buFont typeface="+mj-lt"/>
              <a:buAutoNum type="arabicPeriod"/>
            </a:pPr>
            <a:r>
              <a:rPr lang="en-US" sz="1600" dirty="0">
                <a:latin typeface="Franklin Gothic Medium" panose="020B0603020102020204" pitchFamily="34" charset="0"/>
              </a:rPr>
              <a:t>Challenges that student support services face when working to address student issues. </a:t>
            </a:r>
          </a:p>
          <a:p>
            <a:pPr lvl="1" indent="-457200">
              <a:buFont typeface="+mj-lt"/>
              <a:buAutoNum type="arabicPeriod"/>
            </a:pPr>
            <a:endParaRPr lang="en-US" sz="1600" dirty="0">
              <a:latin typeface="Franklin Gothic Medium" panose="020B0603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Franklin Gothic Medium" panose="020B0603020102020204" pitchFamily="34" charset="0"/>
              </a:rPr>
              <a:t>Process:</a:t>
            </a:r>
          </a:p>
          <a:p>
            <a:pPr lvl="1" indent="-457200">
              <a:buFont typeface="+mj-lt"/>
              <a:buAutoNum type="arabicPeriod"/>
            </a:pPr>
            <a:r>
              <a:rPr lang="en-US" sz="1600" dirty="0">
                <a:latin typeface="Franklin Gothic Medium" panose="020B0603020102020204" pitchFamily="34" charset="0"/>
              </a:rPr>
              <a:t>Use qualitative and quantitative data to identify critical issues.</a:t>
            </a:r>
          </a:p>
          <a:p>
            <a:pPr lvl="1" indent="-457200">
              <a:buFont typeface="+mj-lt"/>
              <a:buAutoNum type="arabicPeriod"/>
            </a:pPr>
            <a:r>
              <a:rPr lang="en-US" sz="1600" dirty="0">
                <a:latin typeface="Franklin Gothic Medium" panose="020B0603020102020204" pitchFamily="34" charset="0"/>
              </a:rPr>
              <a:t>Examine best practices.</a:t>
            </a:r>
          </a:p>
          <a:p>
            <a:pPr lvl="1" indent="-457200">
              <a:buFont typeface="+mj-lt"/>
              <a:buAutoNum type="arabicPeriod"/>
            </a:pPr>
            <a:r>
              <a:rPr lang="en-US" sz="1600" dirty="0">
                <a:latin typeface="Franklin Gothic Medium" panose="020B0603020102020204" pitchFamily="34" charset="0"/>
              </a:rPr>
              <a:t>Obtain subject matter expertise.</a:t>
            </a:r>
          </a:p>
          <a:p>
            <a:pPr lvl="1" indent="-457200">
              <a:buFont typeface="+mj-lt"/>
              <a:buAutoNum type="arabicPeriod"/>
            </a:pPr>
            <a:r>
              <a:rPr lang="en-US" sz="1600" dirty="0">
                <a:latin typeface="Franklin Gothic Medium" panose="020B0603020102020204" pitchFamily="34" charset="0"/>
              </a:rPr>
              <a:t>Formulate recommendations for action at the state and institutional level to address critical student issues. </a:t>
            </a:r>
          </a:p>
        </p:txBody>
      </p:sp>
    </p:spTree>
    <p:extLst>
      <p:ext uri="{BB962C8B-B14F-4D97-AF65-F5344CB8AC3E}">
        <p14:creationId xmlns:p14="http://schemas.microsoft.com/office/powerpoint/2010/main" val="367454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Closer Look at the Review Process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06E6C52-2249-744E-8F82-C3EBFB839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219" y="970962"/>
            <a:ext cx="8328581" cy="37612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Franklin Gothic Medium" panose="020B0603020102020204" pitchFamily="34" charset="0"/>
              </a:rPr>
              <a:t>Input from a broad spectrum of stakeholders and subject matter experts:</a:t>
            </a:r>
          </a:p>
          <a:p>
            <a:pPr marL="0" indent="0">
              <a:buNone/>
            </a:pPr>
            <a:endParaRPr lang="en-US" sz="800" dirty="0">
              <a:latin typeface="Franklin Gothic Medium" panose="020B0603020102020204" pitchFamily="34" charset="0"/>
            </a:endParaRPr>
          </a:p>
          <a:p>
            <a:pPr marL="573088" indent="-231775"/>
            <a:r>
              <a:rPr lang="en-US" sz="1800" dirty="0">
                <a:latin typeface="Franklin Gothic Medium" panose="020B0603020102020204" pitchFamily="34" charset="0"/>
              </a:rPr>
              <a:t>SCHEV Council and advisory committees</a:t>
            </a:r>
          </a:p>
          <a:p>
            <a:pPr marL="573088" indent="-231775"/>
            <a:r>
              <a:rPr lang="en-US" sz="1800" dirty="0">
                <a:latin typeface="Franklin Gothic Medium" panose="020B0603020102020204" pitchFamily="34" charset="0"/>
              </a:rPr>
              <a:t>Students</a:t>
            </a:r>
          </a:p>
          <a:p>
            <a:pPr marL="573088" indent="-231775"/>
            <a:r>
              <a:rPr lang="en-US" sz="1800" dirty="0">
                <a:latin typeface="Franklin Gothic Medium" panose="020B0603020102020204" pitchFamily="34" charset="0"/>
              </a:rPr>
              <a:t>Personnel at Virginia institutions (public &amp; private; two-year &amp; four-year)</a:t>
            </a:r>
            <a:r>
              <a:rPr lang="en-US" sz="1900" dirty="0">
                <a:latin typeface="Franklin Gothic Medium" panose="020B0603020102020204" pitchFamily="34" charset="0"/>
              </a:rPr>
              <a:t> </a:t>
            </a: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Deans of Students</a:t>
            </a: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Student Affairs Vice Presidents</a:t>
            </a: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Admissions Vice Presidents</a:t>
            </a: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Student Support Services administrators, faculty and staff</a:t>
            </a:r>
          </a:p>
          <a:p>
            <a:pPr marL="573088" lvl="1" indent="-231775"/>
            <a:r>
              <a:rPr lang="en-US" sz="18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Additional subject matter experts in Virginia and beyond</a:t>
            </a:r>
            <a:endParaRPr lang="en-US" sz="1800" dirty="0">
              <a:latin typeface="Franklin Gothic Medium" panose="020B0603020102020204" pitchFamily="34" charset="0"/>
            </a:endParaRP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Clinicians and researchers </a:t>
            </a: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Advocacy groups</a:t>
            </a:r>
          </a:p>
          <a:p>
            <a:pPr marL="1025525" lvl="1" indent="-222250"/>
            <a:r>
              <a:rPr lang="en-US" sz="1200" dirty="0">
                <a:latin typeface="Franklin Gothic Medium" panose="020B0603020102020204" pitchFamily="34" charset="0"/>
              </a:rPr>
              <a:t>SREB Student Success Advisory Council</a:t>
            </a:r>
          </a:p>
          <a:p>
            <a:pPr marL="803275" lvl="1" indent="0">
              <a:buNone/>
            </a:pPr>
            <a:endParaRPr lang="en-US" sz="1600" dirty="0">
              <a:latin typeface="Franklin Gothic Medium" panose="020B0603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Franklin Gothic Medium" panose="020B0603020102020204" pitchFamily="34" charset="0"/>
              </a:rPr>
              <a:t>Review of academic research and mainstream literature</a:t>
            </a:r>
          </a:p>
        </p:txBody>
      </p:sp>
    </p:spTree>
    <p:extLst>
      <p:ext uri="{BB962C8B-B14F-4D97-AF65-F5344CB8AC3E}">
        <p14:creationId xmlns:p14="http://schemas.microsoft.com/office/powerpoint/2010/main" val="2004668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16385"/>
            <a:ext cx="8292616" cy="742480"/>
          </a:xfrm>
        </p:spPr>
        <p:txBody>
          <a:bodyPr>
            <a:noAutofit/>
          </a:bodyPr>
          <a:lstStyle/>
          <a:p>
            <a:r>
              <a:rPr lang="en-US" dirty="0"/>
              <a:t>Core Student Issues 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sp>
        <p:nvSpPr>
          <p:cNvPr id="7" name="Content Placeholder 11">
            <a:extLst>
              <a:ext uri="{FF2B5EF4-FFF2-40B4-BE49-F238E27FC236}">
                <a16:creationId xmlns:a16="http://schemas.microsoft.com/office/drawing/2014/main" id="{2577CABB-CA28-2443-977A-635877C005E8}"/>
              </a:ext>
            </a:extLst>
          </p:cNvPr>
          <p:cNvSpPr txBox="1">
            <a:spLocks/>
          </p:cNvSpPr>
          <p:nvPr/>
        </p:nvSpPr>
        <p:spPr>
          <a:xfrm>
            <a:off x="387458" y="1150620"/>
            <a:ext cx="8299341" cy="3573780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r>
              <a:rPr lang="en-US" sz="2400" dirty="0">
                <a:latin typeface="Franklin Gothic Medium" panose="020B0603020102020204" pitchFamily="34" charset="0"/>
              </a:rPr>
              <a:t>The review identified four core </a:t>
            </a:r>
            <a:r>
              <a:rPr lang="en-US" sz="2400" u="sng" dirty="0">
                <a:latin typeface="Franklin Gothic Medium" panose="020B0603020102020204" pitchFamily="34" charset="0"/>
              </a:rPr>
              <a:t>student issues</a:t>
            </a:r>
            <a:r>
              <a:rPr lang="en-US" sz="2400" dirty="0">
                <a:latin typeface="Franklin Gothic Medium" panose="020B0603020102020204" pitchFamily="34" charset="0"/>
              </a:rPr>
              <a:t> that impact the student experience, persistence and completion: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College/life preparedness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Sense of belonging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Basic/human needs</a:t>
            </a:r>
          </a:p>
          <a:p>
            <a:pPr marL="1040130" lvl="1" indent="-514350">
              <a:buFont typeface="+mj-lt"/>
              <a:buAutoNum type="arabicPeriod"/>
            </a:pPr>
            <a:r>
              <a:rPr lang="en-US" dirty="0">
                <a:latin typeface="Franklin Gothic Medium" panose="020B0603020102020204" pitchFamily="34" charset="0"/>
              </a:rPr>
              <a:t>Mental health &amp; well-being</a:t>
            </a:r>
          </a:p>
          <a:p>
            <a:pPr marL="5257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2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0345"/>
            <a:ext cx="8292616" cy="728520"/>
          </a:xfrm>
        </p:spPr>
        <p:txBody>
          <a:bodyPr>
            <a:noAutofit/>
          </a:bodyPr>
          <a:lstStyle/>
          <a:p>
            <a:r>
              <a:rPr lang="en-US" dirty="0"/>
              <a:t>Draft Recommendations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38885" y="1660311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695023"/>
              </p:ext>
            </p:extLst>
          </p:nvPr>
        </p:nvGraphicFramePr>
        <p:xfrm>
          <a:off x="352697" y="1126908"/>
          <a:ext cx="8530046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103">
                  <a:extLst>
                    <a:ext uri="{9D8B030D-6E8A-4147-A177-3AD203B41FA5}">
                      <a16:colId xmlns:a16="http://schemas.microsoft.com/office/drawing/2014/main" val="1253503689"/>
                    </a:ext>
                  </a:extLst>
                </a:gridCol>
                <a:gridCol w="3059651">
                  <a:extLst>
                    <a:ext uri="{9D8B030D-6E8A-4147-A177-3AD203B41FA5}">
                      <a16:colId xmlns:a16="http://schemas.microsoft.com/office/drawing/2014/main" val="381641558"/>
                    </a:ext>
                  </a:extLst>
                </a:gridCol>
                <a:gridCol w="3801292">
                  <a:extLst>
                    <a:ext uri="{9D8B030D-6E8A-4147-A177-3AD203B41FA5}">
                      <a16:colId xmlns:a16="http://schemas.microsoft.com/office/drawing/2014/main" val="17003560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System-level</a:t>
                      </a:r>
                      <a:r>
                        <a:rPr lang="en-US" baseline="0" dirty="0"/>
                        <a:t> Recommendation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39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Cross-Cutting: Apply </a:t>
                      </a:r>
                      <a:r>
                        <a:rPr lang="en-US" baseline="0" dirty="0"/>
                        <a:t>to all four issue areas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Establish a statewide consortia</a:t>
                      </a:r>
                      <a:r>
                        <a:rPr lang="en-US" baseline="0" dirty="0"/>
                        <a:t> of student affairs vice provosts to exchange best practices, offer continual input on issues, policy and practice recommendations.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Implement state – “system” – level efficiencies to create economies of scale, foster</a:t>
                      </a:r>
                      <a:r>
                        <a:rPr lang="en-US" baseline="0" dirty="0"/>
                        <a:t> collaboration, innovation and maximize impact.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001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673439"/>
      </p:ext>
    </p:extLst>
  </p:cSld>
  <p:clrMapOvr>
    <a:masterClrMapping/>
  </p:clrMapOvr>
</p:sld>
</file>

<file path=ppt/theme/theme1.xml><?xml version="1.0" encoding="utf-8"?>
<a:theme xmlns:a="http://schemas.openxmlformats.org/drawingml/2006/main" name="169LongPPT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169TemplatePLAIN.potx" id="{BD2B39EB-24C0-428A-A65B-F9BCCB2DCD4C}" vid="{E82B1582-020D-4661-BDC6-6554E532BF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SCHEV169TemplatePLAIN (5)</Template>
  <TotalTime>11246</TotalTime>
  <Words>620</Words>
  <Application>Microsoft Macintosh PowerPoint</Application>
  <PresentationFormat>On-screen Show (16:9)</PresentationFormat>
  <Paragraphs>105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Franklin Gothic Book</vt:lpstr>
      <vt:lpstr>Franklin Gothic Medium</vt:lpstr>
      <vt:lpstr>Franklin Gothic Medium Cond</vt:lpstr>
      <vt:lpstr>Palatino Linotype</vt:lpstr>
      <vt:lpstr>169LongPPTTemplate</vt:lpstr>
      <vt:lpstr>Review of Student Issues and Support Services:  Draft Recommendations</vt:lpstr>
      <vt:lpstr>Objectives</vt:lpstr>
      <vt:lpstr>Pathways to Opportunity - Goals</vt:lpstr>
      <vt:lpstr>Goal 1: Equitable – Close Gaps </vt:lpstr>
      <vt:lpstr>SCHEV Priority Initiatives</vt:lpstr>
      <vt:lpstr>Scope and Process</vt:lpstr>
      <vt:lpstr>A Closer Look at the Review Process</vt:lpstr>
      <vt:lpstr>Core Student Issues </vt:lpstr>
      <vt:lpstr>Draft Recommendations</vt:lpstr>
      <vt:lpstr>Draft Recommendations (cont’d)</vt:lpstr>
      <vt:lpstr>Next Steps</vt:lpstr>
    </vt:vector>
  </TitlesOfParts>
  <Company>Virginia IT Infrastructure Partnership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Council presentation 3 17 20</dc:title>
  <dc:creator>VITA Program</dc:creator>
  <dc:description>16:9 rectangular template</dc:description>
  <cp:lastModifiedBy>Emily Salmon</cp:lastModifiedBy>
  <cp:revision>261</cp:revision>
  <cp:lastPrinted>2022-02-21T14:45:07Z</cp:lastPrinted>
  <dcterms:created xsi:type="dcterms:W3CDTF">2020-03-20T12:56:52Z</dcterms:created>
  <dcterms:modified xsi:type="dcterms:W3CDTF">2022-09-16T19:09:07Z</dcterms:modified>
</cp:coreProperties>
</file>