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5" r:id="rId1"/>
  </p:sldMasterIdLst>
  <p:notesMasterIdLst>
    <p:notesMasterId r:id="rId27"/>
  </p:notesMasterIdLst>
  <p:handoutMasterIdLst>
    <p:handoutMasterId r:id="rId28"/>
  </p:handoutMasterIdLst>
  <p:sldIdLst>
    <p:sldId id="321" r:id="rId2"/>
    <p:sldId id="361" r:id="rId3"/>
    <p:sldId id="362" r:id="rId4"/>
    <p:sldId id="336" r:id="rId5"/>
    <p:sldId id="335" r:id="rId6"/>
    <p:sldId id="344" r:id="rId7"/>
    <p:sldId id="365" r:id="rId8"/>
    <p:sldId id="329" r:id="rId9"/>
    <p:sldId id="360" r:id="rId10"/>
    <p:sldId id="363" r:id="rId11"/>
    <p:sldId id="340" r:id="rId12"/>
    <p:sldId id="341" r:id="rId13"/>
    <p:sldId id="364" r:id="rId14"/>
    <p:sldId id="330" r:id="rId15"/>
    <p:sldId id="348" r:id="rId16"/>
    <p:sldId id="350" r:id="rId17"/>
    <p:sldId id="351" r:id="rId18"/>
    <p:sldId id="352" r:id="rId19"/>
    <p:sldId id="353" r:id="rId20"/>
    <p:sldId id="354" r:id="rId21"/>
    <p:sldId id="337" r:id="rId22"/>
    <p:sldId id="366" r:id="rId23"/>
    <p:sldId id="367" r:id="rId24"/>
    <p:sldId id="333" r:id="rId25"/>
    <p:sldId id="342" r:id="rId26"/>
  </p:sldIdLst>
  <p:sldSz cx="9144000" cy="5143500" type="screen16x9"/>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1620">
          <p15:clr>
            <a:srgbClr val="A4A3A4"/>
          </p15:clr>
        </p15:guide>
        <p15:guide id="4" pos="2880">
          <p15:clr>
            <a:srgbClr val="A4A3A4"/>
          </p15:clr>
        </p15:guide>
      </p15:sldGuideLst>
    </p:ext>
    <p:ext uri="{2D200454-40CA-4A62-9FC3-DE9A4176ACB9}">
      <p15:notesGuideLst xmlns:p15="http://schemas.microsoft.com/office/powerpoint/2012/main">
        <p15:guide id="1" orient="horz" pos="2928">
          <p15:clr>
            <a:srgbClr val="A4A3A4"/>
          </p15:clr>
        </p15:guide>
        <p15:guide id="2" pos="216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endy Kang" initials="W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0558A"/>
    <a:srgbClr val="E6A158"/>
    <a:srgbClr val="558476"/>
    <a:srgbClr val="6F90B8"/>
    <a:srgbClr val="293E6B"/>
    <a:srgbClr val="C9282D"/>
    <a:srgbClr val="9BBB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95" autoAdjust="0"/>
    <p:restoredTop sz="84319" autoAdjust="0"/>
  </p:normalViewPr>
  <p:slideViewPr>
    <p:cSldViewPr snapToGrid="0">
      <p:cViewPr varScale="1">
        <p:scale>
          <a:sx n="106" d="100"/>
          <a:sy n="106" d="100"/>
        </p:scale>
        <p:origin x="1088" y="168"/>
      </p:cViewPr>
      <p:guideLst>
        <p:guide orient="horz" pos="2160"/>
        <p:guide pos="3840"/>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1" d="100"/>
          <a:sy n="71" d="100"/>
        </p:scale>
        <p:origin x="3584" y="176"/>
      </p:cViewPr>
      <p:guideLst>
        <p:guide orient="horz" pos="2928"/>
        <p:guide pos="216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50 &amp; above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Drive/work ethic</c:v>
                </c:pt>
                <c:pt idx="1">
                  <c:v>Leadership</c:v>
                </c:pt>
                <c:pt idx="2">
                  <c:v>Empathy</c:v>
                </c:pt>
                <c:pt idx="3">
                  <c:v>Civic skills/civic engagement</c:v>
                </c:pt>
              </c:strCache>
            </c:strRef>
          </c:cat>
          <c:val>
            <c:numRef>
              <c:f>Sheet1!$B$2:$B$5</c:f>
              <c:numCache>
                <c:formatCode>0%</c:formatCode>
                <c:ptCount val="4"/>
                <c:pt idx="0">
                  <c:v>0.72</c:v>
                </c:pt>
                <c:pt idx="1">
                  <c:v>0.46</c:v>
                </c:pt>
                <c:pt idx="2">
                  <c:v>0.41</c:v>
                </c:pt>
                <c:pt idx="3">
                  <c:v>0.37</c:v>
                </c:pt>
              </c:numCache>
            </c:numRef>
          </c:val>
          <c:extLst>
            <c:ext xmlns:c16="http://schemas.microsoft.com/office/drawing/2014/chart" uri="{C3380CC4-5D6E-409C-BE32-E72D297353CC}">
              <c16:uniqueId val="{00000000-A9DB-C347-9DED-A784420549FD}"/>
            </c:ext>
          </c:extLst>
        </c:ser>
        <c:ser>
          <c:idx val="1"/>
          <c:order val="1"/>
          <c:tx>
            <c:strRef>
              <c:f>Sheet1!$C$1</c:f>
              <c:strCache>
                <c:ptCount val="1"/>
                <c:pt idx="0">
                  <c:v>Under 40</c:v>
                </c:pt>
              </c:strCache>
            </c:strRef>
          </c:tx>
          <c:spPr>
            <a:solidFill>
              <a:srgbClr val="E6A15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Drive/work ethic</c:v>
                </c:pt>
                <c:pt idx="1">
                  <c:v>Leadership</c:v>
                </c:pt>
                <c:pt idx="2">
                  <c:v>Empathy</c:v>
                </c:pt>
                <c:pt idx="3">
                  <c:v>Civic skills/civic engagement</c:v>
                </c:pt>
              </c:strCache>
            </c:strRef>
          </c:cat>
          <c:val>
            <c:numRef>
              <c:f>Sheet1!$C$2:$C$5</c:f>
              <c:numCache>
                <c:formatCode>0%</c:formatCode>
                <c:ptCount val="4"/>
                <c:pt idx="0">
                  <c:v>0.61</c:v>
                </c:pt>
                <c:pt idx="1">
                  <c:v>0.6</c:v>
                </c:pt>
                <c:pt idx="2">
                  <c:v>0.55000000000000004</c:v>
                </c:pt>
                <c:pt idx="3">
                  <c:v>0.46</c:v>
                </c:pt>
              </c:numCache>
            </c:numRef>
          </c:val>
          <c:extLst>
            <c:ext xmlns:c16="http://schemas.microsoft.com/office/drawing/2014/chart" uri="{C3380CC4-5D6E-409C-BE32-E72D297353CC}">
              <c16:uniqueId val="{00000001-A9DB-C347-9DED-A784420549FD}"/>
            </c:ext>
          </c:extLst>
        </c:ser>
        <c:dLbls>
          <c:dLblPos val="outEnd"/>
          <c:showLegendKey val="0"/>
          <c:showVal val="1"/>
          <c:showCatName val="0"/>
          <c:showSerName val="0"/>
          <c:showPercent val="0"/>
          <c:showBubbleSize val="0"/>
        </c:dLbls>
        <c:gapWidth val="182"/>
        <c:axId val="418099936"/>
        <c:axId val="418258848"/>
      </c:barChart>
      <c:catAx>
        <c:axId val="4180999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rgbClr val="000000"/>
                </a:solidFill>
                <a:latin typeface="+mn-lt"/>
                <a:ea typeface="+mn-ea"/>
                <a:cs typeface="+mn-cs"/>
              </a:defRPr>
            </a:pPr>
            <a:endParaRPr lang="en-US"/>
          </a:p>
        </c:txPr>
        <c:crossAx val="418258848"/>
        <c:crosses val="autoZero"/>
        <c:auto val="1"/>
        <c:lblAlgn val="ctr"/>
        <c:lblOffset val="100"/>
        <c:noMultiLvlLbl val="0"/>
      </c:catAx>
      <c:valAx>
        <c:axId val="418258848"/>
        <c:scaling>
          <c:orientation val="minMax"/>
        </c:scaling>
        <c:delete val="1"/>
        <c:axPos val="b"/>
        <c:numFmt formatCode="0%" sourceLinked="1"/>
        <c:majorTickMark val="none"/>
        <c:minorTickMark val="none"/>
        <c:tickLblPos val="nextTo"/>
        <c:crossAx val="418099936"/>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rgbClr val="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7313" y="0"/>
            <a:ext cx="2982912" cy="465138"/>
          </a:xfrm>
          <a:prstGeom prst="rect">
            <a:avLst/>
          </a:prstGeom>
        </p:spPr>
        <p:txBody>
          <a:bodyPr vert="horz" lIns="91440" tIns="45720" rIns="91440" bIns="45720" rtlCol="0"/>
          <a:lstStyle>
            <a:lvl1pPr algn="r">
              <a:defRPr sz="1200"/>
            </a:lvl1pPr>
          </a:lstStyle>
          <a:p>
            <a:fld id="{B2C3F58D-9FB0-4E2E-B33B-17E55D4CA839}" type="datetimeFigureOut">
              <a:rPr lang="en-US" smtClean="0"/>
              <a:t>9/12/22</a:t>
            </a:fld>
            <a:endParaRPr lang="en-US"/>
          </a:p>
        </p:txBody>
      </p:sp>
      <p:sp>
        <p:nvSpPr>
          <p:cNvPr id="4" name="Footer Placeholder 3"/>
          <p:cNvSpPr>
            <a:spLocks noGrp="1"/>
          </p:cNvSpPr>
          <p:nvPr>
            <p:ph type="ftr" sz="quarter" idx="2"/>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lIns="91440" tIns="45720" rIns="91440" bIns="45720" rtlCol="0" anchor="b"/>
          <a:lstStyle>
            <a:lvl1pPr algn="r">
              <a:defRPr sz="1200"/>
            </a:lvl1pPr>
          </a:lstStyle>
          <a:p>
            <a:fld id="{CCDA6F7F-6CBB-4504-BD7C-66F59B625F55}" type="slidenum">
              <a:rPr lang="en-US" smtClean="0"/>
              <a:t>‹#›</a:t>
            </a:fld>
            <a:endParaRPr lang="en-US"/>
          </a:p>
        </p:txBody>
      </p:sp>
    </p:spTree>
    <p:extLst>
      <p:ext uri="{BB962C8B-B14F-4D97-AF65-F5344CB8AC3E}">
        <p14:creationId xmlns:p14="http://schemas.microsoft.com/office/powerpoint/2010/main" val="2043638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B7A81492-5103-48C4-8A87-49DD3E94C8EE}" type="datetimeFigureOut">
              <a:rPr lang="en-US" smtClean="0"/>
              <a:t>9/9/22</a:t>
            </a:fld>
            <a:endParaRPr lang="en-US"/>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EC367B0E-1E71-4D88-8913-6EBD9A6B74AF}" type="slidenum">
              <a:rPr lang="en-US" smtClean="0"/>
              <a:t>‹#›</a:t>
            </a:fld>
            <a:endParaRPr lang="en-US"/>
          </a:p>
        </p:txBody>
      </p:sp>
    </p:spTree>
    <p:extLst>
      <p:ext uri="{BB962C8B-B14F-4D97-AF65-F5344CB8AC3E}">
        <p14:creationId xmlns:p14="http://schemas.microsoft.com/office/powerpoint/2010/main" val="3713130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367B0E-1E71-4D88-8913-6EBD9A6B74AF}" type="slidenum">
              <a:rPr lang="en-US" smtClean="0"/>
              <a:t>0</a:t>
            </a:fld>
            <a:endParaRPr lang="en-US"/>
          </a:p>
        </p:txBody>
      </p:sp>
    </p:spTree>
    <p:extLst>
      <p:ext uri="{BB962C8B-B14F-4D97-AF65-F5344CB8AC3E}">
        <p14:creationId xmlns:p14="http://schemas.microsoft.com/office/powerpoint/2010/main" val="19101501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367B0E-1E71-4D88-8913-6EBD9A6B74AF}" type="slidenum">
              <a:rPr lang="en-US" smtClean="0"/>
              <a:t>16</a:t>
            </a:fld>
            <a:endParaRPr lang="en-US"/>
          </a:p>
        </p:txBody>
      </p:sp>
    </p:spTree>
    <p:extLst>
      <p:ext uri="{BB962C8B-B14F-4D97-AF65-F5344CB8AC3E}">
        <p14:creationId xmlns:p14="http://schemas.microsoft.com/office/powerpoint/2010/main" val="119497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367B0E-1E71-4D88-8913-6EBD9A6B74AF}" type="slidenum">
              <a:rPr lang="en-US" smtClean="0"/>
              <a:t>20</a:t>
            </a:fld>
            <a:endParaRPr lang="en-US"/>
          </a:p>
        </p:txBody>
      </p:sp>
    </p:spTree>
    <p:extLst>
      <p:ext uri="{BB962C8B-B14F-4D97-AF65-F5344CB8AC3E}">
        <p14:creationId xmlns:p14="http://schemas.microsoft.com/office/powerpoint/2010/main" val="7920365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367B0E-1E71-4D88-8913-6EBD9A6B74AF}" type="slidenum">
              <a:rPr lang="en-US" smtClean="0"/>
              <a:t>23</a:t>
            </a:fld>
            <a:endParaRPr lang="en-US"/>
          </a:p>
        </p:txBody>
      </p:sp>
    </p:spTree>
    <p:extLst>
      <p:ext uri="{BB962C8B-B14F-4D97-AF65-F5344CB8AC3E}">
        <p14:creationId xmlns:p14="http://schemas.microsoft.com/office/powerpoint/2010/main" val="30448744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367B0E-1E71-4D88-8913-6EBD9A6B74AF}" type="slidenum">
              <a:rPr lang="en-US" smtClean="0"/>
              <a:t>24</a:t>
            </a:fld>
            <a:endParaRPr lang="en-US"/>
          </a:p>
        </p:txBody>
      </p:sp>
    </p:spTree>
    <p:extLst>
      <p:ext uri="{BB962C8B-B14F-4D97-AF65-F5344CB8AC3E}">
        <p14:creationId xmlns:p14="http://schemas.microsoft.com/office/powerpoint/2010/main" val="2969543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367B0E-1E71-4D88-8913-6EBD9A6B74AF}" type="slidenum">
              <a:rPr lang="en-US" smtClean="0"/>
              <a:t>3</a:t>
            </a:fld>
            <a:endParaRPr lang="en-US"/>
          </a:p>
        </p:txBody>
      </p:sp>
    </p:spTree>
    <p:extLst>
      <p:ext uri="{BB962C8B-B14F-4D97-AF65-F5344CB8AC3E}">
        <p14:creationId xmlns:p14="http://schemas.microsoft.com/office/powerpoint/2010/main" val="3817210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367B0E-1E71-4D88-8913-6EBD9A6B74AF}" type="slidenum">
              <a:rPr lang="en-US" smtClean="0"/>
              <a:t>4</a:t>
            </a:fld>
            <a:endParaRPr lang="en-US"/>
          </a:p>
        </p:txBody>
      </p:sp>
    </p:spTree>
    <p:extLst>
      <p:ext uri="{BB962C8B-B14F-4D97-AF65-F5344CB8AC3E}">
        <p14:creationId xmlns:p14="http://schemas.microsoft.com/office/powerpoint/2010/main" val="1816156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367B0E-1E71-4D88-8913-6EBD9A6B74AF}" type="slidenum">
              <a:rPr lang="en-US" smtClean="0"/>
              <a:t>7</a:t>
            </a:fld>
            <a:endParaRPr lang="en-US"/>
          </a:p>
        </p:txBody>
      </p:sp>
    </p:spTree>
    <p:extLst>
      <p:ext uri="{BB962C8B-B14F-4D97-AF65-F5344CB8AC3E}">
        <p14:creationId xmlns:p14="http://schemas.microsoft.com/office/powerpoint/2010/main" val="2569786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367B0E-1E71-4D88-8913-6EBD9A6B74AF}" type="slidenum">
              <a:rPr lang="en-US" smtClean="0"/>
              <a:t>10</a:t>
            </a:fld>
            <a:endParaRPr lang="en-US"/>
          </a:p>
        </p:txBody>
      </p:sp>
    </p:spTree>
    <p:extLst>
      <p:ext uri="{BB962C8B-B14F-4D97-AF65-F5344CB8AC3E}">
        <p14:creationId xmlns:p14="http://schemas.microsoft.com/office/powerpoint/2010/main" val="19112964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367B0E-1E71-4D88-8913-6EBD9A6B74AF}" type="slidenum">
              <a:rPr lang="en-US" smtClean="0"/>
              <a:t>11</a:t>
            </a:fld>
            <a:endParaRPr lang="en-US"/>
          </a:p>
        </p:txBody>
      </p:sp>
    </p:spTree>
    <p:extLst>
      <p:ext uri="{BB962C8B-B14F-4D97-AF65-F5344CB8AC3E}">
        <p14:creationId xmlns:p14="http://schemas.microsoft.com/office/powerpoint/2010/main" val="793968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t>13</a:t>
            </a:fld>
            <a:endParaRPr lang="en-US"/>
          </a:p>
        </p:txBody>
      </p:sp>
    </p:spTree>
    <p:extLst>
      <p:ext uri="{BB962C8B-B14F-4D97-AF65-F5344CB8AC3E}">
        <p14:creationId xmlns:p14="http://schemas.microsoft.com/office/powerpoint/2010/main" val="192236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t>14</a:t>
            </a:fld>
            <a:endParaRPr lang="en-US"/>
          </a:p>
        </p:txBody>
      </p:sp>
    </p:spTree>
    <p:extLst>
      <p:ext uri="{BB962C8B-B14F-4D97-AF65-F5344CB8AC3E}">
        <p14:creationId xmlns:p14="http://schemas.microsoft.com/office/powerpoint/2010/main" val="5037195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“Dialogue” encompasses skills like active listening and structures like deliberative dialogues, courageous conversations, etc.</a:t>
            </a:r>
          </a:p>
          <a:p>
            <a:endParaRPr lang="en-US" dirty="0"/>
          </a:p>
        </p:txBody>
      </p:sp>
      <p:sp>
        <p:nvSpPr>
          <p:cNvPr id="4" name="Slide Number Placeholder 3"/>
          <p:cNvSpPr>
            <a:spLocks noGrp="1"/>
          </p:cNvSpPr>
          <p:nvPr>
            <p:ph type="sldNum" sz="quarter" idx="5"/>
          </p:nvPr>
        </p:nvSpPr>
        <p:spPr/>
        <p:txBody>
          <a:bodyPr/>
          <a:lstStyle/>
          <a:p>
            <a:fld id="{EC367B0E-1E71-4D88-8913-6EBD9A6B74AF}" type="slidenum">
              <a:rPr lang="en-US" smtClean="0"/>
              <a:t>15</a:t>
            </a:fld>
            <a:endParaRPr lang="en-US"/>
          </a:p>
        </p:txBody>
      </p:sp>
    </p:spTree>
    <p:extLst>
      <p:ext uri="{BB962C8B-B14F-4D97-AF65-F5344CB8AC3E}">
        <p14:creationId xmlns:p14="http://schemas.microsoft.com/office/powerpoint/2010/main" val="35523009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page">
    <p:spTree>
      <p:nvGrpSpPr>
        <p:cNvPr id="1" name=""/>
        <p:cNvGrpSpPr/>
        <p:nvPr/>
      </p:nvGrpSpPr>
      <p:grpSpPr>
        <a:xfrm>
          <a:off x="0" y="0"/>
          <a:ext cx="0" cy="0"/>
          <a:chOff x="0" y="0"/>
          <a:chExt cx="0" cy="0"/>
        </a:xfrm>
      </p:grpSpPr>
      <p:sp>
        <p:nvSpPr>
          <p:cNvPr id="6" name="Rectangle 5"/>
          <p:cNvSpPr/>
          <p:nvPr userDrawn="1"/>
        </p:nvSpPr>
        <p:spPr>
          <a:xfrm>
            <a:off x="457200" y="361950"/>
            <a:ext cx="8229600" cy="1066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28575" y="3505200"/>
            <a:ext cx="9172575" cy="1639199"/>
            <a:chOff x="-28575" y="3505200"/>
            <a:chExt cx="9172575" cy="1639199"/>
          </a:xfrm>
        </p:grpSpPr>
        <p:sp>
          <p:nvSpPr>
            <p:cNvPr id="13" name="Rectangle 12" descr="blue background" title="Blue background"/>
            <p:cNvSpPr/>
            <p:nvPr userDrawn="1"/>
          </p:nvSpPr>
          <p:spPr>
            <a:xfrm>
              <a:off x="-10486" y="3505200"/>
              <a:ext cx="9154486" cy="1639199"/>
            </a:xfrm>
            <a:prstGeom prst="rect">
              <a:avLst/>
            </a:prstGeom>
            <a:solidFill>
              <a:srgbClr val="2055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SCHEV" title="State Council of Higher Edcation for Virginia"/>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42206" y="3787366"/>
              <a:ext cx="5015819" cy="902847"/>
            </a:xfrm>
            <a:prstGeom prst="rect">
              <a:avLst/>
            </a:prstGeom>
          </p:spPr>
        </p:pic>
        <p:pic>
          <p:nvPicPr>
            <p:cNvPr id="1026" name="Picture 2" descr="graphic element" title="graphic element"/>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575" y="4838700"/>
              <a:ext cx="9163050" cy="1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1" name="Text Placeholder 10"/>
          <p:cNvSpPr>
            <a:spLocks noGrp="1"/>
          </p:cNvSpPr>
          <p:nvPr>
            <p:ph type="body" sz="quarter" idx="11" hasCustomPrompt="1"/>
          </p:nvPr>
        </p:nvSpPr>
        <p:spPr>
          <a:xfrm>
            <a:off x="914399" y="2219325"/>
            <a:ext cx="7324725" cy="1028700"/>
          </a:xfrm>
          <a:prstGeom prst="rect">
            <a:avLst/>
          </a:prstGeom>
        </p:spPr>
        <p:txBody>
          <a:bodyPr/>
          <a:lstStyle>
            <a:lvl1pPr>
              <a:defRPr baseline="0"/>
            </a:lvl1pPr>
          </a:lstStyle>
          <a:p>
            <a:pPr lvl="0"/>
            <a:r>
              <a:rPr lang="en-US" dirty="0"/>
              <a:t>Presenter Name</a:t>
            </a:r>
          </a:p>
          <a:p>
            <a:pPr lvl="0"/>
            <a:r>
              <a:rPr lang="en-US" dirty="0"/>
              <a:t>Date</a:t>
            </a:r>
          </a:p>
        </p:txBody>
      </p:sp>
      <p:sp>
        <p:nvSpPr>
          <p:cNvPr id="2" name="Title 1"/>
          <p:cNvSpPr>
            <a:spLocks noGrp="1"/>
          </p:cNvSpPr>
          <p:nvPr>
            <p:ph type="title"/>
          </p:nvPr>
        </p:nvSpPr>
        <p:spPr>
          <a:xfrm>
            <a:off x="628650" y="773400"/>
            <a:ext cx="7886700" cy="993775"/>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101171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Title ">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742951"/>
            <a:ext cx="9144000" cy="1102519"/>
          </a:xfrm>
          <a:prstGeom prst="rect">
            <a:avLst/>
          </a:prstGeom>
        </p:spPr>
        <p:txBody>
          <a:bodyPr/>
          <a:lstStyle>
            <a:lvl1pPr algn="ctr">
              <a:defRPr baseline="0"/>
            </a:lvl1pPr>
          </a:lstStyle>
          <a:p>
            <a:r>
              <a:rPr lang="en-US" dirty="0"/>
              <a:t>Section Title </a:t>
            </a:r>
          </a:p>
        </p:txBody>
      </p:sp>
      <p:sp>
        <p:nvSpPr>
          <p:cNvPr id="3" name="Subtitle 2"/>
          <p:cNvSpPr>
            <a:spLocks noGrp="1"/>
          </p:cNvSpPr>
          <p:nvPr>
            <p:ph type="subTitle" idx="1" hasCustomPrompt="1"/>
          </p:nvPr>
        </p:nvSpPr>
        <p:spPr>
          <a:xfrm>
            <a:off x="1393634" y="1989233"/>
            <a:ext cx="6400800" cy="1314450"/>
          </a:xfrm>
          <a:prstGeom prst="rect">
            <a:avLst/>
          </a:prstGeom>
        </p:spPr>
        <p:txBody>
          <a:bodyPr>
            <a:normAutofit/>
          </a:bodyPr>
          <a:lstStyle>
            <a:lvl1pPr marL="0" indent="0" algn="ctr">
              <a:buNone/>
              <a:defRPr sz="28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SECTION SUBTITLE </a:t>
            </a:r>
          </a:p>
        </p:txBody>
      </p:sp>
      <p:sp>
        <p:nvSpPr>
          <p:cNvPr id="12" name="Slide Number Placeholder 11"/>
          <p:cNvSpPr>
            <a:spLocks noGrp="1"/>
          </p:cNvSpPr>
          <p:nvPr>
            <p:ph type="sldNum" sz="quarter" idx="12"/>
          </p:nvPr>
        </p:nvSpPr>
        <p:spPr/>
        <p:txBody>
          <a:bodyPr/>
          <a:lstStyle>
            <a:lvl1pPr>
              <a:defRPr>
                <a:solidFill>
                  <a:schemeClr val="bg1"/>
                </a:solidFill>
              </a:defRPr>
            </a:lvl1pPr>
          </a:lstStyle>
          <a:p>
            <a:fld id="{04E195D4-3F35-4E05-B500-7E7FD17C6DB3}" type="slidenum">
              <a:rPr lang="en-US" smtClean="0"/>
              <a:pPr/>
              <a:t>‹#›</a:t>
            </a:fld>
            <a:endParaRPr lang="en-US" dirty="0"/>
          </a:p>
        </p:txBody>
      </p:sp>
    </p:spTree>
    <p:extLst>
      <p:ext uri="{BB962C8B-B14F-4D97-AF65-F5344CB8AC3E}">
        <p14:creationId xmlns:p14="http://schemas.microsoft.com/office/powerpoint/2010/main" val="2067570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solidFill>
                  <a:schemeClr val="bg1"/>
                </a:solidFill>
              </a:defRPr>
            </a:lvl1pPr>
          </a:lstStyle>
          <a:p>
            <a:fld id="{04E195D4-3F35-4E05-B500-7E7FD17C6DB3}" type="slidenum">
              <a:rPr lang="en-US" smtClean="0"/>
              <a:pPr/>
              <a:t>‹#›</a:t>
            </a:fld>
            <a:endParaRPr lang="en-US" dirty="0"/>
          </a:p>
        </p:txBody>
      </p:sp>
      <p:sp>
        <p:nvSpPr>
          <p:cNvPr id="4" name="Content Placeholder 2"/>
          <p:cNvSpPr>
            <a:spLocks noGrp="1"/>
          </p:cNvSpPr>
          <p:nvPr>
            <p:ph idx="1"/>
          </p:nvPr>
        </p:nvSpPr>
        <p:spPr>
          <a:xfrm>
            <a:off x="481433" y="1035703"/>
            <a:ext cx="7543800" cy="3459179"/>
          </a:xfrm>
          <a:prstGeom prst="rect">
            <a:avLst/>
          </a:prstGeom>
        </p:spPr>
        <p:txBody>
          <a:bodyPr/>
          <a:lstStyle>
            <a:lvl1pPr marL="457200" indent="-274320" algn="l">
              <a:buFont typeface="Arial" panose="020B0604020202020204" pitchFamily="34" charset="0"/>
              <a:buChar char="•"/>
              <a:defRPr sz="3200"/>
            </a:lvl1pPr>
            <a:lvl2pPr marL="800100" indent="-342900" algn="l">
              <a:buFont typeface="Arial" panose="020B0604020202020204" pitchFamily="34" charset="0"/>
              <a:buChar char="•"/>
              <a:defRPr baseline="0"/>
            </a:lvl2pPr>
            <a:lvl3pPr algn="l">
              <a:defRPr baseline="0"/>
            </a:lvl3pPr>
            <a:lvl4pPr algn="l">
              <a:defRPr/>
            </a:lvl4pPr>
            <a:lvl5pPr algn="l">
              <a:defRPr/>
            </a:lvl5pPr>
          </a:lstStyle>
          <a:p>
            <a:pPr lvl="0"/>
            <a:r>
              <a:rPr lang="en-US"/>
              <a:t>Click to edit Master text styles</a:t>
            </a:r>
          </a:p>
          <a:p>
            <a:pPr lvl="1"/>
            <a:r>
              <a:rPr lang="en-US"/>
              <a:t>Second level</a:t>
            </a:r>
          </a:p>
          <a:p>
            <a:pPr lvl="2"/>
            <a:r>
              <a:rPr lang="en-US"/>
              <a:t>Third level</a:t>
            </a:r>
          </a:p>
        </p:txBody>
      </p:sp>
      <p:sp>
        <p:nvSpPr>
          <p:cNvPr id="5" name="Title 21"/>
          <p:cNvSpPr>
            <a:spLocks noGrp="1"/>
          </p:cNvSpPr>
          <p:nvPr>
            <p:ph type="title" hasCustomPrompt="1"/>
          </p:nvPr>
        </p:nvSpPr>
        <p:spPr>
          <a:xfrm>
            <a:off x="146304" y="215258"/>
            <a:ext cx="8292616" cy="609600"/>
          </a:xfrm>
          <a:prstGeom prst="rect">
            <a:avLst/>
          </a:prstGeom>
        </p:spPr>
        <p:txBody>
          <a:bodyPr>
            <a:noAutofit/>
          </a:bodyPr>
          <a:lstStyle>
            <a:lvl1pPr algn="l">
              <a:defRPr sz="4000"/>
            </a:lvl1pPr>
          </a:lstStyle>
          <a:p>
            <a:r>
              <a:rPr lang="en-US" dirty="0"/>
              <a:t>Page Title</a:t>
            </a:r>
          </a:p>
        </p:txBody>
      </p:sp>
      <p:cxnSp>
        <p:nvCxnSpPr>
          <p:cNvPr id="6" name="Straight Connector 5" descr="underline" title="title underline"/>
          <p:cNvCxnSpPr/>
          <p:nvPr userDrawn="1"/>
        </p:nvCxnSpPr>
        <p:spPr>
          <a:xfrm>
            <a:off x="187286" y="837283"/>
            <a:ext cx="8449937"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9812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ng Title 2 lines and Content">
    <p:spTree>
      <p:nvGrpSpPr>
        <p:cNvPr id="1" name=""/>
        <p:cNvGrpSpPr/>
        <p:nvPr/>
      </p:nvGrpSpPr>
      <p:grpSpPr>
        <a:xfrm>
          <a:off x="0" y="0"/>
          <a:ext cx="0" cy="0"/>
          <a:chOff x="0" y="0"/>
          <a:chExt cx="0" cy="0"/>
        </a:xfrm>
      </p:grpSpPr>
      <p:sp>
        <p:nvSpPr>
          <p:cNvPr id="7" name="Subtitle 2"/>
          <p:cNvSpPr>
            <a:spLocks noGrp="1"/>
          </p:cNvSpPr>
          <p:nvPr>
            <p:ph type="subTitle" idx="1" hasCustomPrompt="1"/>
          </p:nvPr>
        </p:nvSpPr>
        <p:spPr>
          <a:xfrm>
            <a:off x="182697" y="868869"/>
            <a:ext cx="6400800" cy="609600"/>
          </a:xfrm>
          <a:prstGeom prst="rect">
            <a:avLst/>
          </a:prstGeom>
        </p:spPr>
        <p:txBody>
          <a:bodyPr>
            <a:normAutofit/>
          </a:bodyPr>
          <a:lstStyle>
            <a:lvl1pPr marL="0" indent="0" algn="l">
              <a:buNone/>
              <a:defRPr sz="28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if needed </a:t>
            </a:r>
          </a:p>
        </p:txBody>
      </p:sp>
      <p:sp>
        <p:nvSpPr>
          <p:cNvPr id="13" name="Slide Number Placeholder 12"/>
          <p:cNvSpPr>
            <a:spLocks noGrp="1"/>
          </p:cNvSpPr>
          <p:nvPr>
            <p:ph type="sldNum" sz="quarter" idx="12"/>
          </p:nvPr>
        </p:nvSpPr>
        <p:spPr/>
        <p:txBody>
          <a:bodyPr/>
          <a:lstStyle>
            <a:lvl1pPr>
              <a:defRPr>
                <a:solidFill>
                  <a:schemeClr val="bg1"/>
                </a:solidFill>
              </a:defRPr>
            </a:lvl1pPr>
          </a:lstStyle>
          <a:p>
            <a:fld id="{04E195D4-3F35-4E05-B500-7E7FD17C6DB3}" type="slidenum">
              <a:rPr lang="en-US" smtClean="0"/>
              <a:pPr/>
              <a:t>‹#›</a:t>
            </a:fld>
            <a:endParaRPr lang="en-US" dirty="0"/>
          </a:p>
        </p:txBody>
      </p:sp>
      <p:sp>
        <p:nvSpPr>
          <p:cNvPr id="8" name="Title 21"/>
          <p:cNvSpPr>
            <a:spLocks noGrp="1"/>
          </p:cNvSpPr>
          <p:nvPr>
            <p:ph type="title" hasCustomPrompt="1"/>
          </p:nvPr>
        </p:nvSpPr>
        <p:spPr>
          <a:xfrm>
            <a:off x="146304" y="215258"/>
            <a:ext cx="8292616" cy="609600"/>
          </a:xfrm>
          <a:prstGeom prst="rect">
            <a:avLst/>
          </a:prstGeom>
        </p:spPr>
        <p:txBody>
          <a:bodyPr>
            <a:noAutofit/>
          </a:bodyPr>
          <a:lstStyle>
            <a:lvl1pPr algn="l">
              <a:defRPr sz="4000" baseline="0"/>
            </a:lvl1pPr>
          </a:lstStyle>
          <a:p>
            <a:r>
              <a:rPr lang="en-US" dirty="0"/>
              <a:t>Page Title – use if have long title</a:t>
            </a:r>
          </a:p>
        </p:txBody>
      </p:sp>
      <p:cxnSp>
        <p:nvCxnSpPr>
          <p:cNvPr id="4" name="Straight Connector 3" descr="underline for title" title="line divider"/>
          <p:cNvCxnSpPr/>
          <p:nvPr userDrawn="1"/>
        </p:nvCxnSpPr>
        <p:spPr>
          <a:xfrm>
            <a:off x="187286" y="837283"/>
            <a:ext cx="8449937"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3"/>
          </p:nvPr>
        </p:nvSpPr>
        <p:spPr>
          <a:xfrm>
            <a:off x="187325" y="1544370"/>
            <a:ext cx="8450263" cy="2941638"/>
          </a:xfrm>
          <a:prstGeom prst="rect">
            <a:avLst/>
          </a:prstGeom>
        </p:spPr>
        <p:txBody>
          <a:bodyPr/>
          <a:lstStyle>
            <a:lvl1pPr marL="457200" indent="-274320" algn="l">
              <a:buFont typeface="Arial" panose="020B0604020202020204" pitchFamily="34" charset="0"/>
              <a:buChar char="•"/>
              <a:defRPr sz="3200"/>
            </a:lvl1pPr>
            <a:lvl2pPr marL="800100" indent="-342900" algn="l">
              <a:buFont typeface="Arial" panose="020B0604020202020204" pitchFamily="34" charset="0"/>
              <a:buChar char="•"/>
              <a:defRPr baseline="0"/>
            </a:lvl2pPr>
            <a:lvl3pPr algn="l">
              <a:defRPr/>
            </a:lvl3pPr>
            <a:lvl4pPr marL="1714500" indent="-342900" algn="l">
              <a:buFont typeface="Arial" panose="020B0604020202020204" pitchFamily="34" charset="0"/>
              <a:buChar char="•"/>
              <a:defRPr/>
            </a:lvl4pPr>
            <a:lvl5pPr marL="2171700" indent="-342900" algn="l">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07753359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1614" y="1138687"/>
            <a:ext cx="4175185" cy="3455937"/>
          </a:xfrm>
          <a:prstGeom prst="rect">
            <a:avLst/>
          </a:prstGeom>
        </p:spPr>
        <p:txBody>
          <a:bodyPr/>
          <a:lstStyle>
            <a:lvl1pPr algn="l">
              <a:defRPr sz="3200">
                <a:solidFill>
                  <a:schemeClr val="tx1"/>
                </a:solidFill>
              </a:defRPr>
            </a:lvl1pPr>
            <a:lvl2pPr marL="740664" indent="-320040" algn="l">
              <a:buFont typeface="Arial" panose="020B0604020202020204" pitchFamily="34" charset="0"/>
              <a:buChar char="•"/>
              <a:defRPr sz="2800" baseline="0"/>
            </a:lvl2pPr>
            <a:lvl3pPr indent="-320040" algn="l">
              <a:defRPr sz="2400">
                <a:latin typeface="Franklin Gothic Medium Cond" panose="020B0606030402020204" pitchFamily="34" charset="0"/>
              </a:defRPr>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fld id="{04E195D4-3F35-4E05-B500-7E7FD17C6DB3}" type="slidenum">
              <a:rPr lang="en-US" smtClean="0"/>
              <a:pPr/>
              <a:t>‹#›</a:t>
            </a:fld>
            <a:endParaRPr lang="en-US" dirty="0"/>
          </a:p>
        </p:txBody>
      </p:sp>
      <p:cxnSp>
        <p:nvCxnSpPr>
          <p:cNvPr id="7" name="Straight Connector 6"/>
          <p:cNvCxnSpPr/>
          <p:nvPr userDrawn="1"/>
        </p:nvCxnSpPr>
        <p:spPr>
          <a:xfrm>
            <a:off x="187286" y="837283"/>
            <a:ext cx="8449937"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a:spLocks noGrp="1"/>
          </p:cNvSpPr>
          <p:nvPr>
            <p:ph idx="13"/>
          </p:nvPr>
        </p:nvSpPr>
        <p:spPr>
          <a:xfrm>
            <a:off x="187286" y="1144438"/>
            <a:ext cx="4175185" cy="3455937"/>
          </a:xfrm>
          <a:prstGeom prst="rect">
            <a:avLst/>
          </a:prstGeom>
        </p:spPr>
        <p:txBody>
          <a:bodyPr/>
          <a:lstStyle>
            <a:lvl1pPr algn="l">
              <a:defRPr sz="3200">
                <a:solidFill>
                  <a:schemeClr val="tx1"/>
                </a:solidFill>
              </a:defRPr>
            </a:lvl1pPr>
            <a:lvl2pPr marL="740664" indent="-320040" algn="l">
              <a:buFont typeface="Arial" panose="020B0604020202020204" pitchFamily="34" charset="0"/>
              <a:buChar char="•"/>
              <a:defRPr sz="2800" baseline="0"/>
            </a:lvl2pPr>
            <a:lvl3pPr marL="1143000" indent="-320040" algn="l">
              <a:defRPr sz="2400">
                <a:latin typeface="Franklin Gothic Medium Cond" panose="020B0606030402020204" pitchFamily="34" charset="0"/>
              </a:defRPr>
            </a:lvl3pPr>
            <a:lvl4pPr algn="l">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itle 21"/>
          <p:cNvSpPr>
            <a:spLocks noGrp="1"/>
          </p:cNvSpPr>
          <p:nvPr>
            <p:ph type="title" hasCustomPrompt="1"/>
          </p:nvPr>
        </p:nvSpPr>
        <p:spPr>
          <a:xfrm>
            <a:off x="146304" y="215258"/>
            <a:ext cx="8292616" cy="609600"/>
          </a:xfrm>
          <a:prstGeom prst="rect">
            <a:avLst/>
          </a:prstGeom>
        </p:spPr>
        <p:txBody>
          <a:bodyPr>
            <a:noAutofit/>
          </a:bodyPr>
          <a:lstStyle>
            <a:lvl1pPr algn="l">
              <a:defRPr sz="4000" baseline="0"/>
            </a:lvl1pPr>
          </a:lstStyle>
          <a:p>
            <a:r>
              <a:rPr lang="en-US" dirty="0"/>
              <a:t>2 Column</a:t>
            </a:r>
          </a:p>
        </p:txBody>
      </p:sp>
    </p:spTree>
    <p:extLst>
      <p:ext uri="{BB962C8B-B14F-4D97-AF65-F5344CB8AC3E}">
        <p14:creationId xmlns:p14="http://schemas.microsoft.com/office/powerpoint/2010/main" val="9333282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descr="bottom blue background bar" title="bottom blue bar graphic element"/>
          <p:cNvSpPr/>
          <p:nvPr/>
        </p:nvSpPr>
        <p:spPr>
          <a:xfrm>
            <a:off x="-10486" y="4827185"/>
            <a:ext cx="9154486" cy="317214"/>
          </a:xfrm>
          <a:prstGeom prst="rect">
            <a:avLst/>
          </a:prstGeom>
          <a:solidFill>
            <a:srgbClr val="2055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553200" y="4819020"/>
            <a:ext cx="2133600" cy="273844"/>
          </a:xfrm>
          <a:prstGeom prst="rect">
            <a:avLst/>
          </a:prstGeom>
        </p:spPr>
        <p:txBody>
          <a:bodyPr vert="horz" lIns="91440" tIns="45720" rIns="91440" bIns="45720" rtlCol="0" anchor="ctr"/>
          <a:lstStyle>
            <a:lvl1pPr algn="r">
              <a:defRPr sz="1200">
                <a:solidFill>
                  <a:schemeClr val="bg1"/>
                </a:solidFill>
              </a:defRPr>
            </a:lvl1pPr>
          </a:lstStyle>
          <a:p>
            <a:fld id="{04E195D4-3F35-4E05-B500-7E7FD17C6DB3}" type="slidenum">
              <a:rPr lang="en-US" smtClean="0"/>
              <a:pPr/>
              <a:t>‹#›</a:t>
            </a:fld>
            <a:endParaRPr lang="en-US" dirty="0"/>
          </a:p>
        </p:txBody>
      </p:sp>
      <p:pic>
        <p:nvPicPr>
          <p:cNvPr id="8" name="Picture 7" descr="SCHEV" title="State Council of Higher Education for Virginia"/>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7190" y="4818871"/>
            <a:ext cx="1757548" cy="316359"/>
          </a:xfrm>
          <a:prstGeom prst="rect">
            <a:avLst/>
          </a:prstGeom>
        </p:spPr>
      </p:pic>
    </p:spTree>
    <p:extLst>
      <p:ext uri="{BB962C8B-B14F-4D97-AF65-F5344CB8AC3E}">
        <p14:creationId xmlns:p14="http://schemas.microsoft.com/office/powerpoint/2010/main" val="2108065159"/>
      </p:ext>
    </p:extLst>
  </p:cSld>
  <p:clrMap bg1="lt1" tx1="dk1" bg2="lt2" tx2="dk2" accent1="accent1" accent2="accent2" accent3="accent3" accent4="accent4" accent5="accent5" accent6="accent6" hlink="hlink" folHlink="folHlink"/>
  <p:sldLayoutIdLst>
    <p:sldLayoutId id="2147483696" r:id="rId1"/>
    <p:sldLayoutId id="2147483687" r:id="rId2"/>
    <p:sldLayoutId id="2147483695" r:id="rId3"/>
    <p:sldLayoutId id="2147483688" r:id="rId4"/>
    <p:sldLayoutId id="2147483693" r:id="rId5"/>
  </p:sldLayoutIdLst>
  <p:hf hdr="0" ftr="0" dt="0"/>
  <p:txStyles>
    <p:titleStyle>
      <a:lvl1pPr algn="ctr" defTabSz="914400" rtl="0" eaLnBrk="1" latinLnBrk="0" hangingPunct="1">
        <a:spcBef>
          <a:spcPct val="0"/>
        </a:spcBef>
        <a:buNone/>
        <a:defRPr sz="4800" i="0" kern="1200" baseline="0">
          <a:solidFill>
            <a:schemeClr val="tx1"/>
          </a:solidFill>
          <a:latin typeface="Franklin Gothic Medium" panose="020B0603020102020204" pitchFamily="34" charset="0"/>
          <a:ea typeface="+mj-ea"/>
          <a:cs typeface="+mj-cs"/>
        </a:defRPr>
      </a:lvl1pPr>
    </p:titleStyle>
    <p:body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a:xfrm>
            <a:off x="914399" y="1854528"/>
            <a:ext cx="7324725" cy="1028700"/>
          </a:xfrm>
        </p:spPr>
        <p:txBody>
          <a:bodyPr/>
          <a:lstStyle/>
          <a:p>
            <a:r>
              <a:rPr lang="en-US" sz="2400" dirty="0"/>
              <a:t>Jodi Fisler, Ph.D.</a:t>
            </a:r>
          </a:p>
          <a:p>
            <a:r>
              <a:rPr lang="en-US" sz="2400" dirty="0"/>
              <a:t>Senior Associate for Assessment Policy &amp; Analysis</a:t>
            </a:r>
          </a:p>
        </p:txBody>
      </p:sp>
      <p:sp>
        <p:nvSpPr>
          <p:cNvPr id="3" name="Title 2"/>
          <p:cNvSpPr>
            <a:spLocks noGrp="1"/>
          </p:cNvSpPr>
          <p:nvPr>
            <p:ph type="title"/>
          </p:nvPr>
        </p:nvSpPr>
        <p:spPr>
          <a:xfrm>
            <a:off x="628650" y="444182"/>
            <a:ext cx="7886700" cy="993775"/>
          </a:xfrm>
        </p:spPr>
        <p:txBody>
          <a:bodyPr/>
          <a:lstStyle/>
          <a:p>
            <a:r>
              <a:rPr lang="en-US" sz="4000" dirty="0"/>
              <a:t>Promoting Democracy, Civility and Free Expression</a:t>
            </a:r>
          </a:p>
        </p:txBody>
      </p:sp>
      <p:sp>
        <p:nvSpPr>
          <p:cNvPr id="2" name="TextBox 1">
            <a:extLst>
              <a:ext uri="{FF2B5EF4-FFF2-40B4-BE49-F238E27FC236}">
                <a16:creationId xmlns:a16="http://schemas.microsoft.com/office/drawing/2014/main" id="{5EB1C105-E23C-15C4-AFD1-858047A5EBBF}"/>
              </a:ext>
            </a:extLst>
          </p:cNvPr>
          <p:cNvSpPr txBox="1"/>
          <p:nvPr/>
        </p:nvSpPr>
        <p:spPr>
          <a:xfrm>
            <a:off x="2264945" y="2815524"/>
            <a:ext cx="4614110" cy="646331"/>
          </a:xfrm>
          <a:prstGeom prst="rect">
            <a:avLst/>
          </a:prstGeom>
          <a:noFill/>
        </p:spPr>
        <p:txBody>
          <a:bodyPr wrap="square" rtlCol="0">
            <a:spAutoFit/>
          </a:bodyPr>
          <a:lstStyle/>
          <a:p>
            <a:pPr algn="ctr"/>
            <a:r>
              <a:rPr lang="en-US" dirty="0">
                <a:solidFill>
                  <a:srgbClr val="000000"/>
                </a:solidFill>
                <a:latin typeface="Franklin Gothic Medium Cond" panose="020B0606030402020204" pitchFamily="34" charset="0"/>
              </a:rPr>
              <a:t>Joint Meeting of SCHEV &amp; Council of Presidents</a:t>
            </a:r>
          </a:p>
          <a:p>
            <a:pPr algn="ctr"/>
            <a:r>
              <a:rPr lang="en-US" dirty="0">
                <a:solidFill>
                  <a:srgbClr val="000000"/>
                </a:solidFill>
                <a:latin typeface="Franklin Gothic Medium Cond" panose="020B0606030402020204" pitchFamily="34" charset="0"/>
              </a:rPr>
              <a:t>September 19, 2022</a:t>
            </a:r>
          </a:p>
        </p:txBody>
      </p:sp>
    </p:spTree>
    <p:extLst>
      <p:ext uri="{BB962C8B-B14F-4D97-AF65-F5344CB8AC3E}">
        <p14:creationId xmlns:p14="http://schemas.microsoft.com/office/powerpoint/2010/main" val="780576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B1706C3-EADB-4C60-612C-13AE10EBA81E}"/>
              </a:ext>
            </a:extLst>
          </p:cNvPr>
          <p:cNvSpPr>
            <a:spLocks noGrp="1"/>
          </p:cNvSpPr>
          <p:nvPr>
            <p:ph type="sldNum" sz="quarter" idx="10"/>
          </p:nvPr>
        </p:nvSpPr>
        <p:spPr>
          <a:xfrm>
            <a:off x="6553200" y="4819020"/>
            <a:ext cx="2133600" cy="273844"/>
          </a:xfrm>
        </p:spPr>
        <p:txBody>
          <a:bodyPr anchor="ctr">
            <a:normAutofit/>
          </a:bodyPr>
          <a:lstStyle/>
          <a:p>
            <a:pPr>
              <a:lnSpc>
                <a:spcPct val="90000"/>
              </a:lnSpc>
              <a:spcAft>
                <a:spcPts val="600"/>
              </a:spcAft>
            </a:pPr>
            <a:fld id="{04E195D4-3F35-4E05-B500-7E7FD17C6DB3}" type="slidenum">
              <a:rPr lang="en-US" smtClean="0"/>
              <a:pPr>
                <a:lnSpc>
                  <a:spcPct val="90000"/>
                </a:lnSpc>
                <a:spcAft>
                  <a:spcPts val="600"/>
                </a:spcAft>
              </a:pPr>
              <a:t>9</a:t>
            </a:fld>
            <a:endParaRPr lang="en-US"/>
          </a:p>
        </p:txBody>
      </p:sp>
      <p:pic>
        <p:nvPicPr>
          <p:cNvPr id="1026" name="Picture 2" descr="Virginia Plan Goals">
            <a:extLst>
              <a:ext uri="{FF2B5EF4-FFF2-40B4-BE49-F238E27FC236}">
                <a16:creationId xmlns:a16="http://schemas.microsoft.com/office/drawing/2014/main" id="{2E090333-7B2C-1D65-1D81-B26CAB4EE3A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401990" y="1053466"/>
            <a:ext cx="5781244" cy="3657266"/>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
        <p:nvSpPr>
          <p:cNvPr id="1031" name="Title 3">
            <a:extLst>
              <a:ext uri="{FF2B5EF4-FFF2-40B4-BE49-F238E27FC236}">
                <a16:creationId xmlns:a16="http://schemas.microsoft.com/office/drawing/2014/main" id="{3BC25DC4-25A1-2984-C16C-AE34ED1762A7}"/>
              </a:ext>
            </a:extLst>
          </p:cNvPr>
          <p:cNvSpPr>
            <a:spLocks noGrp="1"/>
          </p:cNvSpPr>
          <p:nvPr>
            <p:ph type="title"/>
          </p:nvPr>
        </p:nvSpPr>
        <p:spPr>
          <a:xfrm>
            <a:off x="146304" y="215258"/>
            <a:ext cx="8292616" cy="609600"/>
          </a:xfrm>
        </p:spPr>
        <p:txBody>
          <a:bodyPr/>
          <a:lstStyle/>
          <a:p>
            <a:r>
              <a:rPr lang="en-US" dirty="0"/>
              <a:t>The Virginia Plan (2020)</a:t>
            </a:r>
          </a:p>
        </p:txBody>
      </p:sp>
    </p:spTree>
    <p:extLst>
      <p:ext uri="{BB962C8B-B14F-4D97-AF65-F5344CB8AC3E}">
        <p14:creationId xmlns:p14="http://schemas.microsoft.com/office/powerpoint/2010/main" val="2483689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0AA3441-5DCD-2AEE-AE2E-1513AB3757CC}"/>
              </a:ext>
            </a:extLst>
          </p:cNvPr>
          <p:cNvSpPr>
            <a:spLocks noGrp="1"/>
          </p:cNvSpPr>
          <p:nvPr>
            <p:ph type="sldNum" sz="quarter" idx="10"/>
          </p:nvPr>
        </p:nvSpPr>
        <p:spPr/>
        <p:txBody>
          <a:bodyPr/>
          <a:lstStyle/>
          <a:p>
            <a:fld id="{04E195D4-3F35-4E05-B500-7E7FD17C6DB3}" type="slidenum">
              <a:rPr lang="en-US" smtClean="0"/>
              <a:pPr/>
              <a:t>10</a:t>
            </a:fld>
            <a:endParaRPr lang="en-US" dirty="0"/>
          </a:p>
        </p:txBody>
      </p:sp>
      <p:graphicFrame>
        <p:nvGraphicFramePr>
          <p:cNvPr id="6" name="Table 6">
            <a:extLst>
              <a:ext uri="{FF2B5EF4-FFF2-40B4-BE49-F238E27FC236}">
                <a16:creationId xmlns:a16="http://schemas.microsoft.com/office/drawing/2014/main" id="{1021743F-4A5E-E4D4-EE95-0A19F20B9A07}"/>
              </a:ext>
            </a:extLst>
          </p:cNvPr>
          <p:cNvGraphicFramePr>
            <a:graphicFrameLocks noGrp="1"/>
          </p:cNvGraphicFramePr>
          <p:nvPr>
            <p:ph idx="1"/>
            <p:extLst>
              <p:ext uri="{D42A27DB-BD31-4B8C-83A1-F6EECF244321}">
                <p14:modId xmlns:p14="http://schemas.microsoft.com/office/powerpoint/2010/main" val="381883636"/>
              </p:ext>
            </p:extLst>
          </p:nvPr>
        </p:nvGraphicFramePr>
        <p:xfrm>
          <a:off x="520712" y="1853199"/>
          <a:ext cx="7918209" cy="2362200"/>
        </p:xfrm>
        <a:graphic>
          <a:graphicData uri="http://schemas.openxmlformats.org/drawingml/2006/table">
            <a:tbl>
              <a:tblPr firstRow="1" bandRow="1">
                <a:tableStyleId>{5C22544A-7EE6-4342-B048-85BDC9FD1C3A}</a:tableStyleId>
              </a:tblPr>
              <a:tblGrid>
                <a:gridCol w="2771683">
                  <a:extLst>
                    <a:ext uri="{9D8B030D-6E8A-4147-A177-3AD203B41FA5}">
                      <a16:colId xmlns:a16="http://schemas.microsoft.com/office/drawing/2014/main" val="1351342215"/>
                    </a:ext>
                  </a:extLst>
                </a:gridCol>
                <a:gridCol w="1482528">
                  <a:extLst>
                    <a:ext uri="{9D8B030D-6E8A-4147-A177-3AD203B41FA5}">
                      <a16:colId xmlns:a16="http://schemas.microsoft.com/office/drawing/2014/main" val="1812824256"/>
                    </a:ext>
                  </a:extLst>
                </a:gridCol>
                <a:gridCol w="1902603">
                  <a:extLst>
                    <a:ext uri="{9D8B030D-6E8A-4147-A177-3AD203B41FA5}">
                      <a16:colId xmlns:a16="http://schemas.microsoft.com/office/drawing/2014/main" val="2155349414"/>
                    </a:ext>
                  </a:extLst>
                </a:gridCol>
                <a:gridCol w="1761395">
                  <a:extLst>
                    <a:ext uri="{9D8B030D-6E8A-4147-A177-3AD203B41FA5}">
                      <a16:colId xmlns:a16="http://schemas.microsoft.com/office/drawing/2014/main" val="2445338036"/>
                    </a:ext>
                  </a:extLst>
                </a:gridCol>
              </a:tblGrid>
              <a:tr h="370840">
                <a:tc>
                  <a:txBody>
                    <a:bodyPr/>
                    <a:lstStyle/>
                    <a:p>
                      <a:endParaRPr lang="en-US" sz="1400" dirty="0"/>
                    </a:p>
                  </a:txBody>
                  <a:tcPr/>
                </a:tc>
                <a:tc gridSpan="3">
                  <a:txBody>
                    <a:bodyPr/>
                    <a:lstStyle/>
                    <a:p>
                      <a:pPr algn="ctr"/>
                      <a:r>
                        <a:rPr lang="en-US" sz="1400" dirty="0"/>
                        <a:t>Much more likely</a:t>
                      </a:r>
                    </a:p>
                  </a:txBody>
                  <a:tcPr/>
                </a:tc>
                <a:tc hMerge="1">
                  <a:txBody>
                    <a:bodyPr/>
                    <a:lstStyle/>
                    <a:p>
                      <a:endParaRPr lang="en-US" sz="1400" dirty="0"/>
                    </a:p>
                  </a:txBody>
                  <a:tcPr/>
                </a:tc>
                <a:tc hMerge="1">
                  <a:txBody>
                    <a:bodyPr/>
                    <a:lstStyle/>
                    <a:p>
                      <a:endParaRPr lang="en-US" sz="1400" dirty="0"/>
                    </a:p>
                  </a:txBody>
                  <a:tcPr/>
                </a:tc>
                <a:extLst>
                  <a:ext uri="{0D108BD9-81ED-4DB2-BD59-A6C34878D82A}">
                    <a16:rowId xmlns:a16="http://schemas.microsoft.com/office/drawing/2014/main" val="4019323528"/>
                  </a:ext>
                </a:extLst>
              </a:tr>
              <a:tr h="370840">
                <a:tc>
                  <a:txBody>
                    <a:bodyPr/>
                    <a:lstStyle/>
                    <a:p>
                      <a:endParaRPr lang="en-US" sz="1400" dirty="0"/>
                    </a:p>
                  </a:txBody>
                  <a:tcPr>
                    <a:solidFill>
                      <a:srgbClr val="20558A"/>
                    </a:solidFill>
                  </a:tcPr>
                </a:tc>
                <a:tc>
                  <a:txBody>
                    <a:bodyPr/>
                    <a:lstStyle/>
                    <a:p>
                      <a:pPr algn="ctr"/>
                      <a:r>
                        <a:rPr lang="en-US" sz="1400" dirty="0">
                          <a:solidFill>
                            <a:schemeClr val="bg1"/>
                          </a:solidFill>
                        </a:rPr>
                        <a:t>All employers</a:t>
                      </a:r>
                    </a:p>
                  </a:txBody>
                  <a:tcPr>
                    <a:solidFill>
                      <a:srgbClr val="20558A"/>
                    </a:solidFill>
                  </a:tcPr>
                </a:tc>
                <a:tc>
                  <a:txBody>
                    <a:bodyPr/>
                    <a:lstStyle/>
                    <a:p>
                      <a:pPr algn="ctr"/>
                      <a:r>
                        <a:rPr lang="en-US" sz="1400" dirty="0">
                          <a:solidFill>
                            <a:schemeClr val="bg1"/>
                          </a:solidFill>
                        </a:rPr>
                        <a:t>Employers under 40</a:t>
                      </a:r>
                    </a:p>
                  </a:txBody>
                  <a:tcPr>
                    <a:solidFill>
                      <a:srgbClr val="20558A"/>
                    </a:solidFill>
                  </a:tcPr>
                </a:tc>
                <a:tc>
                  <a:txBody>
                    <a:bodyPr/>
                    <a:lstStyle/>
                    <a:p>
                      <a:pPr algn="ctr"/>
                      <a:r>
                        <a:rPr lang="en-US" sz="1400" dirty="0">
                          <a:solidFill>
                            <a:schemeClr val="bg1"/>
                          </a:solidFill>
                        </a:rPr>
                        <a:t>Employers 50 &amp; up</a:t>
                      </a:r>
                    </a:p>
                  </a:txBody>
                  <a:tcPr>
                    <a:solidFill>
                      <a:srgbClr val="20558A"/>
                    </a:solidFill>
                  </a:tcPr>
                </a:tc>
                <a:extLst>
                  <a:ext uri="{0D108BD9-81ED-4DB2-BD59-A6C34878D82A}">
                    <a16:rowId xmlns:a16="http://schemas.microsoft.com/office/drawing/2014/main" val="530931307"/>
                  </a:ext>
                </a:extLst>
              </a:tr>
              <a:tr h="370840">
                <a:tc>
                  <a:txBody>
                    <a:bodyPr/>
                    <a:lstStyle/>
                    <a:p>
                      <a:r>
                        <a:rPr lang="en-US" sz="1400" dirty="0">
                          <a:latin typeface="+mn-lt"/>
                        </a:rPr>
                        <a:t>Internship or apprenticeship</a:t>
                      </a:r>
                    </a:p>
                  </a:txBody>
                  <a:tcPr anchor="ctr"/>
                </a:tc>
                <a:tc>
                  <a:txBody>
                    <a:bodyPr/>
                    <a:lstStyle/>
                    <a:p>
                      <a:pPr algn="ctr"/>
                      <a:r>
                        <a:rPr lang="en-US" dirty="0">
                          <a:latin typeface="+mn-lt"/>
                        </a:rPr>
                        <a:t>49%</a:t>
                      </a:r>
                    </a:p>
                  </a:txBody>
                  <a:tcPr anchor="ctr"/>
                </a:tc>
                <a:tc>
                  <a:txBody>
                    <a:bodyPr/>
                    <a:lstStyle/>
                    <a:p>
                      <a:pPr algn="ctr"/>
                      <a:r>
                        <a:rPr lang="en-US" dirty="0">
                          <a:latin typeface="+mn-lt"/>
                        </a:rPr>
                        <a:t>51%</a:t>
                      </a:r>
                    </a:p>
                  </a:txBody>
                  <a:tcPr anchor="ctr"/>
                </a:tc>
                <a:tc>
                  <a:txBody>
                    <a:bodyPr/>
                    <a:lstStyle/>
                    <a:p>
                      <a:pPr algn="ctr"/>
                      <a:r>
                        <a:rPr lang="en-US" dirty="0">
                          <a:latin typeface="+mn-lt"/>
                        </a:rPr>
                        <a:t>43%</a:t>
                      </a:r>
                    </a:p>
                  </a:txBody>
                  <a:tcPr anchor="ctr"/>
                </a:tc>
                <a:extLst>
                  <a:ext uri="{0D108BD9-81ED-4DB2-BD59-A6C34878D82A}">
                    <a16:rowId xmlns:a16="http://schemas.microsoft.com/office/drawing/2014/main" val="4105797599"/>
                  </a:ext>
                </a:extLst>
              </a:tr>
              <a:tr h="370840">
                <a:tc>
                  <a:txBody>
                    <a:bodyPr/>
                    <a:lstStyle/>
                    <a:p>
                      <a:r>
                        <a:rPr lang="en-US" sz="1400" dirty="0">
                          <a:latin typeface="+mn-lt"/>
                        </a:rPr>
                        <a:t>Working in community settings with people from diverse backgrounds or cultures</a:t>
                      </a:r>
                    </a:p>
                  </a:txBody>
                  <a:tcPr anchor="ctr"/>
                </a:tc>
                <a:tc>
                  <a:txBody>
                    <a:bodyPr/>
                    <a:lstStyle/>
                    <a:p>
                      <a:pPr algn="ctr"/>
                      <a:r>
                        <a:rPr lang="en-US" dirty="0">
                          <a:latin typeface="+mn-lt"/>
                        </a:rPr>
                        <a:t>47%</a:t>
                      </a:r>
                    </a:p>
                  </a:txBody>
                  <a:tcPr anchor="ctr"/>
                </a:tc>
                <a:tc>
                  <a:txBody>
                    <a:bodyPr/>
                    <a:lstStyle/>
                    <a:p>
                      <a:pPr algn="ctr"/>
                      <a:r>
                        <a:rPr lang="en-US" dirty="0">
                          <a:latin typeface="+mn-lt"/>
                        </a:rPr>
                        <a:t>53%</a:t>
                      </a:r>
                    </a:p>
                  </a:txBody>
                  <a:tcPr anchor="ctr"/>
                </a:tc>
                <a:tc>
                  <a:txBody>
                    <a:bodyPr/>
                    <a:lstStyle/>
                    <a:p>
                      <a:pPr algn="ctr"/>
                      <a:r>
                        <a:rPr lang="en-US" dirty="0">
                          <a:latin typeface="+mn-lt"/>
                        </a:rPr>
                        <a:t>34%</a:t>
                      </a:r>
                    </a:p>
                  </a:txBody>
                  <a:tcPr anchor="ctr"/>
                </a:tc>
                <a:extLst>
                  <a:ext uri="{0D108BD9-81ED-4DB2-BD59-A6C34878D82A}">
                    <a16:rowId xmlns:a16="http://schemas.microsoft.com/office/drawing/2014/main" val="3046279700"/>
                  </a:ext>
                </a:extLst>
              </a:tr>
              <a:tr h="370840">
                <a:tc>
                  <a:txBody>
                    <a:bodyPr/>
                    <a:lstStyle/>
                    <a:p>
                      <a:r>
                        <a:rPr lang="en-US" sz="1400" dirty="0">
                          <a:latin typeface="+mn-lt"/>
                        </a:rPr>
                        <a:t>Community-based or </a:t>
                      </a:r>
                    </a:p>
                    <a:p>
                      <a:r>
                        <a:rPr lang="en-US" sz="1400" dirty="0">
                          <a:latin typeface="+mn-lt"/>
                        </a:rPr>
                        <a:t>service-learning project</a:t>
                      </a:r>
                    </a:p>
                  </a:txBody>
                  <a:tcPr anchor="ctr"/>
                </a:tc>
                <a:tc>
                  <a:txBody>
                    <a:bodyPr/>
                    <a:lstStyle/>
                    <a:p>
                      <a:pPr algn="ctr"/>
                      <a:r>
                        <a:rPr lang="en-US" dirty="0">
                          <a:latin typeface="+mn-lt"/>
                        </a:rPr>
                        <a:t>41%</a:t>
                      </a:r>
                    </a:p>
                  </a:txBody>
                  <a:tcPr anchor="ctr"/>
                </a:tc>
                <a:tc>
                  <a:txBody>
                    <a:bodyPr/>
                    <a:lstStyle/>
                    <a:p>
                      <a:pPr algn="ctr"/>
                      <a:r>
                        <a:rPr lang="en-US" dirty="0">
                          <a:latin typeface="+mn-lt"/>
                        </a:rPr>
                        <a:t>54%</a:t>
                      </a:r>
                    </a:p>
                  </a:txBody>
                  <a:tcPr anchor="ctr"/>
                </a:tc>
                <a:tc>
                  <a:txBody>
                    <a:bodyPr/>
                    <a:lstStyle/>
                    <a:p>
                      <a:pPr algn="ctr"/>
                      <a:r>
                        <a:rPr lang="en-US" dirty="0">
                          <a:latin typeface="+mn-lt"/>
                        </a:rPr>
                        <a:t>20%</a:t>
                      </a:r>
                    </a:p>
                  </a:txBody>
                  <a:tcPr anchor="ctr"/>
                </a:tc>
                <a:extLst>
                  <a:ext uri="{0D108BD9-81ED-4DB2-BD59-A6C34878D82A}">
                    <a16:rowId xmlns:a16="http://schemas.microsoft.com/office/drawing/2014/main" val="2317838635"/>
                  </a:ext>
                </a:extLst>
              </a:tr>
            </a:tbl>
          </a:graphicData>
        </a:graphic>
      </p:graphicFrame>
      <p:sp>
        <p:nvSpPr>
          <p:cNvPr id="4" name="Title 3">
            <a:extLst>
              <a:ext uri="{FF2B5EF4-FFF2-40B4-BE49-F238E27FC236}">
                <a16:creationId xmlns:a16="http://schemas.microsoft.com/office/drawing/2014/main" id="{EC83B069-1E8E-4729-AAAB-2FD50F449168}"/>
              </a:ext>
            </a:extLst>
          </p:cNvPr>
          <p:cNvSpPr>
            <a:spLocks noGrp="1"/>
          </p:cNvSpPr>
          <p:nvPr>
            <p:ph type="title"/>
          </p:nvPr>
        </p:nvSpPr>
        <p:spPr/>
        <p:txBody>
          <a:bodyPr/>
          <a:lstStyle/>
          <a:p>
            <a:endParaRPr lang="en-US"/>
          </a:p>
        </p:txBody>
      </p:sp>
      <p:sp>
        <p:nvSpPr>
          <p:cNvPr id="7" name="TextBox 6">
            <a:extLst>
              <a:ext uri="{FF2B5EF4-FFF2-40B4-BE49-F238E27FC236}">
                <a16:creationId xmlns:a16="http://schemas.microsoft.com/office/drawing/2014/main" id="{B178C67E-5B12-34D6-6466-898D4F672246}"/>
              </a:ext>
            </a:extLst>
          </p:cNvPr>
          <p:cNvSpPr txBox="1"/>
          <p:nvPr/>
        </p:nvSpPr>
        <p:spPr>
          <a:xfrm>
            <a:off x="300788" y="955597"/>
            <a:ext cx="8386011" cy="707886"/>
          </a:xfrm>
          <a:prstGeom prst="rect">
            <a:avLst/>
          </a:prstGeom>
          <a:noFill/>
        </p:spPr>
        <p:txBody>
          <a:bodyPr wrap="square" rtlCol="0">
            <a:spAutoFit/>
          </a:bodyPr>
          <a:lstStyle/>
          <a:p>
            <a:r>
              <a:rPr lang="en-US" sz="2000" b="1" dirty="0">
                <a:solidFill>
                  <a:srgbClr val="000000"/>
                </a:solidFill>
              </a:rPr>
              <a:t>Most employers under the age of 40 are much more “likely to consider hiring a graduate” with community-based experience.</a:t>
            </a:r>
          </a:p>
        </p:txBody>
      </p:sp>
      <p:sp>
        <p:nvSpPr>
          <p:cNvPr id="8" name="TextBox 7">
            <a:extLst>
              <a:ext uri="{FF2B5EF4-FFF2-40B4-BE49-F238E27FC236}">
                <a16:creationId xmlns:a16="http://schemas.microsoft.com/office/drawing/2014/main" id="{58C2EBEB-417B-CBA5-4A3F-40D9FDCB9E2F}"/>
              </a:ext>
            </a:extLst>
          </p:cNvPr>
          <p:cNvSpPr txBox="1"/>
          <p:nvPr/>
        </p:nvSpPr>
        <p:spPr>
          <a:xfrm>
            <a:off x="475246" y="4460848"/>
            <a:ext cx="7789216" cy="261610"/>
          </a:xfrm>
          <a:prstGeom prst="rect">
            <a:avLst/>
          </a:prstGeom>
          <a:noFill/>
        </p:spPr>
        <p:txBody>
          <a:bodyPr wrap="square" rtlCol="0">
            <a:spAutoFit/>
          </a:bodyPr>
          <a:lstStyle/>
          <a:p>
            <a:r>
              <a:rPr lang="en-US" sz="1100" dirty="0">
                <a:solidFill>
                  <a:srgbClr val="000000"/>
                </a:solidFill>
              </a:rPr>
              <a:t>Source: Finley, A. (2021). </a:t>
            </a:r>
            <a:r>
              <a:rPr lang="en-US" sz="1100" i="1" dirty="0">
                <a:solidFill>
                  <a:srgbClr val="000000"/>
                </a:solidFill>
              </a:rPr>
              <a:t>How college contributes to workforce success: Employer views on what matters most</a:t>
            </a:r>
            <a:r>
              <a:rPr lang="en-US" sz="1100" dirty="0">
                <a:solidFill>
                  <a:srgbClr val="000000"/>
                </a:solidFill>
              </a:rPr>
              <a:t>. AAC&amp;U.</a:t>
            </a:r>
          </a:p>
        </p:txBody>
      </p:sp>
    </p:spTree>
    <p:extLst>
      <p:ext uri="{BB962C8B-B14F-4D97-AF65-F5344CB8AC3E}">
        <p14:creationId xmlns:p14="http://schemas.microsoft.com/office/powerpoint/2010/main" val="936537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6523E88-2031-A999-6BBA-0CF1CFC87F21}"/>
              </a:ext>
            </a:extLst>
          </p:cNvPr>
          <p:cNvSpPr>
            <a:spLocks noGrp="1"/>
          </p:cNvSpPr>
          <p:nvPr>
            <p:ph type="sldNum" sz="quarter" idx="10"/>
          </p:nvPr>
        </p:nvSpPr>
        <p:spPr/>
        <p:txBody>
          <a:bodyPr/>
          <a:lstStyle/>
          <a:p>
            <a:fld id="{04E195D4-3F35-4E05-B500-7E7FD17C6DB3}" type="slidenum">
              <a:rPr lang="en-US" smtClean="0"/>
              <a:pPr/>
              <a:t>11</a:t>
            </a:fld>
            <a:endParaRPr lang="en-US" dirty="0"/>
          </a:p>
        </p:txBody>
      </p:sp>
      <p:graphicFrame>
        <p:nvGraphicFramePr>
          <p:cNvPr id="5" name="Content Placeholder 4">
            <a:extLst>
              <a:ext uri="{FF2B5EF4-FFF2-40B4-BE49-F238E27FC236}">
                <a16:creationId xmlns:a16="http://schemas.microsoft.com/office/drawing/2014/main" id="{ECB5FD5D-D763-7248-64AD-C4F99CE7008F}"/>
              </a:ext>
            </a:extLst>
          </p:cNvPr>
          <p:cNvGraphicFramePr>
            <a:graphicFrameLocks noGrp="1"/>
          </p:cNvGraphicFramePr>
          <p:nvPr>
            <p:ph idx="1"/>
            <p:extLst>
              <p:ext uri="{D42A27DB-BD31-4B8C-83A1-F6EECF244321}">
                <p14:modId xmlns:p14="http://schemas.microsoft.com/office/powerpoint/2010/main" val="1742824468"/>
              </p:ext>
            </p:extLst>
          </p:nvPr>
        </p:nvGraphicFramePr>
        <p:xfrm>
          <a:off x="481013" y="1625773"/>
          <a:ext cx="7543800" cy="3048917"/>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a:extLst>
              <a:ext uri="{FF2B5EF4-FFF2-40B4-BE49-F238E27FC236}">
                <a16:creationId xmlns:a16="http://schemas.microsoft.com/office/drawing/2014/main" id="{045EF9EB-31FD-7B0C-D6FF-A3E5D8DC07BD}"/>
              </a:ext>
            </a:extLst>
          </p:cNvPr>
          <p:cNvSpPr>
            <a:spLocks noGrp="1"/>
          </p:cNvSpPr>
          <p:nvPr>
            <p:ph type="title"/>
          </p:nvPr>
        </p:nvSpPr>
        <p:spPr/>
        <p:txBody>
          <a:bodyPr/>
          <a:lstStyle/>
          <a:p>
            <a:endParaRPr lang="en-US"/>
          </a:p>
        </p:txBody>
      </p:sp>
      <p:sp>
        <p:nvSpPr>
          <p:cNvPr id="6" name="TextBox 5">
            <a:extLst>
              <a:ext uri="{FF2B5EF4-FFF2-40B4-BE49-F238E27FC236}">
                <a16:creationId xmlns:a16="http://schemas.microsoft.com/office/drawing/2014/main" id="{97CA99A7-14FF-4099-6390-CD6CF132484B}"/>
              </a:ext>
            </a:extLst>
          </p:cNvPr>
          <p:cNvSpPr txBox="1"/>
          <p:nvPr/>
        </p:nvSpPr>
        <p:spPr>
          <a:xfrm>
            <a:off x="300789" y="907469"/>
            <a:ext cx="8138131" cy="707886"/>
          </a:xfrm>
          <a:prstGeom prst="rect">
            <a:avLst/>
          </a:prstGeom>
          <a:noFill/>
        </p:spPr>
        <p:txBody>
          <a:bodyPr wrap="square" rtlCol="0">
            <a:spAutoFit/>
          </a:bodyPr>
          <a:lstStyle/>
          <a:p>
            <a:r>
              <a:rPr lang="en-US" sz="2000" b="1" dirty="0">
                <a:solidFill>
                  <a:srgbClr val="000000"/>
                </a:solidFill>
              </a:rPr>
              <a:t>Younger employers consider different skills and mindsets to be “very important” for college graduates.</a:t>
            </a:r>
          </a:p>
        </p:txBody>
      </p:sp>
      <p:sp>
        <p:nvSpPr>
          <p:cNvPr id="7" name="TextBox 6">
            <a:extLst>
              <a:ext uri="{FF2B5EF4-FFF2-40B4-BE49-F238E27FC236}">
                <a16:creationId xmlns:a16="http://schemas.microsoft.com/office/drawing/2014/main" id="{C3EBCE2B-8A49-CB50-7D3B-0EB2035CDF4A}"/>
              </a:ext>
            </a:extLst>
          </p:cNvPr>
          <p:cNvSpPr txBox="1"/>
          <p:nvPr/>
        </p:nvSpPr>
        <p:spPr>
          <a:xfrm>
            <a:off x="475244" y="4545072"/>
            <a:ext cx="7789216" cy="246221"/>
          </a:xfrm>
          <a:prstGeom prst="rect">
            <a:avLst/>
          </a:prstGeom>
          <a:noFill/>
        </p:spPr>
        <p:txBody>
          <a:bodyPr wrap="square" rtlCol="0">
            <a:spAutoFit/>
          </a:bodyPr>
          <a:lstStyle/>
          <a:p>
            <a:r>
              <a:rPr lang="en-US" sz="1000" dirty="0">
                <a:solidFill>
                  <a:srgbClr val="000000"/>
                </a:solidFill>
              </a:rPr>
              <a:t>Source: Finley, A. (2021). </a:t>
            </a:r>
            <a:r>
              <a:rPr lang="en-US" sz="1000" i="1" dirty="0">
                <a:solidFill>
                  <a:srgbClr val="000000"/>
                </a:solidFill>
              </a:rPr>
              <a:t>How college contributes to workforce success: Employer views on what matters most</a:t>
            </a:r>
            <a:r>
              <a:rPr lang="en-US" sz="1000" dirty="0">
                <a:solidFill>
                  <a:srgbClr val="000000"/>
                </a:solidFill>
              </a:rPr>
              <a:t>. AAC&amp;U.</a:t>
            </a:r>
          </a:p>
        </p:txBody>
      </p:sp>
    </p:spTree>
    <p:extLst>
      <p:ext uri="{BB962C8B-B14F-4D97-AF65-F5344CB8AC3E}">
        <p14:creationId xmlns:p14="http://schemas.microsoft.com/office/powerpoint/2010/main" val="2311211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0946FD-38BD-BAFD-D405-D59E7321F9C7}"/>
              </a:ext>
            </a:extLst>
          </p:cNvPr>
          <p:cNvSpPr>
            <a:spLocks noGrp="1"/>
          </p:cNvSpPr>
          <p:nvPr>
            <p:ph type="ctrTitle"/>
          </p:nvPr>
        </p:nvSpPr>
        <p:spPr/>
        <p:txBody>
          <a:bodyPr/>
          <a:lstStyle/>
          <a:p>
            <a:r>
              <a:rPr lang="en-US" dirty="0"/>
              <a:t>June 2022 “Day of Dialogue”</a:t>
            </a:r>
          </a:p>
        </p:txBody>
      </p:sp>
      <p:sp>
        <p:nvSpPr>
          <p:cNvPr id="2" name="Slide Number Placeholder 1">
            <a:extLst>
              <a:ext uri="{FF2B5EF4-FFF2-40B4-BE49-F238E27FC236}">
                <a16:creationId xmlns:a16="http://schemas.microsoft.com/office/drawing/2014/main" id="{A705A015-D6A5-2E88-158D-586940FF3554}"/>
              </a:ext>
            </a:extLst>
          </p:cNvPr>
          <p:cNvSpPr>
            <a:spLocks noGrp="1"/>
          </p:cNvSpPr>
          <p:nvPr>
            <p:ph type="sldNum" sz="quarter" idx="12"/>
          </p:nvPr>
        </p:nvSpPr>
        <p:spPr/>
        <p:txBody>
          <a:bodyPr/>
          <a:lstStyle/>
          <a:p>
            <a:fld id="{04E195D4-3F35-4E05-B500-7E7FD17C6DB3}" type="slidenum">
              <a:rPr lang="en-US" smtClean="0"/>
              <a:pPr/>
              <a:t>12</a:t>
            </a:fld>
            <a:endParaRPr lang="en-US" dirty="0"/>
          </a:p>
        </p:txBody>
      </p:sp>
    </p:spTree>
    <p:extLst>
      <p:ext uri="{BB962C8B-B14F-4D97-AF65-F5344CB8AC3E}">
        <p14:creationId xmlns:p14="http://schemas.microsoft.com/office/powerpoint/2010/main" val="387914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 group of people sitting at tables&#10;&#10;Description automatically generated with low confidence">
            <a:extLst>
              <a:ext uri="{FF2B5EF4-FFF2-40B4-BE49-F238E27FC236}">
                <a16:creationId xmlns:a16="http://schemas.microsoft.com/office/drawing/2014/main" id="{405922D7-6420-9F3F-A78D-61FB1F0FB278}"/>
              </a:ext>
            </a:extLst>
          </p:cNvP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t="11028" b="6200"/>
          <a:stretch/>
        </p:blipFill>
        <p:spPr bwMode="auto">
          <a:xfrm>
            <a:off x="4465607" y="1069171"/>
            <a:ext cx="4175185" cy="3455937"/>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a:extLst>
              <a:ext uri="{FF2B5EF4-FFF2-40B4-BE49-F238E27FC236}">
                <a16:creationId xmlns:a16="http://schemas.microsoft.com/office/drawing/2014/main" id="{1287A812-E4D2-6B89-B241-BA43DD1A479D}"/>
              </a:ext>
            </a:extLst>
          </p:cNvPr>
          <p:cNvSpPr>
            <a:spLocks noGrp="1"/>
          </p:cNvSpPr>
          <p:nvPr>
            <p:ph type="sldNum" sz="quarter" idx="12"/>
          </p:nvPr>
        </p:nvSpPr>
        <p:spPr>
          <a:xfrm>
            <a:off x="6553200" y="4819020"/>
            <a:ext cx="2133600" cy="273844"/>
          </a:xfrm>
        </p:spPr>
        <p:txBody>
          <a:bodyPr anchor="ctr">
            <a:normAutofit/>
          </a:bodyPr>
          <a:lstStyle/>
          <a:p>
            <a:pPr>
              <a:lnSpc>
                <a:spcPct val="90000"/>
              </a:lnSpc>
              <a:spcAft>
                <a:spcPts val="600"/>
              </a:spcAft>
            </a:pPr>
            <a:fld id="{04E195D4-3F35-4E05-B500-7E7FD17C6DB3}" type="slidenum">
              <a:rPr lang="en-US" smtClean="0"/>
              <a:pPr>
                <a:lnSpc>
                  <a:spcPct val="90000"/>
                </a:lnSpc>
                <a:spcAft>
                  <a:spcPts val="600"/>
                </a:spcAft>
              </a:pPr>
              <a:t>13</a:t>
            </a:fld>
            <a:endParaRPr lang="en-US"/>
          </a:p>
        </p:txBody>
      </p:sp>
      <p:sp>
        <p:nvSpPr>
          <p:cNvPr id="1033" name="Content Placeholder 3">
            <a:extLst>
              <a:ext uri="{FF2B5EF4-FFF2-40B4-BE49-F238E27FC236}">
                <a16:creationId xmlns:a16="http://schemas.microsoft.com/office/drawing/2014/main" id="{50B385F8-57EA-12DB-F585-F3C3C4AB7B22}"/>
              </a:ext>
            </a:extLst>
          </p:cNvPr>
          <p:cNvSpPr>
            <a:spLocks noGrp="1"/>
          </p:cNvSpPr>
          <p:nvPr>
            <p:ph idx="13"/>
          </p:nvPr>
        </p:nvSpPr>
        <p:spPr>
          <a:xfrm>
            <a:off x="661737" y="1144438"/>
            <a:ext cx="3700734" cy="3455937"/>
          </a:xfrm>
        </p:spPr>
        <p:txBody>
          <a:bodyPr/>
          <a:lstStyle/>
          <a:p>
            <a:pPr marL="342900" indent="-342900">
              <a:spcAft>
                <a:spcPts val="1800"/>
              </a:spcAft>
              <a:buFont typeface="Arial" panose="020B0604020202020204" pitchFamily="34" charset="0"/>
              <a:buChar char="•"/>
            </a:pPr>
            <a:r>
              <a:rPr lang="en-US" sz="2800" dirty="0">
                <a:solidFill>
                  <a:srgbClr val="000000"/>
                </a:solidFill>
              </a:rPr>
              <a:t>Panels</a:t>
            </a:r>
          </a:p>
          <a:p>
            <a:pPr marL="342900" indent="-342900">
              <a:spcAft>
                <a:spcPts val="1800"/>
              </a:spcAft>
              <a:buFont typeface="Arial" panose="020B0604020202020204" pitchFamily="34" charset="0"/>
              <a:buChar char="•"/>
            </a:pPr>
            <a:r>
              <a:rPr lang="en-US" sz="2800" dirty="0">
                <a:solidFill>
                  <a:srgbClr val="000000"/>
                </a:solidFill>
              </a:rPr>
              <a:t>Facilitated breakout discussions</a:t>
            </a:r>
          </a:p>
          <a:p>
            <a:pPr marL="342900" indent="-342900">
              <a:spcAft>
                <a:spcPts val="1800"/>
              </a:spcAft>
              <a:buFont typeface="Arial" panose="020B0604020202020204" pitchFamily="34" charset="0"/>
              <a:buChar char="•"/>
            </a:pPr>
            <a:r>
              <a:rPr lang="en-US" sz="2800" dirty="0">
                <a:solidFill>
                  <a:srgbClr val="000000"/>
                </a:solidFill>
              </a:rPr>
              <a:t>Informal networking</a:t>
            </a:r>
          </a:p>
        </p:txBody>
      </p:sp>
      <p:sp>
        <p:nvSpPr>
          <p:cNvPr id="4" name="Title 3">
            <a:extLst>
              <a:ext uri="{FF2B5EF4-FFF2-40B4-BE49-F238E27FC236}">
                <a16:creationId xmlns:a16="http://schemas.microsoft.com/office/drawing/2014/main" id="{EA144027-F83F-CFE9-9231-BF96F15F8598}"/>
              </a:ext>
            </a:extLst>
          </p:cNvPr>
          <p:cNvSpPr>
            <a:spLocks noGrp="1"/>
          </p:cNvSpPr>
          <p:nvPr>
            <p:ph type="title"/>
          </p:nvPr>
        </p:nvSpPr>
        <p:spPr>
          <a:xfrm>
            <a:off x="146304" y="215258"/>
            <a:ext cx="8292616" cy="609600"/>
          </a:xfrm>
        </p:spPr>
        <p:txBody>
          <a:bodyPr>
            <a:normAutofit/>
          </a:bodyPr>
          <a:lstStyle/>
          <a:p>
            <a:pPr>
              <a:lnSpc>
                <a:spcPct val="90000"/>
              </a:lnSpc>
            </a:pPr>
            <a:r>
              <a:rPr lang="en-US" sz="3700"/>
              <a:t>Day of Dialogue: June 2, 2022</a:t>
            </a:r>
          </a:p>
        </p:txBody>
      </p:sp>
      <p:sp>
        <p:nvSpPr>
          <p:cNvPr id="5" name="TextBox 4">
            <a:extLst>
              <a:ext uri="{FF2B5EF4-FFF2-40B4-BE49-F238E27FC236}">
                <a16:creationId xmlns:a16="http://schemas.microsoft.com/office/drawing/2014/main" id="{28840B52-B746-F774-C135-8DBBB4E2980D}"/>
              </a:ext>
            </a:extLst>
          </p:cNvPr>
          <p:cNvSpPr txBox="1"/>
          <p:nvPr/>
        </p:nvSpPr>
        <p:spPr>
          <a:xfrm>
            <a:off x="4393415" y="4548735"/>
            <a:ext cx="2970685" cy="246221"/>
          </a:xfrm>
          <a:prstGeom prst="rect">
            <a:avLst/>
          </a:prstGeom>
          <a:noFill/>
        </p:spPr>
        <p:txBody>
          <a:bodyPr wrap="none" rtlCol="0">
            <a:spAutoFit/>
          </a:bodyPr>
          <a:lstStyle/>
          <a:p>
            <a:r>
              <a:rPr lang="en-US" sz="1000" i="1" dirty="0">
                <a:solidFill>
                  <a:srgbClr val="000000"/>
                </a:solidFill>
              </a:rPr>
              <a:t>Photo credit: JMU University Marketing &amp; Branding</a:t>
            </a:r>
          </a:p>
        </p:txBody>
      </p:sp>
    </p:spTree>
    <p:extLst>
      <p:ext uri="{BB962C8B-B14F-4D97-AF65-F5344CB8AC3E}">
        <p14:creationId xmlns:p14="http://schemas.microsoft.com/office/powerpoint/2010/main" val="1304429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C2E8160-7D71-9AD0-859B-BCA7D22BA95C}"/>
              </a:ext>
            </a:extLst>
          </p:cNvPr>
          <p:cNvSpPr>
            <a:spLocks noGrp="1"/>
          </p:cNvSpPr>
          <p:nvPr>
            <p:ph type="sldNum" sz="quarter" idx="10"/>
          </p:nvPr>
        </p:nvSpPr>
        <p:spPr/>
        <p:txBody>
          <a:bodyPr/>
          <a:lstStyle/>
          <a:p>
            <a:fld id="{04E195D4-3F35-4E05-B500-7E7FD17C6DB3}" type="slidenum">
              <a:rPr lang="en-US" smtClean="0"/>
              <a:pPr/>
              <a:t>14</a:t>
            </a:fld>
            <a:endParaRPr lang="en-US" dirty="0"/>
          </a:p>
        </p:txBody>
      </p:sp>
      <p:sp>
        <p:nvSpPr>
          <p:cNvPr id="3" name="Content Placeholder 2">
            <a:extLst>
              <a:ext uri="{FF2B5EF4-FFF2-40B4-BE49-F238E27FC236}">
                <a16:creationId xmlns:a16="http://schemas.microsoft.com/office/drawing/2014/main" id="{BDCB2EA3-BE7A-B703-DE2F-EEC577EE5D87}"/>
              </a:ext>
            </a:extLst>
          </p:cNvPr>
          <p:cNvSpPr>
            <a:spLocks noGrp="1"/>
          </p:cNvSpPr>
          <p:nvPr>
            <p:ph idx="1"/>
          </p:nvPr>
        </p:nvSpPr>
        <p:spPr>
          <a:xfrm>
            <a:off x="3609473" y="1137336"/>
            <a:ext cx="4415760" cy="3195471"/>
          </a:xfrm>
        </p:spPr>
        <p:txBody>
          <a:bodyPr/>
          <a:lstStyle/>
          <a:p>
            <a:pPr>
              <a:spcAft>
                <a:spcPts val="1800"/>
              </a:spcAft>
            </a:pPr>
            <a:r>
              <a:rPr lang="en-US" dirty="0"/>
              <a:t>This was not designed as a research study.</a:t>
            </a:r>
          </a:p>
          <a:p>
            <a:r>
              <a:rPr lang="en-US" dirty="0"/>
              <a:t>The findings may not surprise you.</a:t>
            </a:r>
          </a:p>
          <a:p>
            <a:endParaRPr lang="en-US" dirty="0"/>
          </a:p>
        </p:txBody>
      </p:sp>
      <p:sp>
        <p:nvSpPr>
          <p:cNvPr id="4" name="Title 3">
            <a:extLst>
              <a:ext uri="{FF2B5EF4-FFF2-40B4-BE49-F238E27FC236}">
                <a16:creationId xmlns:a16="http://schemas.microsoft.com/office/drawing/2014/main" id="{B900FD55-A35E-36D8-C24C-70346B7167A8}"/>
              </a:ext>
            </a:extLst>
          </p:cNvPr>
          <p:cNvSpPr>
            <a:spLocks noGrp="1"/>
          </p:cNvSpPr>
          <p:nvPr>
            <p:ph type="title"/>
          </p:nvPr>
        </p:nvSpPr>
        <p:spPr/>
        <p:txBody>
          <a:bodyPr/>
          <a:lstStyle/>
          <a:p>
            <a:r>
              <a:rPr lang="en-US" dirty="0"/>
              <a:t>Keep in mind…</a:t>
            </a:r>
          </a:p>
        </p:txBody>
      </p:sp>
      <p:pic>
        <p:nvPicPr>
          <p:cNvPr id="5" name="Picture 6">
            <a:extLst>
              <a:ext uri="{FF2B5EF4-FFF2-40B4-BE49-F238E27FC236}">
                <a16:creationId xmlns:a16="http://schemas.microsoft.com/office/drawing/2014/main" id="{7F62F1E4-7BD2-D859-F64D-06E2697290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433" y="1305784"/>
            <a:ext cx="3128040" cy="208407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DC4BD57E-27EC-36C9-1591-2F2F6E1F1D68}"/>
              </a:ext>
            </a:extLst>
          </p:cNvPr>
          <p:cNvSpPr txBox="1"/>
          <p:nvPr/>
        </p:nvSpPr>
        <p:spPr>
          <a:xfrm>
            <a:off x="421443" y="3397952"/>
            <a:ext cx="2970685" cy="246221"/>
          </a:xfrm>
          <a:prstGeom prst="rect">
            <a:avLst/>
          </a:prstGeom>
          <a:noFill/>
        </p:spPr>
        <p:txBody>
          <a:bodyPr wrap="none" rtlCol="0">
            <a:spAutoFit/>
          </a:bodyPr>
          <a:lstStyle/>
          <a:p>
            <a:r>
              <a:rPr lang="en-US" sz="1000" i="1" dirty="0">
                <a:solidFill>
                  <a:srgbClr val="000000"/>
                </a:solidFill>
              </a:rPr>
              <a:t>Photo credit: JMU University Marketing &amp; Branding</a:t>
            </a:r>
          </a:p>
        </p:txBody>
      </p:sp>
    </p:spTree>
    <p:extLst>
      <p:ext uri="{BB962C8B-B14F-4D97-AF65-F5344CB8AC3E}">
        <p14:creationId xmlns:p14="http://schemas.microsoft.com/office/powerpoint/2010/main" val="60900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68DEE24-6459-CC6D-E443-53F16FF3143C}"/>
              </a:ext>
            </a:extLst>
          </p:cNvPr>
          <p:cNvSpPr>
            <a:spLocks noGrp="1"/>
          </p:cNvSpPr>
          <p:nvPr>
            <p:ph type="sldNum" sz="quarter" idx="10"/>
          </p:nvPr>
        </p:nvSpPr>
        <p:spPr/>
        <p:txBody>
          <a:bodyPr/>
          <a:lstStyle/>
          <a:p>
            <a:fld id="{04E195D4-3F35-4E05-B500-7E7FD17C6DB3}" type="slidenum">
              <a:rPr lang="en-US" smtClean="0"/>
              <a:pPr/>
              <a:t>15</a:t>
            </a:fld>
            <a:endParaRPr lang="en-US" dirty="0"/>
          </a:p>
        </p:txBody>
      </p:sp>
      <p:sp>
        <p:nvSpPr>
          <p:cNvPr id="3" name="Content Placeholder 2">
            <a:extLst>
              <a:ext uri="{FF2B5EF4-FFF2-40B4-BE49-F238E27FC236}">
                <a16:creationId xmlns:a16="http://schemas.microsoft.com/office/drawing/2014/main" id="{96D7C5D9-1BA1-2FA1-6AD0-88A85869015E}"/>
              </a:ext>
            </a:extLst>
          </p:cNvPr>
          <p:cNvSpPr>
            <a:spLocks noGrp="1"/>
          </p:cNvSpPr>
          <p:nvPr>
            <p:ph idx="1"/>
          </p:nvPr>
        </p:nvSpPr>
        <p:spPr>
          <a:xfrm>
            <a:off x="481433" y="1238415"/>
            <a:ext cx="7543800" cy="3256467"/>
          </a:xfrm>
        </p:spPr>
        <p:txBody>
          <a:bodyPr/>
          <a:lstStyle/>
          <a:p>
            <a:pPr>
              <a:spcAft>
                <a:spcPts val="1800"/>
              </a:spcAft>
            </a:pPr>
            <a:r>
              <a:rPr lang="en-US" sz="2800" dirty="0"/>
              <a:t>Energy around debate </a:t>
            </a:r>
            <a:r>
              <a:rPr lang="en-US" sz="2800" dirty="0">
                <a:sym typeface="Wingdings" pitchFamily="2" charset="2"/>
              </a:rPr>
              <a:t> discussion  dialogue</a:t>
            </a:r>
            <a:endParaRPr lang="en-US" sz="2800" dirty="0"/>
          </a:p>
          <a:p>
            <a:pPr>
              <a:spcAft>
                <a:spcPts val="1800"/>
              </a:spcAft>
            </a:pPr>
            <a:r>
              <a:rPr lang="en-US" sz="2800" dirty="0"/>
              <a:t>Actors: “The institution” vs individuals within the institution</a:t>
            </a:r>
          </a:p>
          <a:p>
            <a:r>
              <a:rPr lang="en-US" sz="2800" dirty="0"/>
              <a:t>Relationships: </a:t>
            </a:r>
          </a:p>
        </p:txBody>
      </p:sp>
      <p:sp>
        <p:nvSpPr>
          <p:cNvPr id="4" name="Title 3">
            <a:extLst>
              <a:ext uri="{FF2B5EF4-FFF2-40B4-BE49-F238E27FC236}">
                <a16:creationId xmlns:a16="http://schemas.microsoft.com/office/drawing/2014/main" id="{2D52467F-86A4-1D8A-1540-C5D773183FB1}"/>
              </a:ext>
            </a:extLst>
          </p:cNvPr>
          <p:cNvSpPr>
            <a:spLocks noGrp="1"/>
          </p:cNvSpPr>
          <p:nvPr>
            <p:ph type="title"/>
          </p:nvPr>
        </p:nvSpPr>
        <p:spPr/>
        <p:txBody>
          <a:bodyPr/>
          <a:lstStyle/>
          <a:p>
            <a:r>
              <a:rPr lang="en-US" dirty="0"/>
              <a:t>General Observations</a:t>
            </a:r>
          </a:p>
        </p:txBody>
      </p:sp>
      <p:grpSp>
        <p:nvGrpSpPr>
          <p:cNvPr id="34" name="Group 33">
            <a:extLst>
              <a:ext uri="{FF2B5EF4-FFF2-40B4-BE49-F238E27FC236}">
                <a16:creationId xmlns:a16="http://schemas.microsoft.com/office/drawing/2014/main" id="{F3913E5A-D9F1-E853-BA24-F26B116F72A4}"/>
              </a:ext>
            </a:extLst>
          </p:cNvPr>
          <p:cNvGrpSpPr/>
          <p:nvPr/>
        </p:nvGrpSpPr>
        <p:grpSpPr>
          <a:xfrm>
            <a:off x="3126128" y="3270898"/>
            <a:ext cx="5775163" cy="1451866"/>
            <a:chOff x="2488446" y="3372038"/>
            <a:chExt cx="5775163" cy="1451866"/>
          </a:xfrm>
        </p:grpSpPr>
        <p:sp>
          <p:nvSpPr>
            <p:cNvPr id="9" name="TextBox 8">
              <a:extLst>
                <a:ext uri="{FF2B5EF4-FFF2-40B4-BE49-F238E27FC236}">
                  <a16:creationId xmlns:a16="http://schemas.microsoft.com/office/drawing/2014/main" id="{39D35C06-74A2-3102-DCE0-D9D72E80D34E}"/>
                </a:ext>
              </a:extLst>
            </p:cNvPr>
            <p:cNvSpPr txBox="1"/>
            <p:nvPr/>
          </p:nvSpPr>
          <p:spPr>
            <a:xfrm>
              <a:off x="6651377" y="3579415"/>
              <a:ext cx="1612232" cy="369332"/>
            </a:xfrm>
            <a:prstGeom prst="rect">
              <a:avLst/>
            </a:prstGeom>
            <a:noFill/>
          </p:spPr>
          <p:txBody>
            <a:bodyPr wrap="square" rtlCol="0">
              <a:spAutoFit/>
            </a:bodyPr>
            <a:lstStyle/>
            <a:p>
              <a:r>
                <a:rPr lang="en-US" dirty="0"/>
                <a:t>Faculty/Staff</a:t>
              </a:r>
            </a:p>
          </p:txBody>
        </p:sp>
        <p:sp>
          <p:nvSpPr>
            <p:cNvPr id="10" name="TextBox 9">
              <a:extLst>
                <a:ext uri="{FF2B5EF4-FFF2-40B4-BE49-F238E27FC236}">
                  <a16:creationId xmlns:a16="http://schemas.microsoft.com/office/drawing/2014/main" id="{DE8EB1E2-E7FA-4B85-DDD6-F58F216CDB34}"/>
                </a:ext>
              </a:extLst>
            </p:cNvPr>
            <p:cNvSpPr txBox="1"/>
            <p:nvPr/>
          </p:nvSpPr>
          <p:spPr>
            <a:xfrm>
              <a:off x="6651377" y="4454572"/>
              <a:ext cx="1191042" cy="369332"/>
            </a:xfrm>
            <a:prstGeom prst="rect">
              <a:avLst/>
            </a:prstGeom>
            <a:noFill/>
          </p:spPr>
          <p:txBody>
            <a:bodyPr wrap="square" rtlCol="0">
              <a:spAutoFit/>
            </a:bodyPr>
            <a:lstStyle/>
            <a:p>
              <a:r>
                <a:rPr lang="en-US" dirty="0"/>
                <a:t>Students</a:t>
              </a:r>
            </a:p>
          </p:txBody>
        </p:sp>
        <p:sp>
          <p:nvSpPr>
            <p:cNvPr id="11" name="TextBox 10">
              <a:extLst>
                <a:ext uri="{FF2B5EF4-FFF2-40B4-BE49-F238E27FC236}">
                  <a16:creationId xmlns:a16="http://schemas.microsoft.com/office/drawing/2014/main" id="{9BD03739-A2C5-D1CE-73A3-39938E2C9DCD}"/>
                </a:ext>
              </a:extLst>
            </p:cNvPr>
            <p:cNvSpPr txBox="1"/>
            <p:nvPr/>
          </p:nvSpPr>
          <p:spPr>
            <a:xfrm>
              <a:off x="2488446" y="3585416"/>
              <a:ext cx="2917573" cy="369332"/>
            </a:xfrm>
            <a:prstGeom prst="rect">
              <a:avLst/>
            </a:prstGeom>
            <a:noFill/>
          </p:spPr>
          <p:txBody>
            <a:bodyPr wrap="square" rtlCol="0">
              <a:spAutoFit/>
            </a:bodyPr>
            <a:lstStyle/>
            <a:p>
              <a:r>
                <a:rPr lang="en-US" dirty="0"/>
                <a:t>Surrounding community</a:t>
              </a:r>
            </a:p>
          </p:txBody>
        </p:sp>
        <p:sp>
          <p:nvSpPr>
            <p:cNvPr id="13" name="TextBox 12">
              <a:extLst>
                <a:ext uri="{FF2B5EF4-FFF2-40B4-BE49-F238E27FC236}">
                  <a16:creationId xmlns:a16="http://schemas.microsoft.com/office/drawing/2014/main" id="{DFCE8B06-CC15-ECED-57C8-E51DB9810DC7}"/>
                </a:ext>
              </a:extLst>
            </p:cNvPr>
            <p:cNvSpPr txBox="1"/>
            <p:nvPr/>
          </p:nvSpPr>
          <p:spPr>
            <a:xfrm>
              <a:off x="3102063" y="4272885"/>
              <a:ext cx="1880936" cy="369332"/>
            </a:xfrm>
            <a:prstGeom prst="rect">
              <a:avLst/>
            </a:prstGeom>
            <a:noFill/>
          </p:spPr>
          <p:txBody>
            <a:bodyPr wrap="square" rtlCol="0">
              <a:spAutoFit/>
            </a:bodyPr>
            <a:lstStyle/>
            <a:p>
              <a:r>
                <a:rPr lang="en-US" dirty="0"/>
                <a:t>The institution</a:t>
              </a:r>
            </a:p>
          </p:txBody>
        </p:sp>
        <p:cxnSp>
          <p:nvCxnSpPr>
            <p:cNvPr id="17" name="Straight Arrow Connector 16">
              <a:extLst>
                <a:ext uri="{FF2B5EF4-FFF2-40B4-BE49-F238E27FC236}">
                  <a16:creationId xmlns:a16="http://schemas.microsoft.com/office/drawing/2014/main" id="{43C4EA12-F754-8A59-8AB1-E0527F033328}"/>
                </a:ext>
              </a:extLst>
            </p:cNvPr>
            <p:cNvCxnSpPr/>
            <p:nvPr/>
          </p:nvCxnSpPr>
          <p:spPr>
            <a:xfrm>
              <a:off x="5281867" y="3777916"/>
              <a:ext cx="1239253" cy="0"/>
            </a:xfrm>
            <a:prstGeom prst="straightConnector1">
              <a:avLst/>
            </a:prstGeom>
            <a:ln>
              <a:solidFill>
                <a:srgbClr val="C9282D"/>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2CBEFF36-472F-445C-B3E3-BE8E1C08875C}"/>
                </a:ext>
              </a:extLst>
            </p:cNvPr>
            <p:cNvCxnSpPr>
              <a:cxnSpLocks/>
            </p:cNvCxnSpPr>
            <p:nvPr/>
          </p:nvCxnSpPr>
          <p:spPr>
            <a:xfrm>
              <a:off x="6829926" y="3954747"/>
              <a:ext cx="0" cy="4572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387461DB-43FD-1410-F611-47EDF06F7FAE}"/>
                </a:ext>
              </a:extLst>
            </p:cNvPr>
            <p:cNvCxnSpPr>
              <a:cxnSpLocks/>
            </p:cNvCxnSpPr>
            <p:nvPr/>
          </p:nvCxnSpPr>
          <p:spPr>
            <a:xfrm>
              <a:off x="3902244" y="3954748"/>
              <a:ext cx="0" cy="341733"/>
            </a:xfrm>
            <a:prstGeom prst="straightConnector1">
              <a:avLst/>
            </a:prstGeom>
            <a:ln>
              <a:solidFill>
                <a:srgbClr val="6F90B8"/>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Elbow Connector 24">
              <a:extLst>
                <a:ext uri="{FF2B5EF4-FFF2-40B4-BE49-F238E27FC236}">
                  <a16:creationId xmlns:a16="http://schemas.microsoft.com/office/drawing/2014/main" id="{0FE1A319-F778-109D-3AF7-857A8B2682F3}"/>
                </a:ext>
              </a:extLst>
            </p:cNvPr>
            <p:cNvCxnSpPr>
              <a:cxnSpLocks/>
            </p:cNvCxnSpPr>
            <p:nvPr/>
          </p:nvCxnSpPr>
          <p:spPr>
            <a:xfrm flipV="1">
              <a:off x="4787528" y="3862137"/>
              <a:ext cx="1733592" cy="605105"/>
            </a:xfrm>
            <a:prstGeom prst="bentConnector3">
              <a:avLst/>
            </a:prstGeom>
            <a:ln>
              <a:solidFill>
                <a:srgbClr val="558476"/>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Elbow Connector 27">
              <a:extLst>
                <a:ext uri="{FF2B5EF4-FFF2-40B4-BE49-F238E27FC236}">
                  <a16:creationId xmlns:a16="http://schemas.microsoft.com/office/drawing/2014/main" id="{1AF71AA1-D198-E716-B77A-A21A83418F35}"/>
                </a:ext>
              </a:extLst>
            </p:cNvPr>
            <p:cNvCxnSpPr>
              <a:cxnSpLocks/>
            </p:cNvCxnSpPr>
            <p:nvPr/>
          </p:nvCxnSpPr>
          <p:spPr>
            <a:xfrm>
              <a:off x="5281867" y="3905085"/>
              <a:ext cx="1271333" cy="737132"/>
            </a:xfrm>
            <a:prstGeom prst="bentConnector3">
              <a:avLst/>
            </a:prstGeom>
            <a:ln>
              <a:solidFill>
                <a:srgbClr val="E6A158"/>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2" name="U-Turn Arrow 31">
              <a:extLst>
                <a:ext uri="{FF2B5EF4-FFF2-40B4-BE49-F238E27FC236}">
                  <a16:creationId xmlns:a16="http://schemas.microsoft.com/office/drawing/2014/main" id="{AFD316EA-143F-2202-DD15-6E79C8C8ECEB}"/>
                </a:ext>
              </a:extLst>
            </p:cNvPr>
            <p:cNvSpPr/>
            <p:nvPr/>
          </p:nvSpPr>
          <p:spPr>
            <a:xfrm>
              <a:off x="7032378" y="4241946"/>
              <a:ext cx="457200" cy="274320"/>
            </a:xfrm>
            <a:prstGeom prst="uturnArrow">
              <a:avLst/>
            </a:prstGeom>
            <a:solidFill>
              <a:srgbClr val="E6A1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3" name="U-Turn Arrow 32">
              <a:extLst>
                <a:ext uri="{FF2B5EF4-FFF2-40B4-BE49-F238E27FC236}">
                  <a16:creationId xmlns:a16="http://schemas.microsoft.com/office/drawing/2014/main" id="{6064F103-9540-EFF5-BAD9-63B6A90DD11C}"/>
                </a:ext>
              </a:extLst>
            </p:cNvPr>
            <p:cNvSpPr/>
            <p:nvPr/>
          </p:nvSpPr>
          <p:spPr>
            <a:xfrm>
              <a:off x="7056442" y="3372038"/>
              <a:ext cx="457200" cy="274320"/>
            </a:xfrm>
            <a:prstGeom prst="uturnArrow">
              <a:avLst/>
            </a:prstGeom>
            <a:solidFill>
              <a:srgbClr val="9BBB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3774389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1871A1B-39C3-3D45-674B-55339724C21C}"/>
              </a:ext>
            </a:extLst>
          </p:cNvPr>
          <p:cNvSpPr>
            <a:spLocks noGrp="1"/>
          </p:cNvSpPr>
          <p:nvPr>
            <p:ph type="sldNum" sz="quarter" idx="10"/>
          </p:nvPr>
        </p:nvSpPr>
        <p:spPr/>
        <p:txBody>
          <a:bodyPr/>
          <a:lstStyle/>
          <a:p>
            <a:fld id="{04E195D4-3F35-4E05-B500-7E7FD17C6DB3}" type="slidenum">
              <a:rPr lang="en-US" smtClean="0"/>
              <a:pPr/>
              <a:t>16</a:t>
            </a:fld>
            <a:endParaRPr lang="en-US" dirty="0"/>
          </a:p>
        </p:txBody>
      </p:sp>
      <p:sp>
        <p:nvSpPr>
          <p:cNvPr id="4" name="Title 3">
            <a:extLst>
              <a:ext uri="{FF2B5EF4-FFF2-40B4-BE49-F238E27FC236}">
                <a16:creationId xmlns:a16="http://schemas.microsoft.com/office/drawing/2014/main" id="{70FFDD80-74FE-61BC-4C9C-D99B3A0EB806}"/>
              </a:ext>
            </a:extLst>
          </p:cNvPr>
          <p:cNvSpPr>
            <a:spLocks noGrp="1"/>
          </p:cNvSpPr>
          <p:nvPr>
            <p:ph type="title"/>
          </p:nvPr>
        </p:nvSpPr>
        <p:spPr/>
        <p:txBody>
          <a:bodyPr/>
          <a:lstStyle/>
          <a:p>
            <a:r>
              <a:rPr lang="en-US" dirty="0"/>
              <a:t>Challenges/Barriers</a:t>
            </a:r>
          </a:p>
        </p:txBody>
      </p:sp>
      <p:sp>
        <p:nvSpPr>
          <p:cNvPr id="5" name="TextBox 4">
            <a:extLst>
              <a:ext uri="{FF2B5EF4-FFF2-40B4-BE49-F238E27FC236}">
                <a16:creationId xmlns:a16="http://schemas.microsoft.com/office/drawing/2014/main" id="{87EB2F0E-3053-C507-F566-97EAACD56610}"/>
              </a:ext>
            </a:extLst>
          </p:cNvPr>
          <p:cNvSpPr txBox="1"/>
          <p:nvPr/>
        </p:nvSpPr>
        <p:spPr>
          <a:xfrm>
            <a:off x="462593" y="1118933"/>
            <a:ext cx="5168070" cy="2154436"/>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3200" dirty="0">
                <a:solidFill>
                  <a:srgbClr val="000000"/>
                </a:solidFill>
                <a:latin typeface="Franklin Gothic Medium Cond" panose="020B0606030402020204" pitchFamily="34" charset="0"/>
              </a:rPr>
              <a:t>Silos/Lack of communication</a:t>
            </a:r>
          </a:p>
          <a:p>
            <a:pPr marL="800100" lvl="1" indent="-342900">
              <a:spcAft>
                <a:spcPts val="1200"/>
              </a:spcAft>
              <a:buFont typeface="Courier New" panose="02070309020205020404" pitchFamily="49" charset="0"/>
              <a:buChar char="o"/>
            </a:pPr>
            <a:r>
              <a:rPr lang="en-US" sz="2400" dirty="0">
                <a:solidFill>
                  <a:srgbClr val="20558A"/>
                </a:solidFill>
                <a:latin typeface="Franklin Gothic Medium Cond" panose="020B0606030402020204" pitchFamily="34" charset="0"/>
              </a:rPr>
              <a:t>Between institutions</a:t>
            </a:r>
          </a:p>
          <a:p>
            <a:pPr marL="800100" lvl="1" indent="-342900">
              <a:spcAft>
                <a:spcPts val="1200"/>
              </a:spcAft>
              <a:buFont typeface="Courier New" panose="02070309020205020404" pitchFamily="49" charset="0"/>
              <a:buChar char="o"/>
            </a:pPr>
            <a:r>
              <a:rPr lang="en-US" sz="2400" dirty="0">
                <a:solidFill>
                  <a:srgbClr val="20558A"/>
                </a:solidFill>
                <a:latin typeface="Franklin Gothic Medium Cond" panose="020B0606030402020204" pitchFamily="34" charset="0"/>
              </a:rPr>
              <a:t>Within institutions</a:t>
            </a:r>
          </a:p>
          <a:p>
            <a:pPr marL="800100" lvl="1" indent="-342900">
              <a:spcAft>
                <a:spcPts val="1200"/>
              </a:spcAft>
              <a:buFont typeface="Courier New" panose="02070309020205020404" pitchFamily="49" charset="0"/>
              <a:buChar char="o"/>
            </a:pPr>
            <a:r>
              <a:rPr lang="en-US" sz="2400" dirty="0">
                <a:solidFill>
                  <a:srgbClr val="20558A"/>
                </a:solidFill>
                <a:latin typeface="Franklin Gothic Medium Cond" panose="020B0606030402020204" pitchFamily="34" charset="0"/>
              </a:rPr>
              <a:t>Between higher ed &amp; K12</a:t>
            </a:r>
          </a:p>
        </p:txBody>
      </p:sp>
    </p:spTree>
    <p:extLst>
      <p:ext uri="{BB962C8B-B14F-4D97-AF65-F5344CB8AC3E}">
        <p14:creationId xmlns:p14="http://schemas.microsoft.com/office/powerpoint/2010/main" val="3166926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0190D5C-8745-4CDB-F4D8-5A7934E65BBE}"/>
              </a:ext>
            </a:extLst>
          </p:cNvPr>
          <p:cNvSpPr>
            <a:spLocks noGrp="1"/>
          </p:cNvSpPr>
          <p:nvPr>
            <p:ph type="sldNum" sz="quarter" idx="10"/>
          </p:nvPr>
        </p:nvSpPr>
        <p:spPr/>
        <p:txBody>
          <a:bodyPr/>
          <a:lstStyle/>
          <a:p>
            <a:fld id="{04E195D4-3F35-4E05-B500-7E7FD17C6DB3}" type="slidenum">
              <a:rPr lang="en-US" smtClean="0"/>
              <a:pPr/>
              <a:t>17</a:t>
            </a:fld>
            <a:endParaRPr lang="en-US" dirty="0"/>
          </a:p>
        </p:txBody>
      </p:sp>
      <p:sp>
        <p:nvSpPr>
          <p:cNvPr id="3" name="Content Placeholder 2">
            <a:extLst>
              <a:ext uri="{FF2B5EF4-FFF2-40B4-BE49-F238E27FC236}">
                <a16:creationId xmlns:a16="http://schemas.microsoft.com/office/drawing/2014/main" id="{5EFD4FC0-870F-91C8-B911-CC5687A23BA0}"/>
              </a:ext>
            </a:extLst>
          </p:cNvPr>
          <p:cNvSpPr>
            <a:spLocks noGrp="1"/>
          </p:cNvSpPr>
          <p:nvPr>
            <p:ph idx="1"/>
          </p:nvPr>
        </p:nvSpPr>
        <p:spPr>
          <a:xfrm>
            <a:off x="481433" y="1070807"/>
            <a:ext cx="7543800" cy="3303756"/>
          </a:xfrm>
        </p:spPr>
        <p:txBody>
          <a:bodyPr/>
          <a:lstStyle/>
          <a:p>
            <a:pPr>
              <a:spcAft>
                <a:spcPts val="1200"/>
              </a:spcAft>
            </a:pPr>
            <a:r>
              <a:rPr lang="en-US" dirty="0"/>
              <a:t>Lack of trust</a:t>
            </a:r>
          </a:p>
          <a:p>
            <a:pPr lvl="1">
              <a:spcBef>
                <a:spcPts val="0"/>
              </a:spcBef>
              <a:spcAft>
                <a:spcPts val="1200"/>
              </a:spcAft>
              <a:buFont typeface="Courier New" panose="02070309020205020404" pitchFamily="49" charset="0"/>
              <a:buChar char="o"/>
            </a:pPr>
            <a:r>
              <a:rPr lang="en-US" dirty="0"/>
              <a:t>Among students</a:t>
            </a:r>
          </a:p>
          <a:p>
            <a:pPr lvl="1">
              <a:spcBef>
                <a:spcPts val="0"/>
              </a:spcBef>
              <a:spcAft>
                <a:spcPts val="1200"/>
              </a:spcAft>
              <a:buFont typeface="Courier New" panose="02070309020205020404" pitchFamily="49" charset="0"/>
              <a:buChar char="o"/>
            </a:pPr>
            <a:r>
              <a:rPr lang="en-US" dirty="0"/>
              <a:t>Between faculty/staff &amp; students</a:t>
            </a:r>
          </a:p>
          <a:p>
            <a:pPr lvl="1">
              <a:spcBef>
                <a:spcPts val="0"/>
              </a:spcBef>
              <a:spcAft>
                <a:spcPts val="1200"/>
              </a:spcAft>
              <a:buFont typeface="Courier New" panose="02070309020205020404" pitchFamily="49" charset="0"/>
              <a:buChar char="o"/>
            </a:pPr>
            <a:r>
              <a:rPr lang="en-US" dirty="0"/>
              <a:t>Between faculty/staff &amp; administrators</a:t>
            </a:r>
          </a:p>
          <a:p>
            <a:pPr lvl="1">
              <a:spcBef>
                <a:spcPts val="0"/>
              </a:spcBef>
              <a:spcAft>
                <a:spcPts val="1200"/>
              </a:spcAft>
              <a:buFont typeface="Courier New" panose="02070309020205020404" pitchFamily="49" charset="0"/>
              <a:buChar char="o"/>
            </a:pPr>
            <a:r>
              <a:rPr lang="en-US" dirty="0"/>
              <a:t>Between institutions &amp; local communities</a:t>
            </a:r>
          </a:p>
          <a:p>
            <a:pPr lvl="1">
              <a:spcBef>
                <a:spcPts val="0"/>
              </a:spcBef>
              <a:buFont typeface="Courier New" panose="02070309020205020404" pitchFamily="49" charset="0"/>
              <a:buChar char="o"/>
            </a:pPr>
            <a:r>
              <a:rPr lang="en-US" dirty="0"/>
              <a:t>Between institutions (including faculty/staff) &amp; the public</a:t>
            </a:r>
          </a:p>
          <a:p>
            <a:pPr lvl="1">
              <a:buFont typeface="Courier New" panose="02070309020205020404" pitchFamily="49" charset="0"/>
              <a:buChar char="o"/>
            </a:pPr>
            <a:endParaRPr lang="en-US" dirty="0"/>
          </a:p>
        </p:txBody>
      </p:sp>
      <p:sp>
        <p:nvSpPr>
          <p:cNvPr id="5" name="Title 3">
            <a:extLst>
              <a:ext uri="{FF2B5EF4-FFF2-40B4-BE49-F238E27FC236}">
                <a16:creationId xmlns:a16="http://schemas.microsoft.com/office/drawing/2014/main" id="{2D82A550-F7FE-391A-56D0-0B5082DD66E9}"/>
              </a:ext>
            </a:extLst>
          </p:cNvPr>
          <p:cNvSpPr>
            <a:spLocks noGrp="1"/>
          </p:cNvSpPr>
          <p:nvPr>
            <p:ph type="title"/>
          </p:nvPr>
        </p:nvSpPr>
        <p:spPr/>
        <p:txBody>
          <a:bodyPr/>
          <a:lstStyle/>
          <a:p>
            <a:r>
              <a:rPr lang="en-US" dirty="0"/>
              <a:t>Challenges/Barriers (cont.)</a:t>
            </a:r>
          </a:p>
        </p:txBody>
      </p:sp>
    </p:spTree>
    <p:extLst>
      <p:ext uri="{BB962C8B-B14F-4D97-AF65-F5344CB8AC3E}">
        <p14:creationId xmlns:p14="http://schemas.microsoft.com/office/powerpoint/2010/main" val="2568929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69C125B-8284-B23D-A249-75D474A83F86}"/>
              </a:ext>
            </a:extLst>
          </p:cNvPr>
          <p:cNvSpPr>
            <a:spLocks noGrp="1"/>
          </p:cNvSpPr>
          <p:nvPr>
            <p:ph type="sldNum" sz="quarter" idx="10"/>
          </p:nvPr>
        </p:nvSpPr>
        <p:spPr/>
        <p:txBody>
          <a:bodyPr/>
          <a:lstStyle/>
          <a:p>
            <a:fld id="{04E195D4-3F35-4E05-B500-7E7FD17C6DB3}" type="slidenum">
              <a:rPr lang="en-US" smtClean="0"/>
              <a:pPr/>
              <a:t>18</a:t>
            </a:fld>
            <a:endParaRPr lang="en-US" dirty="0"/>
          </a:p>
        </p:txBody>
      </p:sp>
      <p:sp>
        <p:nvSpPr>
          <p:cNvPr id="3" name="Content Placeholder 2">
            <a:extLst>
              <a:ext uri="{FF2B5EF4-FFF2-40B4-BE49-F238E27FC236}">
                <a16:creationId xmlns:a16="http://schemas.microsoft.com/office/drawing/2014/main" id="{BCAD1B15-0BDB-6736-6D3E-212CBE867F55}"/>
              </a:ext>
            </a:extLst>
          </p:cNvPr>
          <p:cNvSpPr>
            <a:spLocks noGrp="1"/>
          </p:cNvSpPr>
          <p:nvPr>
            <p:ph idx="1"/>
          </p:nvPr>
        </p:nvSpPr>
        <p:spPr/>
        <p:txBody>
          <a:bodyPr/>
          <a:lstStyle/>
          <a:p>
            <a:r>
              <a:rPr lang="en-US" dirty="0"/>
              <a:t>Inconsistent attention </a:t>
            </a:r>
          </a:p>
          <a:p>
            <a:pPr lvl="1">
              <a:buFont typeface="Courier New" panose="02070309020205020404" pitchFamily="49" charset="0"/>
              <a:buChar char="o"/>
            </a:pPr>
            <a:r>
              <a:rPr lang="en-US" dirty="0"/>
              <a:t>Faculty/staff/administrator turnover</a:t>
            </a:r>
          </a:p>
          <a:p>
            <a:pPr lvl="1">
              <a:spcBef>
                <a:spcPts val="0"/>
              </a:spcBef>
              <a:spcAft>
                <a:spcPts val="1200"/>
              </a:spcAft>
              <a:buFont typeface="Courier New" panose="02070309020205020404" pitchFamily="49" charset="0"/>
              <a:buChar char="o"/>
            </a:pPr>
            <a:r>
              <a:rPr lang="en-US" dirty="0"/>
              <a:t>Competing priorities, burnout</a:t>
            </a:r>
          </a:p>
          <a:p>
            <a:r>
              <a:rPr lang="en-US" dirty="0"/>
              <a:t>Insufficient capacity</a:t>
            </a:r>
          </a:p>
          <a:p>
            <a:pPr lvl="1">
              <a:buFont typeface="Courier New" panose="02070309020205020404" pitchFamily="49" charset="0"/>
              <a:buChar char="o"/>
            </a:pPr>
            <a:r>
              <a:rPr lang="en-US" dirty="0"/>
              <a:t>Money, staffing, time</a:t>
            </a:r>
          </a:p>
          <a:p>
            <a:pPr lvl="1">
              <a:spcBef>
                <a:spcPts val="0"/>
              </a:spcBef>
              <a:spcAft>
                <a:spcPts val="1200"/>
              </a:spcAft>
              <a:buFont typeface="Courier New" panose="02070309020205020404" pitchFamily="49" charset="0"/>
              <a:buChar char="o"/>
            </a:pPr>
            <a:r>
              <a:rPr lang="en-US" dirty="0"/>
              <a:t>Skills, confidence</a:t>
            </a:r>
          </a:p>
          <a:p>
            <a:r>
              <a:rPr lang="en-US" dirty="0"/>
              <a:t>Unclear definitions</a:t>
            </a:r>
          </a:p>
          <a:p>
            <a:pPr lvl="1"/>
            <a:endParaRPr lang="en-US" dirty="0"/>
          </a:p>
        </p:txBody>
      </p:sp>
      <p:sp>
        <p:nvSpPr>
          <p:cNvPr id="4" name="Title 3">
            <a:extLst>
              <a:ext uri="{FF2B5EF4-FFF2-40B4-BE49-F238E27FC236}">
                <a16:creationId xmlns:a16="http://schemas.microsoft.com/office/drawing/2014/main" id="{9C1A57E3-3253-1A96-35FD-957B4228EF89}"/>
              </a:ext>
            </a:extLst>
          </p:cNvPr>
          <p:cNvSpPr>
            <a:spLocks noGrp="1"/>
          </p:cNvSpPr>
          <p:nvPr>
            <p:ph type="title"/>
          </p:nvPr>
        </p:nvSpPr>
        <p:spPr/>
        <p:txBody>
          <a:bodyPr/>
          <a:lstStyle/>
          <a:p>
            <a:r>
              <a:rPr lang="en-US" dirty="0"/>
              <a:t>Challenges/Barriers (cont.)</a:t>
            </a:r>
          </a:p>
        </p:txBody>
      </p:sp>
    </p:spTree>
    <p:extLst>
      <p:ext uri="{BB962C8B-B14F-4D97-AF65-F5344CB8AC3E}">
        <p14:creationId xmlns:p14="http://schemas.microsoft.com/office/powerpoint/2010/main" val="1155216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E54EC55-C88C-AECD-8559-9EB91FBC198C}"/>
              </a:ext>
            </a:extLst>
          </p:cNvPr>
          <p:cNvSpPr>
            <a:spLocks noGrp="1"/>
          </p:cNvSpPr>
          <p:nvPr>
            <p:ph type="sldNum" sz="quarter" idx="10"/>
          </p:nvPr>
        </p:nvSpPr>
        <p:spPr/>
        <p:txBody>
          <a:bodyPr/>
          <a:lstStyle/>
          <a:p>
            <a:fld id="{04E195D4-3F35-4E05-B500-7E7FD17C6DB3}" type="slidenum">
              <a:rPr lang="en-US" smtClean="0"/>
              <a:pPr/>
              <a:t>1</a:t>
            </a:fld>
            <a:endParaRPr lang="en-US" dirty="0"/>
          </a:p>
        </p:txBody>
      </p:sp>
      <p:sp>
        <p:nvSpPr>
          <p:cNvPr id="3" name="Content Placeholder 2">
            <a:extLst>
              <a:ext uri="{FF2B5EF4-FFF2-40B4-BE49-F238E27FC236}">
                <a16:creationId xmlns:a16="http://schemas.microsoft.com/office/drawing/2014/main" id="{C8359EF9-B3AB-3AA7-70E9-27035E49CF9A}"/>
              </a:ext>
            </a:extLst>
          </p:cNvPr>
          <p:cNvSpPr>
            <a:spLocks noGrp="1"/>
          </p:cNvSpPr>
          <p:nvPr>
            <p:ph idx="1"/>
          </p:nvPr>
        </p:nvSpPr>
        <p:spPr>
          <a:xfrm>
            <a:off x="481433" y="1227221"/>
            <a:ext cx="7543800" cy="3267661"/>
          </a:xfrm>
        </p:spPr>
        <p:txBody>
          <a:bodyPr/>
          <a:lstStyle/>
          <a:p>
            <a:pPr>
              <a:spcAft>
                <a:spcPts val="1800"/>
              </a:spcAft>
            </a:pPr>
            <a:r>
              <a:rPr lang="en-US" dirty="0"/>
              <a:t>Foundation of SCHEV’s civic engagement work</a:t>
            </a:r>
          </a:p>
          <a:p>
            <a:pPr>
              <a:spcAft>
                <a:spcPts val="1800"/>
              </a:spcAft>
            </a:pPr>
            <a:r>
              <a:rPr lang="en-US" dirty="0"/>
              <a:t>June 2022 “Day of Dialogue”</a:t>
            </a:r>
          </a:p>
          <a:p>
            <a:pPr>
              <a:spcAft>
                <a:spcPts val="1800"/>
              </a:spcAft>
            </a:pPr>
            <a:r>
              <a:rPr lang="en-US" dirty="0"/>
              <a:t>(Possible) next steps</a:t>
            </a:r>
          </a:p>
          <a:p>
            <a:pPr>
              <a:spcAft>
                <a:spcPts val="1800"/>
              </a:spcAft>
            </a:pPr>
            <a:r>
              <a:rPr lang="en-US" dirty="0"/>
              <a:t>Discussion</a:t>
            </a:r>
          </a:p>
        </p:txBody>
      </p:sp>
      <p:sp>
        <p:nvSpPr>
          <p:cNvPr id="4" name="Title 3">
            <a:extLst>
              <a:ext uri="{FF2B5EF4-FFF2-40B4-BE49-F238E27FC236}">
                <a16:creationId xmlns:a16="http://schemas.microsoft.com/office/drawing/2014/main" id="{7AE1CC47-3B85-0C14-9706-4476B5477B8F}"/>
              </a:ext>
            </a:extLst>
          </p:cNvPr>
          <p:cNvSpPr>
            <a:spLocks noGrp="1"/>
          </p:cNvSpPr>
          <p:nvPr>
            <p:ph type="title"/>
          </p:nvPr>
        </p:nvSpPr>
        <p:spPr/>
        <p:txBody>
          <a:bodyPr/>
          <a:lstStyle/>
          <a:p>
            <a:r>
              <a:rPr lang="en-US" dirty="0"/>
              <a:t>Presentation Outline</a:t>
            </a:r>
          </a:p>
        </p:txBody>
      </p:sp>
    </p:spTree>
    <p:extLst>
      <p:ext uri="{BB962C8B-B14F-4D97-AF65-F5344CB8AC3E}">
        <p14:creationId xmlns:p14="http://schemas.microsoft.com/office/powerpoint/2010/main" val="116695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C4CE3EC-EAA6-27B8-C47D-D18381411094}"/>
              </a:ext>
            </a:extLst>
          </p:cNvPr>
          <p:cNvSpPr>
            <a:spLocks noGrp="1"/>
          </p:cNvSpPr>
          <p:nvPr>
            <p:ph type="sldNum" sz="quarter" idx="10"/>
          </p:nvPr>
        </p:nvSpPr>
        <p:spPr/>
        <p:txBody>
          <a:bodyPr/>
          <a:lstStyle/>
          <a:p>
            <a:fld id="{04E195D4-3F35-4E05-B500-7E7FD17C6DB3}" type="slidenum">
              <a:rPr lang="en-US" smtClean="0"/>
              <a:pPr/>
              <a:t>19</a:t>
            </a:fld>
            <a:endParaRPr lang="en-US" dirty="0"/>
          </a:p>
        </p:txBody>
      </p:sp>
      <p:sp>
        <p:nvSpPr>
          <p:cNvPr id="3" name="Content Placeholder 2">
            <a:extLst>
              <a:ext uri="{FF2B5EF4-FFF2-40B4-BE49-F238E27FC236}">
                <a16:creationId xmlns:a16="http://schemas.microsoft.com/office/drawing/2014/main" id="{D731745C-B9B7-9612-6EEA-B55E12C4A2B8}"/>
              </a:ext>
            </a:extLst>
          </p:cNvPr>
          <p:cNvSpPr>
            <a:spLocks noGrp="1"/>
          </p:cNvSpPr>
          <p:nvPr>
            <p:ph idx="1"/>
          </p:nvPr>
        </p:nvSpPr>
        <p:spPr>
          <a:xfrm>
            <a:off x="481432" y="1035703"/>
            <a:ext cx="8205367" cy="3459179"/>
          </a:xfrm>
        </p:spPr>
        <p:txBody>
          <a:bodyPr/>
          <a:lstStyle/>
          <a:p>
            <a:pPr>
              <a:spcAft>
                <a:spcPts val="1200"/>
              </a:spcAft>
            </a:pPr>
            <a:r>
              <a:rPr lang="en-US" sz="2800" dirty="0"/>
              <a:t>Create regular opportunities for talking, sharing, collaborating</a:t>
            </a:r>
          </a:p>
          <a:p>
            <a:pPr>
              <a:spcAft>
                <a:spcPts val="1200"/>
              </a:spcAft>
            </a:pPr>
            <a:r>
              <a:rPr lang="en-US" sz="2800" dirty="0"/>
              <a:t>Embed civic learning/engagement into culture, curriculum &amp; programs</a:t>
            </a:r>
          </a:p>
          <a:p>
            <a:pPr>
              <a:spcAft>
                <a:spcPts val="1200"/>
              </a:spcAft>
            </a:pPr>
            <a:r>
              <a:rPr lang="en-US" sz="2800" dirty="0"/>
              <a:t>Provide resources &amp; recognition</a:t>
            </a:r>
          </a:p>
          <a:p>
            <a:r>
              <a:rPr lang="en-US" sz="2800" dirty="0"/>
              <a:t>Develop skills among faculty/staff as well as students – people need models</a:t>
            </a:r>
          </a:p>
          <a:p>
            <a:endParaRPr lang="en-US" sz="2800" dirty="0"/>
          </a:p>
          <a:p>
            <a:pPr>
              <a:spcAft>
                <a:spcPts val="1200"/>
              </a:spcAft>
            </a:pPr>
            <a:endParaRPr lang="en-US" sz="2800" dirty="0"/>
          </a:p>
          <a:p>
            <a:endParaRPr lang="en-US" sz="2400" dirty="0"/>
          </a:p>
        </p:txBody>
      </p:sp>
      <p:sp>
        <p:nvSpPr>
          <p:cNvPr id="4" name="Title 3">
            <a:extLst>
              <a:ext uri="{FF2B5EF4-FFF2-40B4-BE49-F238E27FC236}">
                <a16:creationId xmlns:a16="http://schemas.microsoft.com/office/drawing/2014/main" id="{8D6C0D80-3FD5-2D43-3050-65CD5606FFE8}"/>
              </a:ext>
            </a:extLst>
          </p:cNvPr>
          <p:cNvSpPr>
            <a:spLocks noGrp="1"/>
          </p:cNvSpPr>
          <p:nvPr>
            <p:ph type="title"/>
          </p:nvPr>
        </p:nvSpPr>
        <p:spPr/>
        <p:txBody>
          <a:bodyPr/>
          <a:lstStyle/>
          <a:p>
            <a:r>
              <a:rPr lang="en-US" dirty="0"/>
              <a:t>Opportunities/Actions</a:t>
            </a:r>
          </a:p>
        </p:txBody>
      </p:sp>
    </p:spTree>
    <p:extLst>
      <p:ext uri="{BB962C8B-B14F-4D97-AF65-F5344CB8AC3E}">
        <p14:creationId xmlns:p14="http://schemas.microsoft.com/office/powerpoint/2010/main" val="702087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3012553-1890-6985-E2AF-AB43447A3628}"/>
              </a:ext>
            </a:extLst>
          </p:cNvPr>
          <p:cNvSpPr>
            <a:spLocks noGrp="1"/>
          </p:cNvSpPr>
          <p:nvPr>
            <p:ph type="sldNum" sz="quarter" idx="10"/>
          </p:nvPr>
        </p:nvSpPr>
        <p:spPr/>
        <p:txBody>
          <a:bodyPr/>
          <a:lstStyle/>
          <a:p>
            <a:fld id="{04E195D4-3F35-4E05-B500-7E7FD17C6DB3}" type="slidenum">
              <a:rPr lang="en-US" smtClean="0"/>
              <a:pPr/>
              <a:t>20</a:t>
            </a:fld>
            <a:endParaRPr lang="en-US" dirty="0"/>
          </a:p>
        </p:txBody>
      </p:sp>
      <p:sp>
        <p:nvSpPr>
          <p:cNvPr id="3" name="Content Placeholder 2">
            <a:extLst>
              <a:ext uri="{FF2B5EF4-FFF2-40B4-BE49-F238E27FC236}">
                <a16:creationId xmlns:a16="http://schemas.microsoft.com/office/drawing/2014/main" id="{AB698B3F-9983-F2D5-450E-81F75F4CBB69}"/>
              </a:ext>
            </a:extLst>
          </p:cNvPr>
          <p:cNvSpPr>
            <a:spLocks noGrp="1"/>
          </p:cNvSpPr>
          <p:nvPr>
            <p:ph idx="1"/>
          </p:nvPr>
        </p:nvSpPr>
        <p:spPr>
          <a:xfrm>
            <a:off x="481432" y="1035703"/>
            <a:ext cx="7808325" cy="3459179"/>
          </a:xfrm>
        </p:spPr>
        <p:txBody>
          <a:bodyPr/>
          <a:lstStyle/>
          <a:p>
            <a:pPr marL="182880" indent="0">
              <a:buNone/>
            </a:pPr>
            <a:r>
              <a:rPr lang="en-US" dirty="0">
                <a:latin typeface="Franklin Gothic Medium" panose="020B0603020102020204" pitchFamily="34" charset="0"/>
              </a:rPr>
              <a:t>SCHEV’s goals:</a:t>
            </a:r>
          </a:p>
          <a:p>
            <a:pPr marL="182880" indent="0">
              <a:buNone/>
            </a:pPr>
            <a:endParaRPr lang="en-US" dirty="0"/>
          </a:p>
          <a:p>
            <a:pPr marL="182880" indent="0">
              <a:buNone/>
            </a:pPr>
            <a:r>
              <a:rPr lang="en-US" dirty="0">
                <a:solidFill>
                  <a:srgbClr val="20558A"/>
                </a:solidFill>
              </a:rPr>
              <a:t>Identify, support and leverage work being done by others at national, state and institution levels. </a:t>
            </a:r>
          </a:p>
          <a:p>
            <a:pPr marL="182880" indent="0">
              <a:buNone/>
            </a:pPr>
            <a:endParaRPr lang="en-US" dirty="0">
              <a:solidFill>
                <a:srgbClr val="20558A"/>
              </a:solidFill>
            </a:endParaRPr>
          </a:p>
          <a:p>
            <a:pPr marL="182880" indent="0">
              <a:buNone/>
            </a:pPr>
            <a:r>
              <a:rPr lang="en-US" dirty="0">
                <a:solidFill>
                  <a:srgbClr val="20558A"/>
                </a:solidFill>
              </a:rPr>
              <a:t>Fill in the gaps where we can.</a:t>
            </a:r>
          </a:p>
          <a:p>
            <a:endParaRPr lang="en-US" dirty="0"/>
          </a:p>
        </p:txBody>
      </p:sp>
      <p:sp>
        <p:nvSpPr>
          <p:cNvPr id="4" name="Title 3">
            <a:extLst>
              <a:ext uri="{FF2B5EF4-FFF2-40B4-BE49-F238E27FC236}">
                <a16:creationId xmlns:a16="http://schemas.microsoft.com/office/drawing/2014/main" id="{BF2DE874-9163-09C9-4D22-7A9DABA8F461}"/>
              </a:ext>
            </a:extLst>
          </p:cNvPr>
          <p:cNvSpPr>
            <a:spLocks noGrp="1"/>
          </p:cNvSpPr>
          <p:nvPr>
            <p:ph type="title"/>
          </p:nvPr>
        </p:nvSpPr>
        <p:spPr/>
        <p:txBody>
          <a:bodyPr/>
          <a:lstStyle/>
          <a:p>
            <a:endParaRPr lang="en-US" dirty="0"/>
          </a:p>
        </p:txBody>
      </p:sp>
    </p:spTree>
    <p:extLst>
      <p:ext uri="{BB962C8B-B14F-4D97-AF65-F5344CB8AC3E}">
        <p14:creationId xmlns:p14="http://schemas.microsoft.com/office/powerpoint/2010/main" val="39445699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0946FD-38BD-BAFD-D405-D59E7321F9C7}"/>
              </a:ext>
            </a:extLst>
          </p:cNvPr>
          <p:cNvSpPr>
            <a:spLocks noGrp="1"/>
          </p:cNvSpPr>
          <p:nvPr>
            <p:ph type="ctrTitle"/>
          </p:nvPr>
        </p:nvSpPr>
        <p:spPr/>
        <p:txBody>
          <a:bodyPr/>
          <a:lstStyle/>
          <a:p>
            <a:r>
              <a:rPr lang="en-US" dirty="0"/>
              <a:t>(Possible) Next Steps</a:t>
            </a:r>
          </a:p>
        </p:txBody>
      </p:sp>
      <p:sp>
        <p:nvSpPr>
          <p:cNvPr id="2" name="Slide Number Placeholder 1">
            <a:extLst>
              <a:ext uri="{FF2B5EF4-FFF2-40B4-BE49-F238E27FC236}">
                <a16:creationId xmlns:a16="http://schemas.microsoft.com/office/drawing/2014/main" id="{A705A015-D6A5-2E88-158D-586940FF3554}"/>
              </a:ext>
            </a:extLst>
          </p:cNvPr>
          <p:cNvSpPr>
            <a:spLocks noGrp="1"/>
          </p:cNvSpPr>
          <p:nvPr>
            <p:ph type="sldNum" sz="quarter" idx="12"/>
          </p:nvPr>
        </p:nvSpPr>
        <p:spPr/>
        <p:txBody>
          <a:bodyPr/>
          <a:lstStyle/>
          <a:p>
            <a:fld id="{04E195D4-3F35-4E05-B500-7E7FD17C6DB3}" type="slidenum">
              <a:rPr lang="en-US" smtClean="0"/>
              <a:pPr/>
              <a:t>21</a:t>
            </a:fld>
            <a:endParaRPr lang="en-US" dirty="0"/>
          </a:p>
        </p:txBody>
      </p:sp>
    </p:spTree>
    <p:extLst>
      <p:ext uri="{BB962C8B-B14F-4D97-AF65-F5344CB8AC3E}">
        <p14:creationId xmlns:p14="http://schemas.microsoft.com/office/powerpoint/2010/main" val="24292741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EC53470-B940-FD83-9C5F-EB2CC3717906}"/>
              </a:ext>
            </a:extLst>
          </p:cNvPr>
          <p:cNvSpPr>
            <a:spLocks noGrp="1"/>
          </p:cNvSpPr>
          <p:nvPr>
            <p:ph type="sldNum" sz="quarter" idx="10"/>
          </p:nvPr>
        </p:nvSpPr>
        <p:spPr/>
        <p:txBody>
          <a:bodyPr/>
          <a:lstStyle/>
          <a:p>
            <a:fld id="{04E195D4-3F35-4E05-B500-7E7FD17C6DB3}" type="slidenum">
              <a:rPr lang="en-US" smtClean="0"/>
              <a:pPr/>
              <a:t>22</a:t>
            </a:fld>
            <a:endParaRPr lang="en-US" dirty="0"/>
          </a:p>
        </p:txBody>
      </p:sp>
      <p:sp>
        <p:nvSpPr>
          <p:cNvPr id="3" name="Content Placeholder 2">
            <a:extLst>
              <a:ext uri="{FF2B5EF4-FFF2-40B4-BE49-F238E27FC236}">
                <a16:creationId xmlns:a16="http://schemas.microsoft.com/office/drawing/2014/main" id="{F10DF050-7461-3B40-0C05-1F817C437E4E}"/>
              </a:ext>
            </a:extLst>
          </p:cNvPr>
          <p:cNvSpPr>
            <a:spLocks noGrp="1"/>
          </p:cNvSpPr>
          <p:nvPr>
            <p:ph idx="1"/>
          </p:nvPr>
        </p:nvSpPr>
        <p:spPr/>
        <p:txBody>
          <a:bodyPr/>
          <a:lstStyle/>
          <a:p>
            <a:pPr>
              <a:spcAft>
                <a:spcPts val="1200"/>
              </a:spcAft>
            </a:pPr>
            <a:r>
              <a:rPr lang="en-US" sz="2800" dirty="0"/>
              <a:t>Goal: To equip students with practical skills for navigating conversations across differences</a:t>
            </a:r>
          </a:p>
          <a:p>
            <a:r>
              <a:rPr lang="en-US" sz="2800" dirty="0"/>
              <a:t>Online educational program, free for classroom use</a:t>
            </a:r>
          </a:p>
          <a:p>
            <a:pPr lvl="1">
              <a:spcAft>
                <a:spcPts val="1200"/>
              </a:spcAft>
            </a:pPr>
            <a:r>
              <a:rPr lang="en-US" sz="2000" dirty="0"/>
              <a:t>8 online modules, option for peer-to-peer conversations</a:t>
            </a:r>
          </a:p>
          <a:p>
            <a:r>
              <a:rPr lang="en-US" sz="2800" dirty="0"/>
              <a:t>Campus cohort model</a:t>
            </a:r>
          </a:p>
          <a:p>
            <a:pPr lvl="1"/>
            <a:r>
              <a:rPr lang="en-US" sz="2000" dirty="0"/>
              <a:t>Large-scale implementation, multiple campuses</a:t>
            </a:r>
          </a:p>
          <a:p>
            <a:pPr lvl="1"/>
            <a:r>
              <a:rPr lang="en-US" sz="2000" dirty="0"/>
              <a:t>Cross-institutional sharing and support</a:t>
            </a:r>
          </a:p>
          <a:p>
            <a:pPr lvl="1"/>
            <a:r>
              <a:rPr lang="en-US" sz="2000" dirty="0"/>
              <a:t>Assessment/Research built in</a:t>
            </a:r>
          </a:p>
        </p:txBody>
      </p:sp>
      <p:sp>
        <p:nvSpPr>
          <p:cNvPr id="4" name="Title 3">
            <a:extLst>
              <a:ext uri="{FF2B5EF4-FFF2-40B4-BE49-F238E27FC236}">
                <a16:creationId xmlns:a16="http://schemas.microsoft.com/office/drawing/2014/main" id="{839AF3EB-B6BD-8057-0D72-97438C00F17C}"/>
              </a:ext>
            </a:extLst>
          </p:cNvPr>
          <p:cNvSpPr>
            <a:spLocks noGrp="1"/>
          </p:cNvSpPr>
          <p:nvPr>
            <p:ph type="title"/>
          </p:nvPr>
        </p:nvSpPr>
        <p:spPr/>
        <p:txBody>
          <a:bodyPr/>
          <a:lstStyle/>
          <a:p>
            <a:r>
              <a:rPr lang="en-US" sz="3200" dirty="0"/>
              <a:t>Constructive Dialogue Institute: Perspectives</a:t>
            </a:r>
          </a:p>
        </p:txBody>
      </p:sp>
    </p:spTree>
    <p:extLst>
      <p:ext uri="{BB962C8B-B14F-4D97-AF65-F5344CB8AC3E}">
        <p14:creationId xmlns:p14="http://schemas.microsoft.com/office/powerpoint/2010/main" val="3672842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22FF444-DE94-FDB3-B2EA-669BBF614487}"/>
              </a:ext>
            </a:extLst>
          </p:cNvPr>
          <p:cNvSpPr>
            <a:spLocks noGrp="1"/>
          </p:cNvSpPr>
          <p:nvPr>
            <p:ph type="sldNum" sz="quarter" idx="10"/>
          </p:nvPr>
        </p:nvSpPr>
        <p:spPr/>
        <p:txBody>
          <a:bodyPr/>
          <a:lstStyle/>
          <a:p>
            <a:fld id="{04E195D4-3F35-4E05-B500-7E7FD17C6DB3}" type="slidenum">
              <a:rPr lang="en-US" smtClean="0"/>
              <a:pPr/>
              <a:t>23</a:t>
            </a:fld>
            <a:endParaRPr lang="en-US" dirty="0"/>
          </a:p>
        </p:txBody>
      </p:sp>
      <p:sp>
        <p:nvSpPr>
          <p:cNvPr id="3" name="Content Placeholder 2">
            <a:extLst>
              <a:ext uri="{FF2B5EF4-FFF2-40B4-BE49-F238E27FC236}">
                <a16:creationId xmlns:a16="http://schemas.microsoft.com/office/drawing/2014/main" id="{009CF8F3-52E4-4291-143C-ED9592F94455}"/>
              </a:ext>
            </a:extLst>
          </p:cNvPr>
          <p:cNvSpPr>
            <a:spLocks noGrp="1"/>
          </p:cNvSpPr>
          <p:nvPr>
            <p:ph idx="1"/>
          </p:nvPr>
        </p:nvSpPr>
        <p:spPr>
          <a:xfrm>
            <a:off x="481432" y="1035703"/>
            <a:ext cx="7856451" cy="3459179"/>
          </a:xfrm>
        </p:spPr>
        <p:txBody>
          <a:bodyPr/>
          <a:lstStyle/>
          <a:p>
            <a:pPr>
              <a:spcAft>
                <a:spcPts val="1200"/>
              </a:spcAft>
            </a:pPr>
            <a:r>
              <a:rPr lang="en-US" sz="2800" dirty="0"/>
              <a:t>Run by AAC&amp;U, VALUE Institute</a:t>
            </a:r>
          </a:p>
          <a:p>
            <a:r>
              <a:rPr lang="en-US" sz="2800" dirty="0"/>
              <a:t>Assessment using authentic student work </a:t>
            </a:r>
          </a:p>
          <a:p>
            <a:pPr lvl="1">
              <a:spcAft>
                <a:spcPts val="1200"/>
              </a:spcAft>
            </a:pPr>
            <a:r>
              <a:rPr lang="en-US" sz="2000" dirty="0"/>
              <a:t>100 artifacts per institution</a:t>
            </a:r>
          </a:p>
          <a:p>
            <a:pPr>
              <a:spcAft>
                <a:spcPts val="1200"/>
              </a:spcAft>
            </a:pPr>
            <a:r>
              <a:rPr lang="en-US" sz="2800" dirty="0"/>
              <a:t>Faculty development &amp; training</a:t>
            </a:r>
          </a:p>
          <a:p>
            <a:pPr>
              <a:spcAft>
                <a:spcPts val="1200"/>
              </a:spcAft>
            </a:pPr>
            <a:r>
              <a:rPr lang="en-US" sz="2800" dirty="0"/>
              <a:t>Institution- and state-level reporting</a:t>
            </a:r>
          </a:p>
          <a:p>
            <a:pPr>
              <a:spcAft>
                <a:spcPts val="1200"/>
              </a:spcAft>
            </a:pPr>
            <a:r>
              <a:rPr lang="en-US" sz="2800" dirty="0"/>
              <a:t>$6,000 per participating institution (possible funding support from Lumina Foundation)</a:t>
            </a:r>
          </a:p>
        </p:txBody>
      </p:sp>
      <p:sp>
        <p:nvSpPr>
          <p:cNvPr id="4" name="Title 3">
            <a:extLst>
              <a:ext uri="{FF2B5EF4-FFF2-40B4-BE49-F238E27FC236}">
                <a16:creationId xmlns:a16="http://schemas.microsoft.com/office/drawing/2014/main" id="{366B0D0B-EE61-4EB1-3991-12EA8608587F}"/>
              </a:ext>
            </a:extLst>
          </p:cNvPr>
          <p:cNvSpPr>
            <a:spLocks noGrp="1"/>
          </p:cNvSpPr>
          <p:nvPr>
            <p:ph type="title"/>
          </p:nvPr>
        </p:nvSpPr>
        <p:spPr/>
        <p:txBody>
          <a:bodyPr/>
          <a:lstStyle/>
          <a:p>
            <a:r>
              <a:rPr lang="en-US" sz="3200" dirty="0"/>
              <a:t>Civic Evidence Project</a:t>
            </a:r>
          </a:p>
        </p:txBody>
      </p:sp>
    </p:spTree>
    <p:extLst>
      <p:ext uri="{BB962C8B-B14F-4D97-AF65-F5344CB8AC3E}">
        <p14:creationId xmlns:p14="http://schemas.microsoft.com/office/powerpoint/2010/main" val="3276169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B0ED48E-BB24-AED2-BAB0-029518C0A367}"/>
              </a:ext>
            </a:extLst>
          </p:cNvPr>
          <p:cNvSpPr>
            <a:spLocks noGrp="1"/>
          </p:cNvSpPr>
          <p:nvPr>
            <p:ph type="ctrTitle"/>
          </p:nvPr>
        </p:nvSpPr>
        <p:spPr>
          <a:xfrm>
            <a:off x="0" y="1476883"/>
            <a:ext cx="9144000" cy="1102519"/>
          </a:xfrm>
        </p:spPr>
        <p:txBody>
          <a:bodyPr/>
          <a:lstStyle/>
          <a:p>
            <a:r>
              <a:rPr lang="en-US" dirty="0"/>
              <a:t>Questions/Discussion</a:t>
            </a:r>
          </a:p>
        </p:txBody>
      </p:sp>
      <p:sp>
        <p:nvSpPr>
          <p:cNvPr id="2" name="Slide Number Placeholder 1">
            <a:extLst>
              <a:ext uri="{FF2B5EF4-FFF2-40B4-BE49-F238E27FC236}">
                <a16:creationId xmlns:a16="http://schemas.microsoft.com/office/drawing/2014/main" id="{3DFFCEC5-8D05-34AB-BD9B-AD23058E944B}"/>
              </a:ext>
            </a:extLst>
          </p:cNvPr>
          <p:cNvSpPr>
            <a:spLocks noGrp="1"/>
          </p:cNvSpPr>
          <p:nvPr>
            <p:ph type="sldNum" sz="quarter" idx="12"/>
          </p:nvPr>
        </p:nvSpPr>
        <p:spPr/>
        <p:txBody>
          <a:bodyPr/>
          <a:lstStyle/>
          <a:p>
            <a:fld id="{04E195D4-3F35-4E05-B500-7E7FD17C6DB3}" type="slidenum">
              <a:rPr lang="en-US" smtClean="0"/>
              <a:pPr/>
              <a:t>24</a:t>
            </a:fld>
            <a:endParaRPr lang="en-US" dirty="0"/>
          </a:p>
        </p:txBody>
      </p:sp>
    </p:spTree>
    <p:extLst>
      <p:ext uri="{BB962C8B-B14F-4D97-AF65-F5344CB8AC3E}">
        <p14:creationId xmlns:p14="http://schemas.microsoft.com/office/powerpoint/2010/main" val="2401706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90A34B-276A-6F7C-6678-0C31F00C4C80}"/>
              </a:ext>
            </a:extLst>
          </p:cNvPr>
          <p:cNvSpPr>
            <a:spLocks noGrp="1"/>
          </p:cNvSpPr>
          <p:nvPr>
            <p:ph type="ctrTitle"/>
          </p:nvPr>
        </p:nvSpPr>
        <p:spPr/>
        <p:txBody>
          <a:bodyPr/>
          <a:lstStyle/>
          <a:p>
            <a:r>
              <a:rPr lang="en-US" dirty="0"/>
              <a:t>Foundation of SCHEV’s civic engagement work</a:t>
            </a:r>
          </a:p>
        </p:txBody>
      </p:sp>
      <p:sp>
        <p:nvSpPr>
          <p:cNvPr id="2" name="Slide Number Placeholder 1">
            <a:extLst>
              <a:ext uri="{FF2B5EF4-FFF2-40B4-BE49-F238E27FC236}">
                <a16:creationId xmlns:a16="http://schemas.microsoft.com/office/drawing/2014/main" id="{D8506F2C-557B-D2ED-0CC5-C0CBCE86E608}"/>
              </a:ext>
            </a:extLst>
          </p:cNvPr>
          <p:cNvSpPr>
            <a:spLocks noGrp="1"/>
          </p:cNvSpPr>
          <p:nvPr>
            <p:ph type="sldNum" sz="quarter" idx="12"/>
          </p:nvPr>
        </p:nvSpPr>
        <p:spPr/>
        <p:txBody>
          <a:bodyPr/>
          <a:lstStyle/>
          <a:p>
            <a:fld id="{04E195D4-3F35-4E05-B500-7E7FD17C6DB3}" type="slidenum">
              <a:rPr lang="en-US" smtClean="0"/>
              <a:pPr/>
              <a:t>2</a:t>
            </a:fld>
            <a:endParaRPr lang="en-US" dirty="0"/>
          </a:p>
        </p:txBody>
      </p:sp>
    </p:spTree>
    <p:extLst>
      <p:ext uri="{BB962C8B-B14F-4D97-AF65-F5344CB8AC3E}">
        <p14:creationId xmlns:p14="http://schemas.microsoft.com/office/powerpoint/2010/main" val="1789787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31A812B-C86E-E17D-0A39-30ED14115EBF}"/>
              </a:ext>
            </a:extLst>
          </p:cNvPr>
          <p:cNvSpPr>
            <a:spLocks noGrp="1"/>
          </p:cNvSpPr>
          <p:nvPr>
            <p:ph type="ctrTitle"/>
          </p:nvPr>
        </p:nvSpPr>
        <p:spPr>
          <a:xfrm>
            <a:off x="0" y="1490286"/>
            <a:ext cx="9144000" cy="1102519"/>
          </a:xfrm>
        </p:spPr>
        <p:txBody>
          <a:bodyPr/>
          <a:lstStyle/>
          <a:p>
            <a:pPr>
              <a:lnSpc>
                <a:spcPct val="150000"/>
              </a:lnSpc>
            </a:pPr>
            <a:r>
              <a:rPr lang="en-US" sz="4000" dirty="0">
                <a:latin typeface="Franklin Gothic Medium Cond" panose="020B0606030402020204" pitchFamily="34" charset="0"/>
              </a:rPr>
              <a:t>What is civic engagement?</a:t>
            </a:r>
          </a:p>
        </p:txBody>
      </p:sp>
      <p:sp>
        <p:nvSpPr>
          <p:cNvPr id="2" name="Slide Number Placeholder 1">
            <a:extLst>
              <a:ext uri="{FF2B5EF4-FFF2-40B4-BE49-F238E27FC236}">
                <a16:creationId xmlns:a16="http://schemas.microsoft.com/office/drawing/2014/main" id="{A2774D52-456A-5E2E-DEB9-14CF23906059}"/>
              </a:ext>
            </a:extLst>
          </p:cNvPr>
          <p:cNvSpPr>
            <a:spLocks noGrp="1"/>
          </p:cNvSpPr>
          <p:nvPr>
            <p:ph type="sldNum" sz="quarter" idx="12"/>
          </p:nvPr>
        </p:nvSpPr>
        <p:spPr/>
        <p:txBody>
          <a:bodyPr/>
          <a:lstStyle/>
          <a:p>
            <a:fld id="{04E195D4-3F35-4E05-B500-7E7FD17C6DB3}" type="slidenum">
              <a:rPr lang="en-US" smtClean="0"/>
              <a:pPr/>
              <a:t>3</a:t>
            </a:fld>
            <a:endParaRPr lang="en-US" dirty="0"/>
          </a:p>
        </p:txBody>
      </p:sp>
    </p:spTree>
    <p:extLst>
      <p:ext uri="{BB962C8B-B14F-4D97-AF65-F5344CB8AC3E}">
        <p14:creationId xmlns:p14="http://schemas.microsoft.com/office/powerpoint/2010/main" val="3667510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07AE3C2-3806-8B6E-2B18-6220BB947C3E}"/>
              </a:ext>
            </a:extLst>
          </p:cNvPr>
          <p:cNvSpPr>
            <a:spLocks noGrp="1"/>
          </p:cNvSpPr>
          <p:nvPr>
            <p:ph type="sldNum" sz="quarter" idx="10"/>
          </p:nvPr>
        </p:nvSpPr>
        <p:spPr/>
        <p:txBody>
          <a:bodyPr/>
          <a:lstStyle/>
          <a:p>
            <a:fld id="{04E195D4-3F35-4E05-B500-7E7FD17C6DB3}" type="slidenum">
              <a:rPr lang="en-US" smtClean="0"/>
              <a:pPr/>
              <a:t>4</a:t>
            </a:fld>
            <a:endParaRPr lang="en-US" dirty="0"/>
          </a:p>
        </p:txBody>
      </p:sp>
      <p:sp>
        <p:nvSpPr>
          <p:cNvPr id="3" name="Content Placeholder 2">
            <a:extLst>
              <a:ext uri="{FF2B5EF4-FFF2-40B4-BE49-F238E27FC236}">
                <a16:creationId xmlns:a16="http://schemas.microsoft.com/office/drawing/2014/main" id="{F5EA0E37-B2BF-4C1C-4DCE-0616D048E52B}"/>
              </a:ext>
            </a:extLst>
          </p:cNvPr>
          <p:cNvSpPr>
            <a:spLocks noGrp="1"/>
          </p:cNvSpPr>
          <p:nvPr>
            <p:ph idx="1"/>
          </p:nvPr>
        </p:nvSpPr>
        <p:spPr>
          <a:xfrm>
            <a:off x="481432" y="1035703"/>
            <a:ext cx="7957487" cy="3259571"/>
          </a:xfrm>
        </p:spPr>
        <p:txBody>
          <a:bodyPr/>
          <a:lstStyle/>
          <a:p>
            <a:pPr marL="182880" indent="0">
              <a:buNone/>
            </a:pPr>
            <a:r>
              <a:rPr lang="en-US" sz="4000" dirty="0"/>
              <a:t>“Civic engagement [is] an array of knowledge, abilities, values, attitudes, and behaviors that in combination allow individuals to contribute to the civic life of their communities.”</a:t>
            </a:r>
          </a:p>
          <a:p>
            <a:pPr marL="182880" indent="0">
              <a:buNone/>
            </a:pPr>
            <a:endParaRPr lang="en-US" sz="1800" dirty="0"/>
          </a:p>
        </p:txBody>
      </p:sp>
      <p:sp>
        <p:nvSpPr>
          <p:cNvPr id="6" name="Title 5">
            <a:extLst>
              <a:ext uri="{FF2B5EF4-FFF2-40B4-BE49-F238E27FC236}">
                <a16:creationId xmlns:a16="http://schemas.microsoft.com/office/drawing/2014/main" id="{486E39FB-571A-09E6-69AA-F10A578A5203}"/>
              </a:ext>
            </a:extLst>
          </p:cNvPr>
          <p:cNvSpPr>
            <a:spLocks noGrp="1"/>
          </p:cNvSpPr>
          <p:nvPr>
            <p:ph type="title"/>
          </p:nvPr>
        </p:nvSpPr>
        <p:spPr/>
        <p:txBody>
          <a:bodyPr/>
          <a:lstStyle/>
          <a:p>
            <a:endParaRPr lang="en-US"/>
          </a:p>
        </p:txBody>
      </p:sp>
      <p:sp>
        <p:nvSpPr>
          <p:cNvPr id="4" name="TextBox 3">
            <a:extLst>
              <a:ext uri="{FF2B5EF4-FFF2-40B4-BE49-F238E27FC236}">
                <a16:creationId xmlns:a16="http://schemas.microsoft.com/office/drawing/2014/main" id="{0732C6F0-D0CD-0BFC-FD6D-01F060435242}"/>
              </a:ext>
            </a:extLst>
          </p:cNvPr>
          <p:cNvSpPr txBox="1"/>
          <p:nvPr/>
        </p:nvSpPr>
        <p:spPr>
          <a:xfrm>
            <a:off x="481432" y="4355434"/>
            <a:ext cx="8364636" cy="276999"/>
          </a:xfrm>
          <a:prstGeom prst="rect">
            <a:avLst/>
          </a:prstGeom>
          <a:noFill/>
        </p:spPr>
        <p:txBody>
          <a:bodyPr wrap="square" rtlCol="0">
            <a:spAutoFit/>
          </a:bodyPr>
          <a:lstStyle/>
          <a:p>
            <a:pPr marL="182880" indent="0">
              <a:buNone/>
            </a:pPr>
            <a:r>
              <a:rPr lang="en-US" sz="1200" dirty="0">
                <a:solidFill>
                  <a:srgbClr val="000000"/>
                </a:solidFill>
              </a:rPr>
              <a:t>Source: </a:t>
            </a:r>
            <a:r>
              <a:rPr lang="en-US" sz="1200" i="1" dirty="0">
                <a:solidFill>
                  <a:srgbClr val="000000"/>
                </a:solidFill>
              </a:rPr>
              <a:t>Policy on Student Learning Assessment and Quality in Undergraduate Education</a:t>
            </a:r>
            <a:r>
              <a:rPr lang="en-US" sz="1200" dirty="0">
                <a:solidFill>
                  <a:srgbClr val="000000"/>
                </a:solidFill>
              </a:rPr>
              <a:t>, p. 4 (SCHEV, 2017)</a:t>
            </a:r>
            <a:endParaRPr lang="en-US" sz="1100" dirty="0">
              <a:solidFill>
                <a:srgbClr val="000000"/>
              </a:solidFill>
            </a:endParaRPr>
          </a:p>
        </p:txBody>
      </p:sp>
    </p:spTree>
    <p:extLst>
      <p:ext uri="{BB962C8B-B14F-4D97-AF65-F5344CB8AC3E}">
        <p14:creationId xmlns:p14="http://schemas.microsoft.com/office/powerpoint/2010/main" val="995456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C2E8160-7D71-9AD0-859B-BCA7D22BA95C}"/>
              </a:ext>
            </a:extLst>
          </p:cNvPr>
          <p:cNvSpPr>
            <a:spLocks noGrp="1"/>
          </p:cNvSpPr>
          <p:nvPr>
            <p:ph type="sldNum" sz="quarter" idx="10"/>
          </p:nvPr>
        </p:nvSpPr>
        <p:spPr/>
        <p:txBody>
          <a:bodyPr/>
          <a:lstStyle/>
          <a:p>
            <a:fld id="{04E195D4-3F35-4E05-B500-7E7FD17C6DB3}" type="slidenum">
              <a:rPr lang="en-US" smtClean="0"/>
              <a:pPr/>
              <a:t>5</a:t>
            </a:fld>
            <a:endParaRPr lang="en-US" dirty="0"/>
          </a:p>
        </p:txBody>
      </p:sp>
      <p:graphicFrame>
        <p:nvGraphicFramePr>
          <p:cNvPr id="5" name="Table 5">
            <a:extLst>
              <a:ext uri="{FF2B5EF4-FFF2-40B4-BE49-F238E27FC236}">
                <a16:creationId xmlns:a16="http://schemas.microsoft.com/office/drawing/2014/main" id="{DA39CFC9-BC52-A4A3-464D-B4BBD977E0AB}"/>
              </a:ext>
            </a:extLst>
          </p:cNvPr>
          <p:cNvGraphicFramePr>
            <a:graphicFrameLocks noGrp="1"/>
          </p:cNvGraphicFramePr>
          <p:nvPr>
            <p:ph idx="1"/>
            <p:extLst>
              <p:ext uri="{D42A27DB-BD31-4B8C-83A1-F6EECF244321}">
                <p14:modId xmlns:p14="http://schemas.microsoft.com/office/powerpoint/2010/main" val="4162287707"/>
              </p:ext>
            </p:extLst>
          </p:nvPr>
        </p:nvGraphicFramePr>
        <p:xfrm>
          <a:off x="396788" y="962858"/>
          <a:ext cx="8205788" cy="3510280"/>
        </p:xfrm>
        <a:graphic>
          <a:graphicData uri="http://schemas.openxmlformats.org/drawingml/2006/table">
            <a:tbl>
              <a:tblPr firstRow="1" bandRow="1">
                <a:tableStyleId>{5C22544A-7EE6-4342-B048-85BDC9FD1C3A}</a:tableStyleId>
              </a:tblPr>
              <a:tblGrid>
                <a:gridCol w="2051447">
                  <a:extLst>
                    <a:ext uri="{9D8B030D-6E8A-4147-A177-3AD203B41FA5}">
                      <a16:colId xmlns:a16="http://schemas.microsoft.com/office/drawing/2014/main" val="3227194857"/>
                    </a:ext>
                  </a:extLst>
                </a:gridCol>
                <a:gridCol w="2051447">
                  <a:extLst>
                    <a:ext uri="{9D8B030D-6E8A-4147-A177-3AD203B41FA5}">
                      <a16:colId xmlns:a16="http://schemas.microsoft.com/office/drawing/2014/main" val="4096731106"/>
                    </a:ext>
                  </a:extLst>
                </a:gridCol>
                <a:gridCol w="2051447">
                  <a:extLst>
                    <a:ext uri="{9D8B030D-6E8A-4147-A177-3AD203B41FA5}">
                      <a16:colId xmlns:a16="http://schemas.microsoft.com/office/drawing/2014/main" val="3137232611"/>
                    </a:ext>
                  </a:extLst>
                </a:gridCol>
                <a:gridCol w="2051447">
                  <a:extLst>
                    <a:ext uri="{9D8B030D-6E8A-4147-A177-3AD203B41FA5}">
                      <a16:colId xmlns:a16="http://schemas.microsoft.com/office/drawing/2014/main" val="3116264648"/>
                    </a:ext>
                  </a:extLst>
                </a:gridCol>
              </a:tblGrid>
              <a:tr h="370840">
                <a:tc>
                  <a:txBody>
                    <a:bodyPr/>
                    <a:lstStyle/>
                    <a:p>
                      <a:r>
                        <a:rPr lang="en-US" dirty="0"/>
                        <a:t>Knowledge</a:t>
                      </a:r>
                    </a:p>
                  </a:txBody>
                  <a:tcPr/>
                </a:tc>
                <a:tc>
                  <a:txBody>
                    <a:bodyPr/>
                    <a:lstStyle/>
                    <a:p>
                      <a:r>
                        <a:rPr lang="en-US" dirty="0"/>
                        <a:t>Skills</a:t>
                      </a:r>
                    </a:p>
                  </a:txBody>
                  <a:tcPr/>
                </a:tc>
                <a:tc>
                  <a:txBody>
                    <a:bodyPr/>
                    <a:lstStyle/>
                    <a:p>
                      <a:r>
                        <a:rPr lang="en-US" dirty="0"/>
                        <a:t>Values</a:t>
                      </a:r>
                    </a:p>
                  </a:txBody>
                  <a:tcPr/>
                </a:tc>
                <a:tc>
                  <a:txBody>
                    <a:bodyPr/>
                    <a:lstStyle/>
                    <a:p>
                      <a:r>
                        <a:rPr lang="en-US" dirty="0"/>
                        <a:t>Collective Action</a:t>
                      </a:r>
                    </a:p>
                  </a:txBody>
                  <a:tcPr/>
                </a:tc>
                <a:extLst>
                  <a:ext uri="{0D108BD9-81ED-4DB2-BD59-A6C34878D82A}">
                    <a16:rowId xmlns:a16="http://schemas.microsoft.com/office/drawing/2014/main" val="1695462392"/>
                  </a:ext>
                </a:extLst>
              </a:tr>
              <a:tr h="370840">
                <a:tc>
                  <a:txBody>
                    <a:bodyPr/>
                    <a:lstStyle/>
                    <a:p>
                      <a:r>
                        <a:rPr lang="en-US" sz="1400" dirty="0">
                          <a:latin typeface="Franklin Gothic Book" panose="020B0503020102020204" pitchFamily="34" charset="0"/>
                        </a:rPr>
                        <a:t>Key democratic texts &amp; principles</a:t>
                      </a:r>
                    </a:p>
                  </a:txBody>
                  <a:tcPr/>
                </a:tc>
                <a:tc>
                  <a:txBody>
                    <a:bodyPr/>
                    <a:lstStyle/>
                    <a:p>
                      <a:r>
                        <a:rPr lang="en-US" sz="1400" dirty="0">
                          <a:latin typeface="Franklin Gothic Book" panose="020B0503020102020204" pitchFamily="34" charset="0"/>
                        </a:rPr>
                        <a:t>Critical inquiry, analysis &amp; reasoning</a:t>
                      </a:r>
                    </a:p>
                  </a:txBody>
                  <a:tcPr/>
                </a:tc>
                <a:tc>
                  <a:txBody>
                    <a:bodyPr/>
                    <a:lstStyle/>
                    <a:p>
                      <a:r>
                        <a:rPr lang="en-US" sz="1400" dirty="0">
                          <a:latin typeface="Franklin Gothic Book" panose="020B0503020102020204" pitchFamily="34" charset="0"/>
                        </a:rPr>
                        <a:t>Respect for freedom &amp; human dignity</a:t>
                      </a:r>
                    </a:p>
                  </a:txBody>
                  <a:tcPr/>
                </a:tc>
                <a:tc>
                  <a:txBody>
                    <a:bodyPr/>
                    <a:lstStyle/>
                    <a:p>
                      <a:r>
                        <a:rPr lang="en-US" sz="1400" dirty="0">
                          <a:latin typeface="Franklin Gothic Book" panose="020B0503020102020204" pitchFamily="34" charset="0"/>
                        </a:rPr>
                        <a:t>Integration of knowledge, skills &amp; values to inform actions taken with other people</a:t>
                      </a:r>
                    </a:p>
                  </a:txBody>
                  <a:tcPr/>
                </a:tc>
                <a:extLst>
                  <a:ext uri="{0D108BD9-81ED-4DB2-BD59-A6C34878D82A}">
                    <a16:rowId xmlns:a16="http://schemas.microsoft.com/office/drawing/2014/main" val="466326218"/>
                  </a:ext>
                </a:extLst>
              </a:tr>
              <a:tr h="370840">
                <a:tc>
                  <a:txBody>
                    <a:bodyPr/>
                    <a:lstStyle/>
                    <a:p>
                      <a:r>
                        <a:rPr lang="en-US" sz="1400" dirty="0">
                          <a:latin typeface="Franklin Gothic Book" panose="020B0503020102020204" pitchFamily="34" charset="0"/>
                        </a:rPr>
                        <a:t>Political systems &amp; levers for influencing change</a:t>
                      </a:r>
                    </a:p>
                  </a:txBody>
                  <a:tcPr/>
                </a:tc>
                <a:tc>
                  <a:txBody>
                    <a:bodyPr/>
                    <a:lstStyle/>
                    <a:p>
                      <a:r>
                        <a:rPr lang="en-US" sz="1400" dirty="0">
                          <a:latin typeface="Franklin Gothic Book" panose="020B0503020102020204" pitchFamily="34" charset="0"/>
                        </a:rPr>
                        <a:t>Seeking &amp; being informed by multiple perspectives</a:t>
                      </a:r>
                    </a:p>
                  </a:txBody>
                  <a:tcPr/>
                </a:tc>
                <a:tc>
                  <a:txBody>
                    <a:bodyPr/>
                    <a:lstStyle/>
                    <a:p>
                      <a:r>
                        <a:rPr lang="en-US" sz="1400" dirty="0">
                          <a:latin typeface="Franklin Gothic Book" panose="020B0503020102020204" pitchFamily="34" charset="0"/>
                        </a:rPr>
                        <a:t>Empathy</a:t>
                      </a:r>
                    </a:p>
                  </a:txBody>
                  <a:tcPr/>
                </a:tc>
                <a:tc>
                  <a:txBody>
                    <a:bodyPr/>
                    <a:lstStyle/>
                    <a:p>
                      <a:r>
                        <a:rPr lang="en-US" sz="1400" dirty="0">
                          <a:latin typeface="Franklin Gothic Book" panose="020B0503020102020204" pitchFamily="34" charset="0"/>
                        </a:rPr>
                        <a:t>Navigation of political systems &amp; processes</a:t>
                      </a:r>
                    </a:p>
                  </a:txBody>
                  <a:tcPr/>
                </a:tc>
                <a:extLst>
                  <a:ext uri="{0D108BD9-81ED-4DB2-BD59-A6C34878D82A}">
                    <a16:rowId xmlns:a16="http://schemas.microsoft.com/office/drawing/2014/main" val="1755550708"/>
                  </a:ext>
                </a:extLst>
              </a:tr>
              <a:tr h="370840">
                <a:tc>
                  <a:txBody>
                    <a:bodyPr/>
                    <a:lstStyle/>
                    <a:p>
                      <a:r>
                        <a:rPr lang="en-US" sz="1400" dirty="0">
                          <a:latin typeface="Franklin Gothic Book" panose="020B0503020102020204" pitchFamily="34" charset="0"/>
                        </a:rPr>
                        <a:t>Cultures, histories &amp; religious traditions that have shaped US society</a:t>
                      </a:r>
                    </a:p>
                  </a:txBody>
                  <a:tcPr/>
                </a:tc>
                <a:tc>
                  <a:txBody>
                    <a:bodyPr/>
                    <a:lstStyle/>
                    <a:p>
                      <a:r>
                        <a:rPr lang="en-US" sz="1400" dirty="0">
                          <a:latin typeface="Franklin Gothic Book" panose="020B0503020102020204" pitchFamily="34" charset="0"/>
                        </a:rPr>
                        <a:t>Deliberation &amp; bridge-building across differences</a:t>
                      </a:r>
                    </a:p>
                  </a:txBody>
                  <a:tcPr/>
                </a:tc>
                <a:tc>
                  <a:txBody>
                    <a:bodyPr/>
                    <a:lstStyle/>
                    <a:p>
                      <a:r>
                        <a:rPr lang="en-US" sz="1400" dirty="0">
                          <a:latin typeface="Franklin Gothic Book" panose="020B0503020102020204" pitchFamily="34" charset="0"/>
                        </a:rPr>
                        <a:t>Open-mindedness</a:t>
                      </a:r>
                    </a:p>
                  </a:txBody>
                  <a:tcPr/>
                </a:tc>
                <a:tc>
                  <a:txBody>
                    <a:bodyPr/>
                    <a:lstStyle/>
                    <a:p>
                      <a:r>
                        <a:rPr lang="en-US" sz="1400" dirty="0">
                          <a:latin typeface="Franklin Gothic Book" panose="020B0503020102020204" pitchFamily="34" charset="0"/>
                        </a:rPr>
                        <a:t>Public problem-solving with diverse partners</a:t>
                      </a:r>
                    </a:p>
                  </a:txBody>
                  <a:tcPr/>
                </a:tc>
                <a:extLst>
                  <a:ext uri="{0D108BD9-81ED-4DB2-BD59-A6C34878D82A}">
                    <a16:rowId xmlns:a16="http://schemas.microsoft.com/office/drawing/2014/main" val="476303023"/>
                  </a:ext>
                </a:extLst>
              </a:tr>
              <a:tr h="370840">
                <a:tc>
                  <a:txBody>
                    <a:bodyPr/>
                    <a:lstStyle/>
                    <a:p>
                      <a:r>
                        <a:rPr lang="en-US" sz="1400" dirty="0">
                          <a:latin typeface="Franklin Gothic Book" panose="020B0503020102020204" pitchFamily="34" charset="0"/>
                        </a:rPr>
                        <a:t>Sources of identity &amp; their influence on civic values &amp; responsibilities</a:t>
                      </a:r>
                    </a:p>
                  </a:txBody>
                  <a:tcPr/>
                </a:tc>
                <a:tc>
                  <a:txBody>
                    <a:bodyPr/>
                    <a:lstStyle/>
                    <a:p>
                      <a:r>
                        <a:rPr lang="en-US" sz="1400" dirty="0">
                          <a:latin typeface="Franklin Gothic Book" panose="020B0503020102020204" pitchFamily="34" charset="0"/>
                        </a:rPr>
                        <a:t>Collaborative decision-making</a:t>
                      </a:r>
                    </a:p>
                  </a:txBody>
                  <a:tcPr/>
                </a:tc>
                <a:tc>
                  <a:txBody>
                    <a:bodyPr/>
                    <a:lstStyle/>
                    <a:p>
                      <a:r>
                        <a:rPr lang="en-US" sz="1400" dirty="0">
                          <a:latin typeface="Franklin Gothic Book" panose="020B0503020102020204" pitchFamily="34" charset="0"/>
                        </a:rPr>
                        <a:t>Ethical integrity</a:t>
                      </a:r>
                    </a:p>
                  </a:txBody>
                  <a:tcPr/>
                </a:tc>
                <a:tc>
                  <a:txBody>
                    <a:bodyPr/>
                    <a:lstStyle/>
                    <a:p>
                      <a:r>
                        <a:rPr lang="en-US" sz="1400" dirty="0">
                          <a:latin typeface="Franklin Gothic Book" panose="020B0503020102020204" pitchFamily="34" charset="0"/>
                        </a:rPr>
                        <a:t>Compromise, civility &amp; mutual respect</a:t>
                      </a:r>
                    </a:p>
                  </a:txBody>
                  <a:tcPr/>
                </a:tc>
                <a:extLst>
                  <a:ext uri="{0D108BD9-81ED-4DB2-BD59-A6C34878D82A}">
                    <a16:rowId xmlns:a16="http://schemas.microsoft.com/office/drawing/2014/main" val="2373038129"/>
                  </a:ext>
                </a:extLst>
              </a:tr>
            </a:tbl>
          </a:graphicData>
        </a:graphic>
      </p:graphicFrame>
      <p:sp>
        <p:nvSpPr>
          <p:cNvPr id="4" name="Title 3">
            <a:extLst>
              <a:ext uri="{FF2B5EF4-FFF2-40B4-BE49-F238E27FC236}">
                <a16:creationId xmlns:a16="http://schemas.microsoft.com/office/drawing/2014/main" id="{B900FD55-A35E-36D8-C24C-70346B7167A8}"/>
              </a:ext>
            </a:extLst>
          </p:cNvPr>
          <p:cNvSpPr>
            <a:spLocks noGrp="1"/>
          </p:cNvSpPr>
          <p:nvPr>
            <p:ph type="title"/>
          </p:nvPr>
        </p:nvSpPr>
        <p:spPr>
          <a:xfrm>
            <a:off x="146304" y="215258"/>
            <a:ext cx="8540496" cy="609600"/>
          </a:xfrm>
        </p:spPr>
        <p:txBody>
          <a:bodyPr/>
          <a:lstStyle/>
          <a:p>
            <a:r>
              <a:rPr lang="en-US" sz="2200" dirty="0"/>
              <a:t>Framework for 21</a:t>
            </a:r>
            <a:r>
              <a:rPr lang="en-US" sz="2200" baseline="30000" dirty="0"/>
              <a:t>st</a:t>
            </a:r>
            <a:r>
              <a:rPr lang="en-US" sz="2200" dirty="0"/>
              <a:t> Century Civic Learning &amp; Democratic Engagement</a:t>
            </a:r>
          </a:p>
        </p:txBody>
      </p:sp>
      <p:sp>
        <p:nvSpPr>
          <p:cNvPr id="6" name="TextBox 5">
            <a:extLst>
              <a:ext uri="{FF2B5EF4-FFF2-40B4-BE49-F238E27FC236}">
                <a16:creationId xmlns:a16="http://schemas.microsoft.com/office/drawing/2014/main" id="{E95EC4E8-4765-4582-4ADE-81D4F30EB717}"/>
              </a:ext>
            </a:extLst>
          </p:cNvPr>
          <p:cNvSpPr txBox="1"/>
          <p:nvPr/>
        </p:nvSpPr>
        <p:spPr>
          <a:xfrm>
            <a:off x="384759" y="4539684"/>
            <a:ext cx="7928808" cy="246221"/>
          </a:xfrm>
          <a:prstGeom prst="rect">
            <a:avLst/>
          </a:prstGeom>
          <a:noFill/>
        </p:spPr>
        <p:txBody>
          <a:bodyPr wrap="square" rtlCol="0">
            <a:spAutoFit/>
          </a:bodyPr>
          <a:lstStyle/>
          <a:p>
            <a:r>
              <a:rPr lang="en-US" sz="1000" dirty="0">
                <a:solidFill>
                  <a:srgbClr val="000000"/>
                </a:solidFill>
              </a:rPr>
              <a:t>Excerpted from: </a:t>
            </a:r>
            <a:r>
              <a:rPr lang="en-US" sz="1000" i="1" dirty="0">
                <a:solidFill>
                  <a:srgbClr val="000000"/>
                </a:solidFill>
              </a:rPr>
              <a:t>A Crucible Moment: College Learning and Democracy’s Future</a:t>
            </a:r>
            <a:r>
              <a:rPr lang="en-US" sz="1000" dirty="0">
                <a:solidFill>
                  <a:srgbClr val="000000"/>
                </a:solidFill>
              </a:rPr>
              <a:t>, p. 4 (AAC&amp;U, 2012)</a:t>
            </a:r>
          </a:p>
        </p:txBody>
      </p:sp>
    </p:spTree>
    <p:extLst>
      <p:ext uri="{BB962C8B-B14F-4D97-AF65-F5344CB8AC3E}">
        <p14:creationId xmlns:p14="http://schemas.microsoft.com/office/powerpoint/2010/main" val="986660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B904AEC-3C90-46A9-3CC3-41A6DA53B1BD}"/>
              </a:ext>
            </a:extLst>
          </p:cNvPr>
          <p:cNvSpPr>
            <a:spLocks noGrp="1"/>
          </p:cNvSpPr>
          <p:nvPr>
            <p:ph type="ctrTitle"/>
          </p:nvPr>
        </p:nvSpPr>
        <p:spPr>
          <a:xfrm>
            <a:off x="0" y="1502318"/>
            <a:ext cx="9144000" cy="1102519"/>
          </a:xfrm>
        </p:spPr>
        <p:txBody>
          <a:bodyPr/>
          <a:lstStyle/>
          <a:p>
            <a:pPr>
              <a:lnSpc>
                <a:spcPct val="150000"/>
              </a:lnSpc>
            </a:pPr>
            <a:r>
              <a:rPr lang="en-US" sz="4000" dirty="0">
                <a:latin typeface="Franklin Gothic Medium Cond" panose="020B0606030402020204" pitchFamily="34" charset="0"/>
              </a:rPr>
              <a:t>Why civic engagement?</a:t>
            </a:r>
          </a:p>
        </p:txBody>
      </p:sp>
      <p:sp>
        <p:nvSpPr>
          <p:cNvPr id="2" name="Slide Number Placeholder 1">
            <a:extLst>
              <a:ext uri="{FF2B5EF4-FFF2-40B4-BE49-F238E27FC236}">
                <a16:creationId xmlns:a16="http://schemas.microsoft.com/office/drawing/2014/main" id="{506B8EE3-D27B-3932-6076-918B36B87AEC}"/>
              </a:ext>
            </a:extLst>
          </p:cNvPr>
          <p:cNvSpPr>
            <a:spLocks noGrp="1"/>
          </p:cNvSpPr>
          <p:nvPr>
            <p:ph type="sldNum" sz="quarter" idx="12"/>
          </p:nvPr>
        </p:nvSpPr>
        <p:spPr/>
        <p:txBody>
          <a:bodyPr/>
          <a:lstStyle/>
          <a:p>
            <a:fld id="{04E195D4-3F35-4E05-B500-7E7FD17C6DB3}" type="slidenum">
              <a:rPr lang="en-US" smtClean="0"/>
              <a:pPr/>
              <a:t>6</a:t>
            </a:fld>
            <a:endParaRPr lang="en-US" dirty="0"/>
          </a:p>
        </p:txBody>
      </p:sp>
    </p:spTree>
    <p:extLst>
      <p:ext uri="{BB962C8B-B14F-4D97-AF65-F5344CB8AC3E}">
        <p14:creationId xmlns:p14="http://schemas.microsoft.com/office/powerpoint/2010/main" val="1078098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327815B-1E15-B446-9412-E958E77713F0}"/>
              </a:ext>
            </a:extLst>
          </p:cNvPr>
          <p:cNvSpPr>
            <a:spLocks noGrp="1"/>
          </p:cNvSpPr>
          <p:nvPr>
            <p:ph type="sldNum" sz="quarter" idx="10"/>
          </p:nvPr>
        </p:nvSpPr>
        <p:spPr/>
        <p:txBody>
          <a:bodyPr/>
          <a:lstStyle/>
          <a:p>
            <a:fld id="{04E195D4-3F35-4E05-B500-7E7FD17C6DB3}" type="slidenum">
              <a:rPr lang="en-US" smtClean="0"/>
              <a:pPr/>
              <a:t>7</a:t>
            </a:fld>
            <a:endParaRPr lang="en-US" dirty="0"/>
          </a:p>
        </p:txBody>
      </p:sp>
      <p:sp>
        <p:nvSpPr>
          <p:cNvPr id="3" name="Content Placeholder 2">
            <a:extLst>
              <a:ext uri="{FF2B5EF4-FFF2-40B4-BE49-F238E27FC236}">
                <a16:creationId xmlns:a16="http://schemas.microsoft.com/office/drawing/2014/main" id="{E15304F3-8DEC-3941-9D8E-AD9FCA95E815}"/>
              </a:ext>
            </a:extLst>
          </p:cNvPr>
          <p:cNvSpPr>
            <a:spLocks noGrp="1"/>
          </p:cNvSpPr>
          <p:nvPr>
            <p:ph idx="1"/>
          </p:nvPr>
        </p:nvSpPr>
        <p:spPr/>
        <p:txBody>
          <a:bodyPr/>
          <a:lstStyle/>
          <a:p>
            <a:pPr marL="182880" indent="0">
              <a:buNone/>
            </a:pPr>
            <a:r>
              <a:rPr lang="en-US" sz="2400" dirty="0"/>
              <a:t>“</a:t>
            </a:r>
            <a:r>
              <a:rPr lang="en-US" sz="2400" dirty="0">
                <a:highlight>
                  <a:srgbClr val="FFFF00"/>
                </a:highlight>
              </a:rPr>
              <a:t>[The Council shall…] in cooperation with public institutions of higher education, develop guidelines for the assessment of student achievement.</a:t>
            </a:r>
            <a:r>
              <a:rPr lang="en-US" sz="2400" dirty="0"/>
              <a:t> Each such institution shall use an approved program that complies with the guidelines of the Council and is consistent with the institution’s mission and educational objectives in the development of such assessment. The Council shall report each institution’s assessment of student achievement in the revisions to the Commonwealth’s statewide strategic plan for higher education.”</a:t>
            </a:r>
          </a:p>
          <a:p>
            <a:endParaRPr lang="en-US" sz="2400" dirty="0"/>
          </a:p>
          <a:p>
            <a:pPr marL="182880" indent="0">
              <a:buNone/>
            </a:pPr>
            <a:endParaRPr lang="en-US" sz="2400" dirty="0"/>
          </a:p>
        </p:txBody>
      </p:sp>
      <p:sp>
        <p:nvSpPr>
          <p:cNvPr id="4" name="Title 3">
            <a:extLst>
              <a:ext uri="{FF2B5EF4-FFF2-40B4-BE49-F238E27FC236}">
                <a16:creationId xmlns:a16="http://schemas.microsoft.com/office/drawing/2014/main" id="{91EB3D03-474A-0C46-B084-39DDA56D66A2}"/>
              </a:ext>
            </a:extLst>
          </p:cNvPr>
          <p:cNvSpPr>
            <a:spLocks noGrp="1"/>
          </p:cNvSpPr>
          <p:nvPr>
            <p:ph type="title"/>
          </p:nvPr>
        </p:nvSpPr>
        <p:spPr/>
        <p:txBody>
          <a:bodyPr/>
          <a:lstStyle/>
          <a:p>
            <a:r>
              <a:rPr lang="en-US" dirty="0"/>
              <a:t>Code of Virginia § 23.1-203</a:t>
            </a:r>
          </a:p>
        </p:txBody>
      </p:sp>
    </p:spTree>
    <p:extLst>
      <p:ext uri="{BB962C8B-B14F-4D97-AF65-F5344CB8AC3E}">
        <p14:creationId xmlns:p14="http://schemas.microsoft.com/office/powerpoint/2010/main" val="3210728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04E195D4-3F35-4E05-B500-7E7FD17C6DB3}" type="slidenum">
              <a:rPr lang="en-US" smtClean="0"/>
              <a:pPr/>
              <a:t>8</a:t>
            </a:fld>
            <a:endParaRPr lang="en-US" dirty="0"/>
          </a:p>
        </p:txBody>
      </p:sp>
      <p:sp>
        <p:nvSpPr>
          <p:cNvPr id="3" name="Content Placeholder 2"/>
          <p:cNvSpPr>
            <a:spLocks noGrp="1"/>
          </p:cNvSpPr>
          <p:nvPr>
            <p:ph idx="1"/>
          </p:nvPr>
        </p:nvSpPr>
        <p:spPr>
          <a:xfrm>
            <a:off x="481432" y="1035703"/>
            <a:ext cx="7736135" cy="3459179"/>
          </a:xfrm>
        </p:spPr>
        <p:txBody>
          <a:bodyPr/>
          <a:lstStyle/>
          <a:p>
            <a:pPr marL="182880" indent="0">
              <a:buNone/>
            </a:pPr>
            <a:r>
              <a:rPr lang="en-US" sz="2000" dirty="0">
                <a:latin typeface="+mj-lt"/>
              </a:rPr>
              <a:t>Goal #2: Optimize Student Success for Work &amp; Life</a:t>
            </a:r>
          </a:p>
          <a:p>
            <a:pPr marL="182880" indent="0">
              <a:buNone/>
            </a:pPr>
            <a:endParaRPr lang="en-US" sz="1400" dirty="0">
              <a:latin typeface="Franklin Gothic Medium" panose="020B0603020102020204" pitchFamily="34" charset="0"/>
            </a:endParaRPr>
          </a:p>
          <a:p>
            <a:pPr marL="182880" indent="0">
              <a:buNone/>
            </a:pPr>
            <a:r>
              <a:rPr lang="en-US" sz="2000" dirty="0">
                <a:latin typeface="Franklin Gothic Medium" panose="020B0603020102020204" pitchFamily="34" charset="0"/>
              </a:rPr>
              <a:t>“Strengthen curricular options to ensure that graduates are prepared with the competencies necessary for employment and </a:t>
            </a:r>
            <a:r>
              <a:rPr lang="en-US" sz="2000" dirty="0">
                <a:highlight>
                  <a:srgbClr val="FFFF00"/>
                </a:highlight>
                <a:latin typeface="Franklin Gothic Medium" panose="020B0603020102020204" pitchFamily="34" charset="0"/>
              </a:rPr>
              <a:t>civic engagement</a:t>
            </a:r>
            <a:r>
              <a:rPr lang="en-US" sz="2000" dirty="0">
                <a:latin typeface="Franklin Gothic Medium" panose="020B0603020102020204" pitchFamily="34" charset="0"/>
              </a:rPr>
              <a:t>.” </a:t>
            </a:r>
          </a:p>
          <a:p>
            <a:pPr marL="182880" indent="0">
              <a:buNone/>
            </a:pPr>
            <a:endParaRPr lang="en-US" sz="2800" dirty="0">
              <a:latin typeface="Franklin Gothic Medium" panose="020B0603020102020204" pitchFamily="34" charset="0"/>
            </a:endParaRPr>
          </a:p>
          <a:p>
            <a:pPr marL="182880" indent="0">
              <a:buNone/>
            </a:pPr>
            <a:r>
              <a:rPr lang="en-US" sz="2000" dirty="0">
                <a:latin typeface="+mj-lt"/>
              </a:rPr>
              <a:t>Priority initiative #4: </a:t>
            </a:r>
          </a:p>
          <a:p>
            <a:pPr marL="182880" indent="0">
              <a:buNone/>
            </a:pPr>
            <a:endParaRPr lang="en-US" sz="1400" dirty="0">
              <a:latin typeface="Franklin Gothic Medium" panose="020B0603020102020204" pitchFamily="34" charset="0"/>
            </a:endParaRPr>
          </a:p>
          <a:p>
            <a:pPr marL="182880" indent="0">
              <a:buNone/>
            </a:pPr>
            <a:r>
              <a:rPr lang="en-US" sz="2000" dirty="0">
                <a:latin typeface="Franklin Gothic Medium" panose="020B0603020102020204" pitchFamily="34" charset="0"/>
              </a:rPr>
              <a:t>“Collaborate with institutions to measure the quality of undergraduate education, including </a:t>
            </a:r>
            <a:r>
              <a:rPr lang="en-US" sz="2000" dirty="0">
                <a:highlight>
                  <a:srgbClr val="FFFF00"/>
                </a:highlight>
                <a:latin typeface="Franklin Gothic Medium" panose="020B0603020102020204" pitchFamily="34" charset="0"/>
              </a:rPr>
              <a:t>civic engagement </a:t>
            </a:r>
            <a:r>
              <a:rPr lang="en-US" sz="2000" dirty="0">
                <a:latin typeface="Franklin Gothic Medium" panose="020B0603020102020204" pitchFamily="34" charset="0"/>
              </a:rPr>
              <a:t>of graduates and relevance to demand occupations across regions of the state.”</a:t>
            </a:r>
          </a:p>
          <a:p>
            <a:pPr marL="182880" indent="0">
              <a:buNone/>
            </a:pPr>
            <a:endParaRPr lang="en-US" sz="2000" dirty="0">
              <a:latin typeface="Franklin Gothic Medium" panose="020B0603020102020204" pitchFamily="34" charset="0"/>
            </a:endParaRPr>
          </a:p>
          <a:p>
            <a:pPr marL="182880" indent="0">
              <a:buNone/>
            </a:pPr>
            <a:endParaRPr lang="en-US" sz="2000" dirty="0"/>
          </a:p>
        </p:txBody>
      </p:sp>
      <p:sp>
        <p:nvSpPr>
          <p:cNvPr id="4" name="Title 3"/>
          <p:cNvSpPr>
            <a:spLocks noGrp="1"/>
          </p:cNvSpPr>
          <p:nvPr>
            <p:ph type="title"/>
          </p:nvPr>
        </p:nvSpPr>
        <p:spPr/>
        <p:txBody>
          <a:bodyPr/>
          <a:lstStyle/>
          <a:p>
            <a:r>
              <a:rPr lang="en-US" dirty="0"/>
              <a:t>The Virginia Plan (2014)</a:t>
            </a:r>
          </a:p>
        </p:txBody>
      </p:sp>
    </p:spTree>
    <p:extLst>
      <p:ext uri="{BB962C8B-B14F-4D97-AF65-F5344CB8AC3E}">
        <p14:creationId xmlns:p14="http://schemas.microsoft.com/office/powerpoint/2010/main" val="3276134297"/>
      </p:ext>
    </p:extLst>
  </p:cSld>
  <p:clrMapOvr>
    <a:masterClrMapping/>
  </p:clrMapOvr>
</p:sld>
</file>

<file path=ppt/theme/theme1.xml><?xml version="1.0" encoding="utf-8"?>
<a:theme xmlns:a="http://schemas.openxmlformats.org/drawingml/2006/main" name="169LongPPTTemplate">
  <a:themeElements>
    <a:clrScheme name="SCHEVTheme">
      <a:dk1>
        <a:srgbClr val="20558A"/>
      </a:dk1>
      <a:lt1>
        <a:srgbClr val="FFFFFF"/>
      </a:lt1>
      <a:dk2>
        <a:srgbClr val="293E6B"/>
      </a:dk2>
      <a:lt2>
        <a:srgbClr val="9BBBB0"/>
      </a:lt2>
      <a:accent1>
        <a:srgbClr val="20558A"/>
      </a:accent1>
      <a:accent2>
        <a:srgbClr val="6F90B8"/>
      </a:accent2>
      <a:accent3>
        <a:srgbClr val="9BBBB0"/>
      </a:accent3>
      <a:accent4>
        <a:srgbClr val="E6A158"/>
      </a:accent4>
      <a:accent5>
        <a:srgbClr val="747679"/>
      </a:accent5>
      <a:accent6>
        <a:srgbClr val="C9292D"/>
      </a:accent6>
      <a:hlink>
        <a:srgbClr val="0070C0"/>
      </a:hlink>
      <a:folHlink>
        <a:srgbClr val="20558A"/>
      </a:folHlink>
    </a:clrScheme>
    <a:fontScheme name="SCHEV Fonts">
      <a:majorFont>
        <a:latin typeface="Franklin Gothic Demi"/>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CHEV169TemplatePLAIN.potx" id="{BD2B39EB-24C0-428A-A65B-F9BCCB2DCD4C}" vid="{E82B1582-020D-4661-BDC6-6554E532BF8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169LongPPTTemplate</Template>
  <TotalTime>19826</TotalTime>
  <Words>956</Words>
  <Application>Microsoft Macintosh PowerPoint</Application>
  <PresentationFormat>On-screen Show (16:9)</PresentationFormat>
  <Paragraphs>173</Paragraphs>
  <Slides>25</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Arial</vt:lpstr>
      <vt:lpstr>Calibri</vt:lpstr>
      <vt:lpstr>Courier New</vt:lpstr>
      <vt:lpstr>Franklin Gothic Book</vt:lpstr>
      <vt:lpstr>Franklin Gothic Demi</vt:lpstr>
      <vt:lpstr>Franklin Gothic Medium</vt:lpstr>
      <vt:lpstr>Franklin Gothic Medium Cond</vt:lpstr>
      <vt:lpstr>Palatino Linotype</vt:lpstr>
      <vt:lpstr>169LongPPTTemplate</vt:lpstr>
      <vt:lpstr>Promoting Democracy, Civility and Free Expression</vt:lpstr>
      <vt:lpstr>Presentation Outline</vt:lpstr>
      <vt:lpstr>Foundation of SCHEV’s civic engagement work</vt:lpstr>
      <vt:lpstr>What is civic engagement?</vt:lpstr>
      <vt:lpstr>PowerPoint Presentation</vt:lpstr>
      <vt:lpstr>Framework for 21st Century Civic Learning &amp; Democratic Engagement</vt:lpstr>
      <vt:lpstr>Why civic engagement?</vt:lpstr>
      <vt:lpstr>Code of Virginia § 23.1-203</vt:lpstr>
      <vt:lpstr>The Virginia Plan (2014)</vt:lpstr>
      <vt:lpstr>The Virginia Plan (2020)</vt:lpstr>
      <vt:lpstr>PowerPoint Presentation</vt:lpstr>
      <vt:lpstr>PowerPoint Presentation</vt:lpstr>
      <vt:lpstr>June 2022 “Day of Dialogue”</vt:lpstr>
      <vt:lpstr>Day of Dialogue: June 2, 2022</vt:lpstr>
      <vt:lpstr>Keep in mind…</vt:lpstr>
      <vt:lpstr>General Observations</vt:lpstr>
      <vt:lpstr>Challenges/Barriers</vt:lpstr>
      <vt:lpstr>Challenges/Barriers (cont.)</vt:lpstr>
      <vt:lpstr>Challenges/Barriers (cont.)</vt:lpstr>
      <vt:lpstr>Opportunities/Actions</vt:lpstr>
      <vt:lpstr>PowerPoint Presentation</vt:lpstr>
      <vt:lpstr>(Possible) Next Steps</vt:lpstr>
      <vt:lpstr>Constructive Dialogue Institute: Perspectives</vt:lpstr>
      <vt:lpstr>Civic Evidence Project</vt:lpstr>
      <vt:lpstr>Questions/Discussion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Learning Assessment in Virginia Higher Education</dc:title>
  <dc:creator>Jodi Fisler</dc:creator>
  <dc:description>16:9 rectangular template</dc:description>
  <cp:lastModifiedBy>Jodi Fisler</cp:lastModifiedBy>
  <cp:revision>38</cp:revision>
  <cp:lastPrinted>2022-07-18T19:34:37Z</cp:lastPrinted>
  <dcterms:created xsi:type="dcterms:W3CDTF">2021-10-18T18:36:28Z</dcterms:created>
  <dcterms:modified xsi:type="dcterms:W3CDTF">2022-09-14T17:48:58Z</dcterms:modified>
</cp:coreProperties>
</file>