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72" r:id="rId15"/>
    <p:sldId id="273" r:id="rId16"/>
    <p:sldId id="258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dma\Downloads\Male%20Undergraduate%20Enrollment%20and%20Retention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dma\Downloads\Male%20Undergraduate%20Enrollment%20and%20Retention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dma\Downloads\Male%20Undergraduate%20Enrollment%20and%20Retention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dma\Downloads\Male%20Undergraduate%20Enrollment%20and%20Retention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Male%20Undergraduate%20Enrollment%20and%20Retention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Male%20Undergraduate%20Enrollment%20and%20Retention%20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dma\Google%20Drive\Male%20Undergraduate%20Enrollment%20and%20Retention%20(1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Percentage of Men</a:t>
            </a:r>
            <a:r>
              <a:rPr lang="en-US" b="1" baseline="0" dirty="0"/>
              <a:t> as FTIC, Recent HS Graduates,</a:t>
            </a:r>
          </a:p>
          <a:p>
            <a:pPr>
              <a:defRPr/>
            </a:pPr>
            <a:r>
              <a:rPr lang="en-US" b="1" baseline="0" dirty="0"/>
              <a:t>Public Two-Year Colleges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1227034120735E-2"/>
          <c:y val="0.16245370370370371"/>
          <c:w val="0.87961548556430447"/>
          <c:h val="0.6371974336541266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751840168243953E-2"/>
                  <c:y val="3.1465093411996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5DA-4216-B9A9-E5839B4963CC}"/>
                </c:ext>
              </c:extLst>
            </c:dLbl>
            <c:dLbl>
              <c:idx val="8"/>
              <c:layout>
                <c:manualLayout>
                  <c:x val="-8.5470085470085479E-3"/>
                  <c:y val="-6.3936063936063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5DA-4216-B9A9-E5839B4963CC}"/>
                </c:ext>
              </c:extLst>
            </c:dLbl>
            <c:dLbl>
              <c:idx val="10"/>
              <c:layout>
                <c:manualLayout>
                  <c:x val="-7.8346673280123027E-17"/>
                  <c:y val="3.5964035964035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5DA-4216-B9A9-E5839B4963CC}"/>
                </c:ext>
              </c:extLst>
            </c:dLbl>
            <c:dLbl>
              <c:idx val="18"/>
              <c:layout>
                <c:manualLayout>
                  <c:x val="-8.5470085470086259E-3"/>
                  <c:y val="5.9940059940059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5DA-4216-B9A9-E5839B4963CC}"/>
                </c:ext>
              </c:extLst>
            </c:dLbl>
            <c:dLbl>
              <c:idx val="23"/>
              <c:layout>
                <c:manualLayout>
                  <c:x val="4.2735042735042739E-3"/>
                  <c:y val="-4.795189062905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324786324786323E-2"/>
                      <c:h val="5.58842732071078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5DA-4216-B9A9-E5839B4963CC}"/>
                </c:ext>
              </c:extLst>
            </c:dLbl>
            <c:dLbl>
              <c:idx val="29"/>
              <c:layout>
                <c:manualLayout>
                  <c:x val="-3.1545741324921134E-2"/>
                  <c:y val="-2.3598820058997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5DA-4216-B9A9-E5839B4963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'Enrollment-2YEARS'!$A$3:$A$32</c:f>
              <c:strCache>
                <c:ptCount val="30"/>
                <c:pt idx="0">
                  <c:v>1992-93</c:v>
                </c:pt>
                <c:pt idx="1">
                  <c:v>1993-94</c:v>
                </c:pt>
                <c:pt idx="2">
                  <c:v>1994-95</c:v>
                </c:pt>
                <c:pt idx="3">
                  <c:v>1995-96</c:v>
                </c:pt>
                <c:pt idx="4">
                  <c:v>1996-97</c:v>
                </c:pt>
                <c:pt idx="5">
                  <c:v>1997-98</c:v>
                </c:pt>
                <c:pt idx="6">
                  <c:v>1998-99</c:v>
                </c:pt>
                <c:pt idx="7">
                  <c:v>1999-00</c:v>
                </c:pt>
                <c:pt idx="8">
                  <c:v>2000-01</c:v>
                </c:pt>
                <c:pt idx="9">
                  <c:v>2001-02</c:v>
                </c:pt>
                <c:pt idx="10">
                  <c:v>2002-03</c:v>
                </c:pt>
                <c:pt idx="11">
                  <c:v>2003-04</c:v>
                </c:pt>
                <c:pt idx="12">
                  <c:v>2004-05</c:v>
                </c:pt>
                <c:pt idx="13">
                  <c:v>2005-06</c:v>
                </c:pt>
                <c:pt idx="14">
                  <c:v>2006-07</c:v>
                </c:pt>
                <c:pt idx="15">
                  <c:v>2007-08</c:v>
                </c:pt>
                <c:pt idx="16">
                  <c:v>2008-09</c:v>
                </c:pt>
                <c:pt idx="17">
                  <c:v>2009-10</c:v>
                </c:pt>
                <c:pt idx="18">
                  <c:v>2010-11</c:v>
                </c:pt>
                <c:pt idx="19">
                  <c:v>2011-12</c:v>
                </c:pt>
                <c:pt idx="20">
                  <c:v>2012-13</c:v>
                </c:pt>
                <c:pt idx="21">
                  <c:v>2013-14</c:v>
                </c:pt>
                <c:pt idx="22">
                  <c:v>2014-15</c:v>
                </c:pt>
                <c:pt idx="23">
                  <c:v>2015-16</c:v>
                </c:pt>
                <c:pt idx="24">
                  <c:v>2016-17</c:v>
                </c:pt>
                <c:pt idx="25">
                  <c:v>2017-18</c:v>
                </c:pt>
                <c:pt idx="26">
                  <c:v>2018-19</c:v>
                </c:pt>
                <c:pt idx="27">
                  <c:v>2019-20</c:v>
                </c:pt>
                <c:pt idx="28">
                  <c:v>2020-21</c:v>
                </c:pt>
                <c:pt idx="29">
                  <c:v>2021-22</c:v>
                </c:pt>
              </c:strCache>
            </c:strRef>
          </c:cat>
          <c:val>
            <c:numRef>
              <c:f>'Enrollment-2YEARS'!$BB$3:$BB$32</c:f>
              <c:numCache>
                <c:formatCode>0%</c:formatCode>
                <c:ptCount val="30"/>
                <c:pt idx="0">
                  <c:v>0.482430212672528</c:v>
                </c:pt>
                <c:pt idx="1">
                  <c:v>0.472663433418051</c:v>
                </c:pt>
                <c:pt idx="2">
                  <c:v>0.47774526339481699</c:v>
                </c:pt>
                <c:pt idx="3">
                  <c:v>0.46725688523432102</c:v>
                </c:pt>
                <c:pt idx="4">
                  <c:v>0.46312301863566202</c:v>
                </c:pt>
                <c:pt idx="5">
                  <c:v>0.45821205757697497</c:v>
                </c:pt>
                <c:pt idx="6">
                  <c:v>0.45327564838902801</c:v>
                </c:pt>
                <c:pt idx="7">
                  <c:v>0.47076424327295302</c:v>
                </c:pt>
                <c:pt idx="8">
                  <c:v>0.44437816814139802</c:v>
                </c:pt>
                <c:pt idx="9">
                  <c:v>0.45419758759949203</c:v>
                </c:pt>
                <c:pt idx="10">
                  <c:v>0.43405946359426001</c:v>
                </c:pt>
                <c:pt idx="11">
                  <c:v>0.45274847256774098</c:v>
                </c:pt>
                <c:pt idx="12">
                  <c:v>0.45900621077284198</c:v>
                </c:pt>
                <c:pt idx="13">
                  <c:v>0.46213425084898202</c:v>
                </c:pt>
                <c:pt idx="14">
                  <c:v>0.476181089114803</c:v>
                </c:pt>
                <c:pt idx="15">
                  <c:v>0.45478637933280802</c:v>
                </c:pt>
                <c:pt idx="16">
                  <c:v>0.47519948216778102</c:v>
                </c:pt>
                <c:pt idx="17">
                  <c:v>0.48022098270692598</c:v>
                </c:pt>
                <c:pt idx="18">
                  <c:v>0.48504284712420798</c:v>
                </c:pt>
                <c:pt idx="19">
                  <c:v>0.47797014281672701</c:v>
                </c:pt>
                <c:pt idx="20">
                  <c:v>0.47711295085293198</c:v>
                </c:pt>
                <c:pt idx="21">
                  <c:v>0.475732867173494</c:v>
                </c:pt>
                <c:pt idx="22">
                  <c:v>0.47943148809957298</c:v>
                </c:pt>
                <c:pt idx="23">
                  <c:v>0.49543402396088898</c:v>
                </c:pt>
                <c:pt idx="24">
                  <c:v>0.48744972227104</c:v>
                </c:pt>
                <c:pt idx="25">
                  <c:v>0.485847328788862</c:v>
                </c:pt>
                <c:pt idx="26">
                  <c:v>0.483857551087154</c:v>
                </c:pt>
                <c:pt idx="27">
                  <c:v>0.47488115791114799</c:v>
                </c:pt>
                <c:pt idx="28">
                  <c:v>0.46388148120658801</c:v>
                </c:pt>
                <c:pt idx="29">
                  <c:v>0.46777231002504499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5DA-4216-B9A9-E5839B4963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38394879"/>
        <c:axId val="1038384479"/>
      </c:lineChart>
      <c:catAx>
        <c:axId val="1038394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8384479"/>
        <c:crosses val="autoZero"/>
        <c:auto val="1"/>
        <c:lblAlgn val="ctr"/>
        <c:lblOffset val="100"/>
        <c:noMultiLvlLbl val="0"/>
      </c:catAx>
      <c:valAx>
        <c:axId val="1038384479"/>
        <c:scaling>
          <c:orientation val="minMax"/>
          <c:max val="0.70000000000000007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8394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effectLst/>
              </a:rPr>
              <a:t>Percentage of Men as FTIC, Recent HS Graduates,</a:t>
            </a:r>
          </a:p>
          <a:p>
            <a:pPr>
              <a:defRPr/>
            </a:pPr>
            <a:r>
              <a:rPr lang="en-US" sz="1800" b="1" i="0" baseline="0" dirty="0">
                <a:effectLst/>
              </a:rPr>
              <a:t>Public Two-Year Colleges</a:t>
            </a:r>
          </a:p>
        </c:rich>
      </c:tx>
      <c:layout>
        <c:manualLayout>
          <c:xMode val="edge"/>
          <c:yMode val="edge"/>
          <c:x val="0.11273399813787321"/>
          <c:y val="2.40549828178694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'Summary (2)'!$A$3</c:f>
              <c:strCache>
                <c:ptCount val="1"/>
                <c:pt idx="0">
                  <c:v>Public Two Year Colleges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(2)'!$B$3:$J$3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7F2B-42AB-9BD8-740092B786B0}"/>
            </c:ext>
          </c:extLst>
        </c:ser>
        <c:ser>
          <c:idx val="1"/>
          <c:order val="1"/>
          <c:tx>
            <c:strRef>
              <c:f>'Summary (2)'!$A$4</c:f>
              <c:strCache>
                <c:ptCount val="1"/>
                <c:pt idx="0">
                  <c:v>Enrollment, Average (1992-2021)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(2)'!$B$4:$J$4</c:f>
              <c:numCache>
                <c:formatCode>0%</c:formatCode>
                <c:ptCount val="9"/>
                <c:pt idx="0">
                  <c:v>0.48172497751878918</c:v>
                </c:pt>
                <c:pt idx="1">
                  <c:v>0.54364210004989577</c:v>
                </c:pt>
                <c:pt idx="2">
                  <c:v>0.43010675264930642</c:v>
                </c:pt>
                <c:pt idx="3">
                  <c:v>0.54</c:v>
                </c:pt>
                <c:pt idx="4">
                  <c:v>0.47558064587699878</c:v>
                </c:pt>
                <c:pt idx="5">
                  <c:v>0.45</c:v>
                </c:pt>
                <c:pt idx="6">
                  <c:v>0.47</c:v>
                </c:pt>
                <c:pt idx="7">
                  <c:v>0.46768847050638906</c:v>
                </c:pt>
                <c:pt idx="8">
                  <c:v>0.46975989069196766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2B-42AB-9BD8-740092B786B0}"/>
            </c:ext>
          </c:extLst>
        </c:ser>
        <c:ser>
          <c:idx val="2"/>
          <c:order val="2"/>
          <c:tx>
            <c:strRef>
              <c:f>'Summary (2)'!$A$5</c:f>
              <c:strCache>
                <c:ptCount val="1"/>
                <c:pt idx="0">
                  <c:v>Enrollment Average (2017-2021)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(2)'!$B$5:$J$5</c:f>
              <c:numCache>
                <c:formatCode>0%</c:formatCode>
                <c:ptCount val="9"/>
                <c:pt idx="0">
                  <c:v>0.47018976864829581</c:v>
                </c:pt>
                <c:pt idx="1">
                  <c:v>0.54780193891816487</c:v>
                </c:pt>
                <c:pt idx="2">
                  <c:v>0.45643234384441717</c:v>
                </c:pt>
                <c:pt idx="3">
                  <c:v>0.50966229458279921</c:v>
                </c:pt>
                <c:pt idx="4">
                  <c:v>0.47934343967549375</c:v>
                </c:pt>
                <c:pt idx="5">
                  <c:v>0.44717149491514324</c:v>
                </c:pt>
                <c:pt idx="6">
                  <c:v>0.50712379695718801</c:v>
                </c:pt>
                <c:pt idx="7">
                  <c:v>0.4458273829606032</c:v>
                </c:pt>
                <c:pt idx="8">
                  <c:v>0.47524796580375933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B-42AB-9BD8-740092B78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0035615"/>
        <c:axId val="1050030623"/>
      </c:barChart>
      <c:catAx>
        <c:axId val="1050035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0623"/>
        <c:crosses val="autoZero"/>
        <c:auto val="1"/>
        <c:lblAlgn val="ctr"/>
        <c:lblOffset val="100"/>
        <c:noMultiLvlLbl val="0"/>
      </c:catAx>
      <c:valAx>
        <c:axId val="105003062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5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Percentage of Men</a:t>
            </a:r>
            <a:r>
              <a:rPr lang="en-US" b="1" baseline="0" dirty="0"/>
              <a:t> as FTIC, Recent HS Graduates,</a:t>
            </a:r>
          </a:p>
          <a:p>
            <a:pPr>
              <a:defRPr/>
            </a:pPr>
            <a:r>
              <a:rPr lang="en-US" b="1" baseline="0" dirty="0"/>
              <a:t>Four-Year Colleges and Universities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2532976647149883E-2"/>
          <c:y val="0.16657801460618027"/>
          <c:w val="0.87961548556430447"/>
          <c:h val="0.6371974336541266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38851109520402E-2"/>
                  <c:y val="-2.99705877761028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278-48D8-9E99-8CC654A84E2F}"/>
                </c:ext>
              </c:extLst>
            </c:dLbl>
            <c:dLbl>
              <c:idx val="8"/>
              <c:layout>
                <c:manualLayout>
                  <c:x val="-6.41025641025641E-3"/>
                  <c:y val="5.2366565961732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278-48D8-9E99-8CC654A84E2F}"/>
                </c:ext>
              </c:extLst>
            </c:dLbl>
            <c:dLbl>
              <c:idx val="18"/>
              <c:layout>
                <c:manualLayout>
                  <c:x val="-1.4957264957265036E-2"/>
                  <c:y val="-5.6394763343403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278-48D8-9E99-8CC654A84E2F}"/>
                </c:ext>
              </c:extLst>
            </c:dLbl>
            <c:dLbl>
              <c:idx val="29"/>
              <c:layout>
                <c:manualLayout>
                  <c:x val="-1.7914267434420986E-2"/>
                  <c:y val="-4.7761194029850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278-48D8-9E99-8CC654A84E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'Enrollment-40'!$A$3:$A$32</c:f>
              <c:strCache>
                <c:ptCount val="30"/>
                <c:pt idx="0">
                  <c:v>1992-93</c:v>
                </c:pt>
                <c:pt idx="1">
                  <c:v>1993-94</c:v>
                </c:pt>
                <c:pt idx="2">
                  <c:v>1994-95</c:v>
                </c:pt>
                <c:pt idx="3">
                  <c:v>1995-96</c:v>
                </c:pt>
                <c:pt idx="4">
                  <c:v>1996-97</c:v>
                </c:pt>
                <c:pt idx="5">
                  <c:v>1997-98</c:v>
                </c:pt>
                <c:pt idx="6">
                  <c:v>1998-99</c:v>
                </c:pt>
                <c:pt idx="7">
                  <c:v>1999-00</c:v>
                </c:pt>
                <c:pt idx="8">
                  <c:v>2000-01</c:v>
                </c:pt>
                <c:pt idx="9">
                  <c:v>2001-02</c:v>
                </c:pt>
                <c:pt idx="10">
                  <c:v>2002-03</c:v>
                </c:pt>
                <c:pt idx="11">
                  <c:v>2003-04</c:v>
                </c:pt>
                <c:pt idx="12">
                  <c:v>2004-05</c:v>
                </c:pt>
                <c:pt idx="13">
                  <c:v>2005-06</c:v>
                </c:pt>
                <c:pt idx="14">
                  <c:v>2006-07</c:v>
                </c:pt>
                <c:pt idx="15">
                  <c:v>2007-08</c:v>
                </c:pt>
                <c:pt idx="16">
                  <c:v>2008-09</c:v>
                </c:pt>
                <c:pt idx="17">
                  <c:v>2009-10</c:v>
                </c:pt>
                <c:pt idx="18">
                  <c:v>2010-11</c:v>
                </c:pt>
                <c:pt idx="19">
                  <c:v>2011-12</c:v>
                </c:pt>
                <c:pt idx="20">
                  <c:v>2012-13</c:v>
                </c:pt>
                <c:pt idx="21">
                  <c:v>2013-14</c:v>
                </c:pt>
                <c:pt idx="22">
                  <c:v>2014-15</c:v>
                </c:pt>
                <c:pt idx="23">
                  <c:v>2015-16</c:v>
                </c:pt>
                <c:pt idx="24">
                  <c:v>2016-17</c:v>
                </c:pt>
                <c:pt idx="25">
                  <c:v>2017-18</c:v>
                </c:pt>
                <c:pt idx="26">
                  <c:v>2018-19</c:v>
                </c:pt>
                <c:pt idx="27">
                  <c:v>2019-20</c:v>
                </c:pt>
                <c:pt idx="28">
                  <c:v>2020-21</c:v>
                </c:pt>
                <c:pt idx="29">
                  <c:v>2021-22</c:v>
                </c:pt>
              </c:strCache>
            </c:strRef>
          </c:cat>
          <c:val>
            <c:numRef>
              <c:f>'Enrollment-40'!$BB$3:$BB$32</c:f>
              <c:numCache>
                <c:formatCode>0%</c:formatCode>
                <c:ptCount val="30"/>
                <c:pt idx="0">
                  <c:v>0.448463131837953</c:v>
                </c:pt>
                <c:pt idx="1">
                  <c:v>0.46083272358545602</c:v>
                </c:pt>
                <c:pt idx="2">
                  <c:v>0.45929519009429698</c:v>
                </c:pt>
                <c:pt idx="3">
                  <c:v>0.444888681861903</c:v>
                </c:pt>
                <c:pt idx="4">
                  <c:v>0.45020528464832998</c:v>
                </c:pt>
                <c:pt idx="5">
                  <c:v>0.448991234778022</c:v>
                </c:pt>
                <c:pt idx="6">
                  <c:v>0.44112664649664302</c:v>
                </c:pt>
                <c:pt idx="7">
                  <c:v>0.44382380686004402</c:v>
                </c:pt>
                <c:pt idx="8">
                  <c:v>0.44445893078371301</c:v>
                </c:pt>
                <c:pt idx="9">
                  <c:v>0.44796390937826303</c:v>
                </c:pt>
                <c:pt idx="10">
                  <c:v>0.44104910321213198</c:v>
                </c:pt>
                <c:pt idx="11">
                  <c:v>0.44387208523605098</c:v>
                </c:pt>
                <c:pt idx="12">
                  <c:v>0.44797310310127503</c:v>
                </c:pt>
                <c:pt idx="13">
                  <c:v>0.44841736295958001</c:v>
                </c:pt>
                <c:pt idx="14">
                  <c:v>0.45688583763254098</c:v>
                </c:pt>
                <c:pt idx="15">
                  <c:v>0.45013750454445201</c:v>
                </c:pt>
                <c:pt idx="16">
                  <c:v>0.45919622888598499</c:v>
                </c:pt>
                <c:pt idx="17">
                  <c:v>0.45886766109066202</c:v>
                </c:pt>
                <c:pt idx="18">
                  <c:v>0.46551907334227299</c:v>
                </c:pt>
                <c:pt idx="19">
                  <c:v>0.46157615483397302</c:v>
                </c:pt>
                <c:pt idx="20">
                  <c:v>0.45994020919117401</c:v>
                </c:pt>
                <c:pt idx="21">
                  <c:v>0.45656397439118301</c:v>
                </c:pt>
                <c:pt idx="22">
                  <c:v>0.45798285271584199</c:v>
                </c:pt>
                <c:pt idx="23">
                  <c:v>0.46304868308650399</c:v>
                </c:pt>
                <c:pt idx="24">
                  <c:v>0.45548593901994799</c:v>
                </c:pt>
                <c:pt idx="25">
                  <c:v>0.45987084135286899</c:v>
                </c:pt>
                <c:pt idx="26">
                  <c:v>0.45513853340044502</c:v>
                </c:pt>
                <c:pt idx="27">
                  <c:v>0.45753483238348802</c:v>
                </c:pt>
                <c:pt idx="28">
                  <c:v>0.44589058846324497</c:v>
                </c:pt>
                <c:pt idx="29">
                  <c:v>0.44890097814646202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278-48D8-9E99-8CC654A84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38394879"/>
        <c:axId val="1038384479"/>
      </c:lineChart>
      <c:catAx>
        <c:axId val="1038394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8384479"/>
        <c:crosses val="autoZero"/>
        <c:auto val="1"/>
        <c:lblAlgn val="ctr"/>
        <c:lblOffset val="100"/>
        <c:noMultiLvlLbl val="0"/>
      </c:catAx>
      <c:valAx>
        <c:axId val="1038384479"/>
        <c:scaling>
          <c:orientation val="minMax"/>
          <c:max val="0.70000000000000007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8394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Percentage of</a:t>
            </a:r>
            <a:r>
              <a:rPr lang="en-US" b="1" baseline="0" dirty="0"/>
              <a:t> Men Enrolled, FTIC Recent HS Graduates,</a:t>
            </a:r>
          </a:p>
          <a:p>
            <a:pPr>
              <a:defRPr/>
            </a:pPr>
            <a:r>
              <a:rPr lang="en-US" b="1" baseline="0" dirty="0"/>
              <a:t>Four-year Colleges and Universities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'Summary (2)'!$A$9</c:f>
              <c:strCache>
                <c:ptCount val="1"/>
                <c:pt idx="0">
                  <c:v>Public and Private Four-year Colleges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(2)'!$B$9:$J$9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BD4F-4E9A-B99F-2EDA34401D16}"/>
            </c:ext>
          </c:extLst>
        </c:ser>
        <c:ser>
          <c:idx val="1"/>
          <c:order val="1"/>
          <c:tx>
            <c:strRef>
              <c:f>'Summary (2)'!$A$10</c:f>
              <c:strCache>
                <c:ptCount val="1"/>
                <c:pt idx="0">
                  <c:v>Enrollment, Average (1992-2021)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0"/>
                  <c:y val="-2.087682672233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D4F-4E9A-B99F-2EDA34401D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(2)'!$B$10:$J$10</c:f>
              <c:numCache>
                <c:formatCode>0%</c:formatCode>
                <c:ptCount val="9"/>
                <c:pt idx="0">
                  <c:v>0.45136949304012941</c:v>
                </c:pt>
                <c:pt idx="1">
                  <c:v>0.48678882313312494</c:v>
                </c:pt>
                <c:pt idx="2">
                  <c:v>0.40829226794361845</c:v>
                </c:pt>
                <c:pt idx="3">
                  <c:v>0.51839757255066232</c:v>
                </c:pt>
                <c:pt idx="4">
                  <c:v>0.46106191086740483</c:v>
                </c:pt>
                <c:pt idx="5">
                  <c:v>0.43863495238482186</c:v>
                </c:pt>
                <c:pt idx="6">
                  <c:v>0.46076298351763467</c:v>
                </c:pt>
                <c:pt idx="7">
                  <c:v>0.44517512041421509</c:v>
                </c:pt>
                <c:pt idx="8">
                  <c:v>0.45279670291049023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4F-4E9A-B99F-2EDA34401D16}"/>
            </c:ext>
          </c:extLst>
        </c:ser>
        <c:ser>
          <c:idx val="2"/>
          <c:order val="2"/>
          <c:tx>
            <c:strRef>
              <c:f>'Summary (2)'!$A$11</c:f>
              <c:strCache>
                <c:ptCount val="1"/>
                <c:pt idx="0">
                  <c:v>Enrollment Average (2017-2021)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(2)'!$B$11:$J$11</c:f>
              <c:numCache>
                <c:formatCode>0%</c:formatCode>
                <c:ptCount val="9"/>
                <c:pt idx="0">
                  <c:v>0.4621671621943122</c:v>
                </c:pt>
                <c:pt idx="1">
                  <c:v>0.48882814786690904</c:v>
                </c:pt>
                <c:pt idx="2">
                  <c:v>0.41854097127798295</c:v>
                </c:pt>
                <c:pt idx="3">
                  <c:v>0.51475899560935656</c:v>
                </c:pt>
                <c:pt idx="4">
                  <c:v>0.45978493676810278</c:v>
                </c:pt>
                <c:pt idx="5">
                  <c:v>0.43255910152877541</c:v>
                </c:pt>
                <c:pt idx="6">
                  <c:v>0.45997100686657522</c:v>
                </c:pt>
                <c:pt idx="7">
                  <c:v>0.43782694486033025</c:v>
                </c:pt>
                <c:pt idx="8">
                  <c:v>0.45346715474930177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4F-4E9A-B99F-2EDA34401D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0035615"/>
        <c:axId val="1050030623"/>
      </c:barChart>
      <c:catAx>
        <c:axId val="1050035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0623"/>
        <c:crosses val="autoZero"/>
        <c:auto val="1"/>
        <c:lblAlgn val="ctr"/>
        <c:lblOffset val="100"/>
        <c:noMultiLvlLbl val="0"/>
      </c:catAx>
      <c:valAx>
        <c:axId val="105003062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5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Retained in the Second Year, Percentage</a:t>
            </a:r>
            <a:r>
              <a:rPr lang="en-US" b="1" baseline="0" dirty="0"/>
              <a:t> of Men, Public Two-year Colleges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'Summary (2)'!$A$4</c:f>
              <c:strCache>
                <c:ptCount val="1"/>
                <c:pt idx="0">
                  <c:v>Enrollment, Average (1992-2021)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(2)'!$B$4:$J$4</c:f>
              <c:numCache>
                <c:formatCode>0%</c:formatCode>
                <c:ptCount val="9"/>
                <c:pt idx="0">
                  <c:v>0.48172497751878918</c:v>
                </c:pt>
                <c:pt idx="1">
                  <c:v>0.54364210004989577</c:v>
                </c:pt>
                <c:pt idx="2">
                  <c:v>0.43010675264930642</c:v>
                </c:pt>
                <c:pt idx="3">
                  <c:v>0.54</c:v>
                </c:pt>
                <c:pt idx="4">
                  <c:v>0.47558064587699878</c:v>
                </c:pt>
                <c:pt idx="5">
                  <c:v>0.45</c:v>
                </c:pt>
                <c:pt idx="6">
                  <c:v>0.47</c:v>
                </c:pt>
                <c:pt idx="7">
                  <c:v>0.46768847050638906</c:v>
                </c:pt>
                <c:pt idx="8">
                  <c:v>0.46975989069196766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1-469B-9B41-46288190A2F7}"/>
            </c:ext>
          </c:extLst>
        </c:ser>
        <c:ser>
          <c:idx val="1"/>
          <c:order val="1"/>
          <c:tx>
            <c:strRef>
              <c:f>'Summary (2)'!$A$6</c:f>
              <c:strCache>
                <c:ptCount val="1"/>
                <c:pt idx="0">
                  <c:v>Retained Students (1992-2021)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2.3504273504273483E-2"/>
                  <c:y val="-4.223369310183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C21-469B-9B41-46288190A2F7}"/>
                </c:ext>
              </c:extLst>
            </c:dLbl>
            <c:dLbl>
              <c:idx val="1"/>
              <c:layout>
                <c:manualLayout>
                  <c:x val="2.564102564102564E-2"/>
                  <c:y val="-9.385265133740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C21-469B-9B41-46288190A2F7}"/>
                </c:ext>
              </c:extLst>
            </c:dLbl>
            <c:dLbl>
              <c:idx val="2"/>
              <c:layout>
                <c:manualLayout>
                  <c:x val="1.7094017094017096E-2"/>
                  <c:y val="-9.385265133740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C21-469B-9B41-46288190A2F7}"/>
                </c:ext>
              </c:extLst>
            </c:dLbl>
            <c:dLbl>
              <c:idx val="3"/>
              <c:layout>
                <c:manualLayout>
                  <c:x val="1.4957264957264958E-2"/>
                  <c:y val="-9.385265133740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C21-469B-9B41-46288190A2F7}"/>
                </c:ext>
              </c:extLst>
            </c:dLbl>
            <c:dLbl>
              <c:idx val="4"/>
              <c:layout>
                <c:manualLayout>
                  <c:x val="2.7777777777777776E-2"/>
                  <c:y val="-3.7541060534960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C21-469B-9B41-46288190A2F7}"/>
                </c:ext>
              </c:extLst>
            </c:dLbl>
            <c:dLbl>
              <c:idx val="5"/>
              <c:layout>
                <c:manualLayout>
                  <c:x val="1.7094017094017172E-2"/>
                  <c:y val="-2.3463162834350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C21-469B-9B41-46288190A2F7}"/>
                </c:ext>
              </c:extLst>
            </c:dLbl>
            <c:dLbl>
              <c:idx val="6"/>
              <c:layout>
                <c:manualLayout>
                  <c:x val="8.5470085470085479E-3"/>
                  <c:y val="-6.1004223369310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C21-469B-9B41-46288190A2F7}"/>
                </c:ext>
              </c:extLst>
            </c:dLbl>
            <c:dLbl>
              <c:idx val="7"/>
              <c:layout>
                <c:manualLayout>
                  <c:x val="1.4957264957264958E-2"/>
                  <c:y val="-2.815579540122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C21-469B-9B41-46288190A2F7}"/>
                </c:ext>
              </c:extLst>
            </c:dLbl>
            <c:dLbl>
              <c:idx val="8"/>
              <c:layout>
                <c:manualLayout>
                  <c:x val="1.7094017094017096E-2"/>
                  <c:y val="-5.1618958235570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C21-469B-9B41-46288190A2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(2)'!$B$6:$J$6</c:f>
              <c:numCache>
                <c:formatCode>0%</c:formatCode>
                <c:ptCount val="9"/>
                <c:pt idx="0">
                  <c:v>0.4778683420916861</c:v>
                </c:pt>
                <c:pt idx="1">
                  <c:v>0.53525722276002563</c:v>
                </c:pt>
                <c:pt idx="2">
                  <c:v>0.40195174908514775</c:v>
                </c:pt>
                <c:pt idx="3">
                  <c:v>0.51</c:v>
                </c:pt>
                <c:pt idx="4">
                  <c:v>0.46185735162508917</c:v>
                </c:pt>
                <c:pt idx="5">
                  <c:v>0.49</c:v>
                </c:pt>
                <c:pt idx="6">
                  <c:v>0.45</c:v>
                </c:pt>
                <c:pt idx="7">
                  <c:v>0.4466567549935796</c:v>
                </c:pt>
                <c:pt idx="8">
                  <c:v>0.45596732548458829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21-469B-9B41-46288190A2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0035615"/>
        <c:axId val="1050030623"/>
      </c:barChart>
      <c:catAx>
        <c:axId val="1050035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0623"/>
        <c:crosses val="autoZero"/>
        <c:auto val="1"/>
        <c:lblAlgn val="ctr"/>
        <c:lblOffset val="100"/>
        <c:noMultiLvlLbl val="0"/>
      </c:catAx>
      <c:valAx>
        <c:axId val="105003062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5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5.6463086344976127E-2"/>
          <c:y val="0.88327021065116762"/>
          <c:w val="0.91912510936132985"/>
          <c:h val="8.85739939476125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Retained in the Second Year, Percentage of</a:t>
            </a:r>
            <a:r>
              <a:rPr lang="en-US" b="1" baseline="0"/>
              <a:t> Men, Four-Year Institutions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'Summary (2)'!$A$10</c:f>
              <c:strCache>
                <c:ptCount val="1"/>
                <c:pt idx="0">
                  <c:v>Enrollment, Average (1992-2021)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(2)'!$B$10:$J$10</c:f>
              <c:numCache>
                <c:formatCode>0%</c:formatCode>
                <c:ptCount val="9"/>
                <c:pt idx="0">
                  <c:v>0.45136949304012941</c:v>
                </c:pt>
                <c:pt idx="1">
                  <c:v>0.48678882313312494</c:v>
                </c:pt>
                <c:pt idx="2">
                  <c:v>0.40829226794361845</c:v>
                </c:pt>
                <c:pt idx="3">
                  <c:v>0.51839757255066232</c:v>
                </c:pt>
                <c:pt idx="4">
                  <c:v>0.46106191086740483</c:v>
                </c:pt>
                <c:pt idx="5">
                  <c:v>0.43863495238482186</c:v>
                </c:pt>
                <c:pt idx="6">
                  <c:v>0.46076298351763467</c:v>
                </c:pt>
                <c:pt idx="7">
                  <c:v>0.44517512041421509</c:v>
                </c:pt>
                <c:pt idx="8">
                  <c:v>0.45279670291049023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5-44F9-BEBB-88613FA6CA83}"/>
            </c:ext>
          </c:extLst>
        </c:ser>
        <c:ser>
          <c:idx val="1"/>
          <c:order val="1"/>
          <c:tx>
            <c:strRef>
              <c:f>'Summary (2)'!$A$13</c:f>
              <c:strCache>
                <c:ptCount val="1"/>
                <c:pt idx="0">
                  <c:v>Retained Students (1992-2021)</c:v>
                </c:pt>
              </c:strCache>
            </c:strRef>
          </c:tx>
          <c:spPr>
            <a:noFill/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2820512820512841E-2"/>
                  <c:y val="-4.6926325668700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A5-44F9-BEBB-88613FA6CA83}"/>
                </c:ext>
              </c:extLst>
            </c:dLbl>
            <c:dLbl>
              <c:idx val="1"/>
              <c:layout>
                <c:manualLayout>
                  <c:x val="2.564102564102564E-2"/>
                  <c:y val="-2.815579540122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A5-44F9-BEBB-88613FA6CA83}"/>
                </c:ext>
              </c:extLst>
            </c:dLbl>
            <c:dLbl>
              <c:idx val="2"/>
              <c:layout>
                <c:manualLayout>
                  <c:x val="1.7094017094017016E-2"/>
                  <c:y val="-5.1618958235570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A5-44F9-BEBB-88613FA6CA83}"/>
                </c:ext>
              </c:extLst>
            </c:dLbl>
            <c:dLbl>
              <c:idx val="3"/>
              <c:layout>
                <c:manualLayout>
                  <c:x val="2.564102564102564E-2"/>
                  <c:y val="-2.815579540122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A5-44F9-BEBB-88613FA6CA83}"/>
                </c:ext>
              </c:extLst>
            </c:dLbl>
            <c:dLbl>
              <c:idx val="4"/>
              <c:layout>
                <c:manualLayout>
                  <c:x val="1.9230769230769152E-2"/>
                  <c:y val="-5.631159080244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A5-44F9-BEBB-88613FA6CA83}"/>
                </c:ext>
              </c:extLst>
            </c:dLbl>
            <c:dLbl>
              <c:idx val="5"/>
              <c:layout>
                <c:manualLayout>
                  <c:x val="6.41025641025641E-3"/>
                  <c:y val="-3.7541060534960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A5-44F9-BEBB-88613FA6CA83}"/>
                </c:ext>
              </c:extLst>
            </c:dLbl>
            <c:dLbl>
              <c:idx val="6"/>
              <c:layout>
                <c:manualLayout>
                  <c:x val="1.282051282051282E-2"/>
                  <c:y val="-5.1618958235570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BA5-44F9-BEBB-88613FA6CA83}"/>
                </c:ext>
              </c:extLst>
            </c:dLbl>
            <c:dLbl>
              <c:idx val="7"/>
              <c:layout>
                <c:manualLayout>
                  <c:x val="4.2735042735041169E-3"/>
                  <c:y val="-5.1618958235570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BA5-44F9-BEBB-88613FA6CA83}"/>
                </c:ext>
              </c:extLst>
            </c:dLbl>
            <c:dLbl>
              <c:idx val="8"/>
              <c:layout>
                <c:manualLayout>
                  <c:x val="4.2735042735041169E-3"/>
                  <c:y val="-5.1618958235570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BA5-44F9-BEBB-88613FA6CA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(2)'!$B$2:$J$2</c:f>
              <c:strCache>
                <c:ptCount val="9"/>
                <c:pt idx="0">
                  <c:v>Am. Indian/AK Native</c:v>
                </c:pt>
                <c:pt idx="1">
                  <c:v>Asian</c:v>
                </c:pt>
                <c:pt idx="2">
                  <c:v>Black, Non-Hispanic</c:v>
                </c:pt>
                <c:pt idx="3">
                  <c:v>Hawaiian/Pac. Islander</c:v>
                </c:pt>
                <c:pt idx="4">
                  <c:v>White , non-Hispanic</c:v>
                </c:pt>
                <c:pt idx="5">
                  <c:v>Multi-Racial</c:v>
                </c:pt>
                <c:pt idx="6">
                  <c:v>Unknown/ Unreported</c:v>
                </c:pt>
                <c:pt idx="7">
                  <c:v>Hispanic/Latinx</c:v>
                </c:pt>
                <c:pt idx="8">
                  <c:v>All Students</c:v>
                </c:pt>
              </c:strCache>
            </c:strRef>
          </c:cat>
          <c:val>
            <c:numRef>
              <c:f>'Summary (2)'!$B$13:$J$13</c:f>
              <c:numCache>
                <c:formatCode>0%</c:formatCode>
                <c:ptCount val="9"/>
                <c:pt idx="0">
                  <c:v>0.43447044606055618</c:v>
                </c:pt>
                <c:pt idx="1">
                  <c:v>0.4777756786928542</c:v>
                </c:pt>
                <c:pt idx="2">
                  <c:v>0.38706884223303584</c:v>
                </c:pt>
                <c:pt idx="3">
                  <c:v>0.50621722274669712</c:v>
                </c:pt>
                <c:pt idx="4">
                  <c:v>0.45282755079235143</c:v>
                </c:pt>
                <c:pt idx="5">
                  <c:v>0.42891196945259208</c:v>
                </c:pt>
                <c:pt idx="6">
                  <c:v>0.45205273937263002</c:v>
                </c:pt>
                <c:pt idx="7">
                  <c:v>0.43111642693993474</c:v>
                </c:pt>
                <c:pt idx="8">
                  <c:v>0.44344184612663662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BA5-44F9-BEBB-88613FA6C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0035615"/>
        <c:axId val="1050030623"/>
      </c:barChart>
      <c:catAx>
        <c:axId val="1050035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0623"/>
        <c:crosses val="autoZero"/>
        <c:auto val="1"/>
        <c:lblAlgn val="ctr"/>
        <c:lblOffset val="100"/>
        <c:noMultiLvlLbl val="0"/>
      </c:catAx>
      <c:valAx>
        <c:axId val="105003062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0035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Percentage of 18-24 Year-olds Enrolling in U.S. Postsecondary Education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662014258768658E-2"/>
          <c:y val="9.4531844777009363E-2"/>
          <c:w val="0.94177166892825381"/>
          <c:h val="0.74714901002486256"/>
        </c:manualLayout>
      </c:layout>
      <c:lineChart>
        <c:grouping val="standard"/>
        <c:varyColors val="0"/>
        <c:ser>
          <c:idx val="0"/>
          <c:order val="0"/>
          <c:tx>
            <c:strRef>
              <c:f>Sheet1!$L$3</c:f>
              <c:strCache>
                <c:ptCount val="1"/>
                <c:pt idx="0">
                  <c:v>% of Men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883548261039467E-2"/>
                  <c:y val="-4.597701149425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AD8-48AA-91E8-2B527E82070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D8-48AA-91E8-2B527E82070F}"/>
                </c:ext>
              </c:extLst>
            </c:dLbl>
            <c:dLbl>
              <c:idx val="2"/>
              <c:layout>
                <c:manualLayout>
                  <c:x val="-1.0941774130519734E-2"/>
                  <c:y val="-3.7863421230561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AD8-48AA-91E8-2B527E82070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D8-48AA-91E8-2B527E82070F}"/>
                </c:ext>
              </c:extLst>
            </c:dLbl>
            <c:dLbl>
              <c:idx val="4"/>
              <c:layout>
                <c:manualLayout>
                  <c:x val="-2.8135990621336461E-2"/>
                  <c:y val="-5.40906017579445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058287409267279E-2"/>
                      <c:h val="5.13456101962913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1AD8-48AA-91E8-2B527E82070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D8-48AA-91E8-2B527E82070F}"/>
                </c:ext>
              </c:extLst>
            </c:dLbl>
            <c:dLbl>
              <c:idx val="6"/>
              <c:layout>
                <c:manualLayout>
                  <c:x val="-3.7514654161782006E-2"/>
                  <c:y val="-4.8681541582150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AD8-48AA-91E8-2B527E82070F}"/>
                </c:ext>
              </c:extLst>
            </c:dLbl>
            <c:dLbl>
              <c:idx val="7"/>
              <c:layout>
                <c:manualLayout>
                  <c:x val="-4.7008547008547084E-2"/>
                  <c:y val="-5.1756007393715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AD8-48AA-91E8-2B527E82070F}"/>
                </c:ext>
              </c:extLst>
            </c:dLbl>
            <c:dLbl>
              <c:idx val="8"/>
              <c:layout>
                <c:manualLayout>
                  <c:x val="1.8757327080890972E-2"/>
                  <c:y val="3.2454361054766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AD8-48AA-91E8-2B527E82070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AD8-48AA-91E8-2B527E82070F}"/>
                </c:ext>
              </c:extLst>
            </c:dLbl>
            <c:dLbl>
              <c:idx val="10"/>
              <c:layout>
                <c:manualLayout>
                  <c:x val="2.8135990621336461E-2"/>
                  <c:y val="4.5977011494252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AD8-48AA-91E8-2B527E82070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AD8-48AA-91E8-2B527E82070F}"/>
                </c:ext>
              </c:extLst>
            </c:dLbl>
            <c:dLbl>
              <c:idx val="12"/>
              <c:layout>
                <c:manualLayout>
                  <c:x val="-1.1462678576036758E-16"/>
                  <c:y val="2.4340770791075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1AD8-48AA-91E8-2B527E8207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Sheet1!$A$4:$A$16</c:f>
              <c:strCache>
                <c:ptCount val="13"/>
                <c:pt idx="0">
                  <c:v>1900</c:v>
                </c:pt>
                <c:pt idx="1">
                  <c:v>1910</c:v>
                </c:pt>
                <c:pt idx="2">
                  <c:v>1920</c:v>
                </c:pt>
                <c:pt idx="3">
                  <c:v>1930</c:v>
                </c:pt>
                <c:pt idx="4">
                  <c:v>1940</c:v>
                </c:pt>
                <c:pt idx="5">
                  <c:v>1950</c:v>
                </c:pt>
                <c:pt idx="6">
                  <c:v>1960</c:v>
                </c:pt>
                <c:pt idx="7">
                  <c:v>1970</c:v>
                </c:pt>
                <c:pt idx="8">
                  <c:v>1980</c:v>
                </c:pt>
                <c:pt idx="9">
                  <c:v>1990</c:v>
                </c:pt>
                <c:pt idx="10">
                  <c:v>2000</c:v>
                </c:pt>
                <c:pt idx="11">
                  <c:v>2010</c:v>
                </c:pt>
                <c:pt idx="12">
                  <c:v>2020</c:v>
                </c:pt>
              </c:strCache>
            </c:strRef>
          </c:cat>
          <c:val>
            <c:numRef>
              <c:f>Sheet1!$L$4:$L$16</c:f>
              <c:numCache>
                <c:formatCode>0.0%</c:formatCode>
                <c:ptCount val="13"/>
                <c:pt idx="0">
                  <c:v>2.9595015576323987E-2</c:v>
                </c:pt>
                <c:pt idx="1">
                  <c:v>3.3385093167701864E-2</c:v>
                </c:pt>
                <c:pt idx="2">
                  <c:v>4.9342105263157895E-2</c:v>
                </c:pt>
                <c:pt idx="3">
                  <c:v>8.1273870922411243E-2</c:v>
                </c:pt>
                <c:pt idx="4">
                  <c:v>0.10827161164415716</c:v>
                </c:pt>
                <c:pt idx="5">
                  <c:v>0.19477756402188701</c:v>
                </c:pt>
                <c:pt idx="6">
                  <c:v>0.31952446456484807</c:v>
                </c:pt>
                <c:pt idx="7">
                  <c:v>0.40512240495566543</c:v>
                </c:pt>
                <c:pt idx="8">
                  <c:v>0.38897483477178091</c:v>
                </c:pt>
                <c:pt idx="9">
                  <c:v>0.44976910314786467</c:v>
                </c:pt>
                <c:pt idx="10">
                  <c:v>0.41410025014700302</c:v>
                </c:pt>
                <c:pt idx="11">
                  <c:v>0.49874354340807242</c:v>
                </c:pt>
                <c:pt idx="12">
                  <c:v>0.51288444117129506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AD8-48AA-91E8-2B527E82070F}"/>
            </c:ext>
          </c:extLst>
        </c:ser>
        <c:ser>
          <c:idx val="1"/>
          <c:order val="1"/>
          <c:tx>
            <c:strRef>
              <c:f>Sheet1!$M$3</c:f>
              <c:strCache>
                <c:ptCount val="1"/>
                <c:pt idx="0">
                  <c:v>%of Women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8283868362608501E-2"/>
                  <c:y val="0.103589445034712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1AD8-48AA-91E8-2B527E82070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AD8-48AA-91E8-2B527E82070F}"/>
                </c:ext>
              </c:extLst>
            </c:dLbl>
            <c:dLbl>
              <c:idx val="2"/>
              <c:layout>
                <c:manualLayout>
                  <c:x val="1.4067995310668201E-2"/>
                  <c:y val="1.6227180527383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1AD8-48AA-91E8-2B527E82070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AD8-48AA-91E8-2B527E82070F}"/>
                </c:ext>
              </c:extLst>
            </c:dLbl>
            <c:dLbl>
              <c:idx val="4"/>
              <c:layout>
                <c:manualLayout>
                  <c:x val="9.3786635404454859E-3"/>
                  <c:y val="3.2454361054766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1AD8-48AA-91E8-2B527E82070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AD8-48AA-91E8-2B527E82070F}"/>
                </c:ext>
              </c:extLst>
            </c:dLbl>
            <c:dLbl>
              <c:idx val="6"/>
              <c:layout>
                <c:manualLayout>
                  <c:x val="1.4067995310668231E-2"/>
                  <c:y val="1.6227180527383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1AD8-48AA-91E8-2B527E82070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AD8-48AA-91E8-2B527E82070F}"/>
                </c:ext>
              </c:extLst>
            </c:dLbl>
            <c:dLbl>
              <c:idx val="8"/>
              <c:layout>
                <c:manualLayout>
                  <c:x val="-3.2825322391559206E-2"/>
                  <c:y val="-7.3022312373225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1AD8-48AA-91E8-2B527E82070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AD8-48AA-91E8-2B527E82070F}"/>
                </c:ext>
              </c:extLst>
            </c:dLbl>
            <c:dLbl>
              <c:idx val="10"/>
              <c:layout>
                <c:manualLayout>
                  <c:x val="-3.5951543571707698E-2"/>
                  <c:y val="-5.1386071670047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1AD8-48AA-91E8-2B527E82070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AD8-48AA-91E8-2B527E82070F}"/>
                </c:ext>
              </c:extLst>
            </c:dLbl>
            <c:dLbl>
              <c:idx val="12"/>
              <c:layout>
                <c:manualLayout>
                  <c:x val="-3.2825322391559317E-2"/>
                  <c:y val="-4.0567951318458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1AD8-48AA-91E8-2B527E8207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Sheet1!$A$4:$A$16</c:f>
              <c:strCache>
                <c:ptCount val="13"/>
                <c:pt idx="0">
                  <c:v>1900</c:v>
                </c:pt>
                <c:pt idx="1">
                  <c:v>1910</c:v>
                </c:pt>
                <c:pt idx="2">
                  <c:v>1920</c:v>
                </c:pt>
                <c:pt idx="3">
                  <c:v>1930</c:v>
                </c:pt>
                <c:pt idx="4">
                  <c:v>1940</c:v>
                </c:pt>
                <c:pt idx="5">
                  <c:v>1950</c:v>
                </c:pt>
                <c:pt idx="6">
                  <c:v>1960</c:v>
                </c:pt>
                <c:pt idx="7">
                  <c:v>1970</c:v>
                </c:pt>
                <c:pt idx="8">
                  <c:v>1980</c:v>
                </c:pt>
                <c:pt idx="9">
                  <c:v>1990</c:v>
                </c:pt>
                <c:pt idx="10">
                  <c:v>2000</c:v>
                </c:pt>
                <c:pt idx="11">
                  <c:v>2010</c:v>
                </c:pt>
                <c:pt idx="12">
                  <c:v>2020</c:v>
                </c:pt>
              </c:strCache>
            </c:strRef>
          </c:cat>
          <c:val>
            <c:numRef>
              <c:f>Sheet1!$M$4:$M$16</c:f>
              <c:numCache>
                <c:formatCode>0.0%</c:formatCode>
                <c:ptCount val="13"/>
                <c:pt idx="0">
                  <c:v>1.6199733180865258E-2</c:v>
                </c:pt>
                <c:pt idx="1">
                  <c:v>2.2267845862286799E-2</c:v>
                </c:pt>
                <c:pt idx="2">
                  <c:v>4.285281647486372E-2</c:v>
                </c:pt>
                <c:pt idx="3">
                  <c:v>6.1242951808417788E-2</c:v>
                </c:pt>
                <c:pt idx="4">
                  <c:v>7.181439241678253E-2</c:v>
                </c:pt>
                <c:pt idx="5">
                  <c:v>8.9379840271655214E-2</c:v>
                </c:pt>
                <c:pt idx="6">
                  <c:v>0.1940417604255128</c:v>
                </c:pt>
                <c:pt idx="7">
                  <c:v>0.28847021967043929</c:v>
                </c:pt>
                <c:pt idx="8">
                  <c:v>0.41481605910745556</c:v>
                </c:pt>
                <c:pt idx="9">
                  <c:v>0.56647881333605754</c:v>
                </c:pt>
                <c:pt idx="10">
                  <c:v>0.55529966873048031</c:v>
                </c:pt>
                <c:pt idx="11">
                  <c:v>0.68079206465609376</c:v>
                </c:pt>
                <c:pt idx="12">
                  <c:v>0.75483423614576095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B-1AD8-48AA-91E8-2B527E820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3971775"/>
        <c:axId val="1173971359"/>
      </c:lineChart>
      <c:catAx>
        <c:axId val="1173971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3971359"/>
        <c:crosses val="autoZero"/>
        <c:auto val="1"/>
        <c:lblAlgn val="ctr"/>
        <c:lblOffset val="100"/>
        <c:noMultiLvlLbl val="0"/>
      </c:catAx>
      <c:valAx>
        <c:axId val="1173971359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3971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482600"/>
            <a:ext cx="10972800" cy="142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9" name="Group 8"/>
          <p:cNvGrpSpPr/>
          <p:nvPr/>
        </p:nvGrpSpPr>
        <p:grpSpPr>
          <a:xfrm>
            <a:off x="-38099" y="4673601"/>
            <a:ext cx="12230100" cy="2185599"/>
            <a:chOff x="-28575" y="3505200"/>
            <a:chExt cx="9172575" cy="1639199"/>
          </a:xfrm>
        </p:grpSpPr>
        <p:sp>
          <p:nvSpPr>
            <p:cNvPr id="13" name="Rectangle 12" descr="blue background" title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4" name="Picture 13" descr="SCHEV" title="State Council of Higher Edcation for Virginia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 title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219199" y="2959100"/>
            <a:ext cx="9766300" cy="137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31201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8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990602"/>
            <a:ext cx="12192000" cy="1470025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58179" y="2652311"/>
            <a:ext cx="85344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733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464D3B-4874-406A-B83D-A042C0A65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9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464D3B-4874-406A-B83D-A042C0A6531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1911" y="1380938"/>
            <a:ext cx="10058400" cy="4612239"/>
          </a:xfrm>
          <a:prstGeom prst="rect">
            <a:avLst/>
          </a:prstGeom>
        </p:spPr>
        <p:txBody>
          <a:bodyPr/>
          <a:lstStyle>
            <a:lvl1pPr marL="609585" indent="-365751" algn="l">
              <a:buFont typeface="Arial" panose="020B0604020202020204" pitchFamily="34" charset="0"/>
              <a:buChar char="•"/>
              <a:defRPr sz="4267"/>
            </a:lvl1pPr>
            <a:lvl2pPr marL="1066773" indent="-457189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95072" y="287011"/>
            <a:ext cx="11056821" cy="8128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333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 title="title underline"/>
          <p:cNvCxnSpPr/>
          <p:nvPr/>
        </p:nvCxnSpPr>
        <p:spPr>
          <a:xfrm>
            <a:off x="249715" y="1116377"/>
            <a:ext cx="11266583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08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3596" y="1158492"/>
            <a:ext cx="8534400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733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464D3B-4874-406A-B83D-A042C0A653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95072" y="287011"/>
            <a:ext cx="11056821" cy="8128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333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 title="line divider"/>
          <p:cNvCxnSpPr/>
          <p:nvPr/>
        </p:nvCxnSpPr>
        <p:spPr>
          <a:xfrm>
            <a:off x="249715" y="1116377"/>
            <a:ext cx="11266583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9768" y="2059160"/>
            <a:ext cx="11267017" cy="3922184"/>
          </a:xfrm>
          <a:prstGeom prst="rect">
            <a:avLst/>
          </a:prstGeom>
        </p:spPr>
        <p:txBody>
          <a:bodyPr/>
          <a:lstStyle>
            <a:lvl1pPr marL="609585" indent="-365751" algn="l">
              <a:buFont typeface="Arial" panose="020B0604020202020204" pitchFamily="34" charset="0"/>
              <a:buChar char="•"/>
              <a:defRPr sz="4267"/>
            </a:lvl1pPr>
            <a:lvl2pPr marL="1066773" indent="-457189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2285943" indent="-457189" algn="l">
              <a:buFont typeface="Arial" panose="020B0604020202020204" pitchFamily="34" charset="0"/>
              <a:buChar char="•"/>
              <a:defRPr/>
            </a:lvl4pPr>
            <a:lvl5pPr marL="2895528" indent="-457189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8790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486" y="1518250"/>
            <a:ext cx="5566913" cy="4607916"/>
          </a:xfrm>
          <a:prstGeom prst="rect">
            <a:avLst/>
          </a:prstGeom>
        </p:spPr>
        <p:txBody>
          <a:bodyPr/>
          <a:lstStyle>
            <a:lvl1pPr algn="l">
              <a:defRPr sz="4267">
                <a:solidFill>
                  <a:schemeClr val="tx1"/>
                </a:solidFill>
              </a:defRPr>
            </a:lvl1pPr>
            <a:lvl2pPr marL="987527" indent="-426709" algn="l">
              <a:buFont typeface="Arial" panose="020B0604020202020204" pitchFamily="34" charset="0"/>
              <a:buChar char="•"/>
              <a:defRPr sz="3733" baseline="0"/>
            </a:lvl2pPr>
            <a:lvl3pPr indent="-426709" algn="l">
              <a:defRPr sz="3200">
                <a:latin typeface="Franklin Gothic Medium Cond" panose="020B0606030402020204" pitchFamily="34" charset="0"/>
              </a:defRPr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464D3B-4874-406A-B83D-A042C0A6531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49715" y="1116377"/>
            <a:ext cx="11266583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49716" y="1525918"/>
            <a:ext cx="5566913" cy="4607916"/>
          </a:xfrm>
          <a:prstGeom prst="rect">
            <a:avLst/>
          </a:prstGeom>
        </p:spPr>
        <p:txBody>
          <a:bodyPr/>
          <a:lstStyle>
            <a:lvl1pPr algn="l">
              <a:defRPr sz="4267">
                <a:solidFill>
                  <a:schemeClr val="tx1"/>
                </a:solidFill>
              </a:defRPr>
            </a:lvl1pPr>
            <a:lvl2pPr marL="987527" indent="-426709" algn="l">
              <a:buFont typeface="Arial" panose="020B0604020202020204" pitchFamily="34" charset="0"/>
              <a:buChar char="•"/>
              <a:defRPr sz="3733" baseline="0"/>
            </a:lvl2pPr>
            <a:lvl3pPr marL="1523962" indent="-426709" algn="l">
              <a:defRPr sz="3200">
                <a:latin typeface="Franklin Gothic Medium Cond" panose="020B0606030402020204" pitchFamily="34" charset="0"/>
              </a:defRPr>
            </a:lvl3pPr>
            <a:lvl4pPr algn="l"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95072" y="287011"/>
            <a:ext cx="11056821" cy="8128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333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35986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 title="bottom blue bar graphic element"/>
          <p:cNvSpPr/>
          <p:nvPr/>
        </p:nvSpPr>
        <p:spPr>
          <a:xfrm>
            <a:off x="-13981" y="6436247"/>
            <a:ext cx="12205981" cy="422952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253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78464D3B-4874-406A-B83D-A042C0A6531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CHEV" title="State Council of Higher Education for Virgini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87" y="6425162"/>
            <a:ext cx="2343397" cy="42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9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defTabSz="1219170" rtl="0" eaLnBrk="1" latinLnBrk="0" hangingPunct="1">
        <a:spcBef>
          <a:spcPct val="0"/>
        </a:spcBef>
        <a:buNone/>
        <a:defRPr sz="64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121917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3733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609585" indent="0" algn="ctr" defTabSz="121917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828754" indent="0" algn="ctr" defTabSz="1219170" rtl="0" eaLnBrk="1" latinLnBrk="0" hangingPunct="1">
        <a:spcBef>
          <a:spcPct val="20000"/>
        </a:spcBef>
        <a:buFont typeface="Arial" panose="020B0604020202020204" pitchFamily="34" charset="0"/>
        <a:buNone/>
        <a:defRPr sz="2667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2438339" indent="0" algn="ctr" defTabSz="1219170" rtl="0" eaLnBrk="1" latinLnBrk="0" hangingPunct="1">
        <a:spcBef>
          <a:spcPct val="20000"/>
        </a:spcBef>
        <a:buFont typeface="Arial" panose="020B0604020202020204" pitchFamily="34" charset="0"/>
        <a:buNone/>
        <a:defRPr sz="2667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AACF81C-6B11-26E8-C9F8-503E337D92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199" y="3216729"/>
            <a:ext cx="9766300" cy="1216478"/>
          </a:xfrm>
        </p:spPr>
        <p:txBody>
          <a:bodyPr/>
          <a:lstStyle/>
          <a:p>
            <a:r>
              <a:rPr lang="en-US" sz="2800" dirty="0"/>
              <a:t>September 19, </a:t>
            </a:r>
            <a:r>
              <a:rPr lang="en-US" sz="2800" dirty="0" smtClean="0"/>
              <a:t>2022</a:t>
            </a:r>
          </a:p>
          <a:p>
            <a:r>
              <a:rPr lang="en-US" dirty="0" smtClean="0"/>
              <a:t>Resources </a:t>
            </a:r>
            <a:r>
              <a:rPr lang="en-US" dirty="0"/>
              <a:t>and Planning </a:t>
            </a:r>
            <a:r>
              <a:rPr lang="en-US" dirty="0" smtClean="0"/>
              <a:t>Committee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B52AFF-4A01-AD8E-1DFC-3A6CC715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3771"/>
            <a:ext cx="10515600" cy="1572463"/>
          </a:xfrm>
        </p:spPr>
        <p:txBody>
          <a:bodyPr/>
          <a:lstStyle/>
          <a:p>
            <a:r>
              <a:rPr lang="en-US" dirty="0"/>
              <a:t>Discussion of Student Enrollment Trends</a:t>
            </a:r>
          </a:p>
        </p:txBody>
      </p:sp>
    </p:spTree>
    <p:extLst>
      <p:ext uri="{BB962C8B-B14F-4D97-AF65-F5344CB8AC3E}">
        <p14:creationId xmlns:p14="http://schemas.microsoft.com/office/powerpoint/2010/main" val="3460808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A82B97-AD2C-6512-7072-7D767F0C9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" y="287011"/>
            <a:ext cx="11308407" cy="812800"/>
          </a:xfrm>
        </p:spPr>
        <p:txBody>
          <a:bodyPr/>
          <a:lstStyle/>
          <a:p>
            <a:r>
              <a:rPr lang="en-US" dirty="0"/>
              <a:t>Retention to Year 2, </a:t>
            </a:r>
            <a:r>
              <a:rPr lang="en-US" dirty="0" smtClean="0"/>
              <a:t>Two-year Colleges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285050-5354-4963-8D17-2A954F6205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670608"/>
              </p:ext>
            </p:extLst>
          </p:nvPr>
        </p:nvGraphicFramePr>
        <p:xfrm>
          <a:off x="641350" y="1381125"/>
          <a:ext cx="10058400" cy="46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213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9AD1D7-EEA0-B51A-349D-04DFD679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 to Year 2, </a:t>
            </a:r>
            <a:r>
              <a:rPr lang="en-US" dirty="0" smtClean="0"/>
              <a:t>Four-year </a:t>
            </a:r>
            <a:r>
              <a:rPr lang="en-US" dirty="0" err="1" smtClean="0"/>
              <a:t>Insts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837B84-ED36-48DD-A4BA-FCF1869C74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488524"/>
              </p:ext>
            </p:extLst>
          </p:nvPr>
        </p:nvGraphicFramePr>
        <p:xfrm>
          <a:off x="641350" y="1381125"/>
          <a:ext cx="10058400" cy="46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2634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0A1125-0860-4D9D-3703-2376BC4B7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843940"/>
              </p:ext>
            </p:extLst>
          </p:nvPr>
        </p:nvGraphicFramePr>
        <p:xfrm>
          <a:off x="354519" y="1175656"/>
          <a:ext cx="11056821" cy="5248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1961">
                  <a:extLst>
                    <a:ext uri="{9D8B030D-6E8A-4147-A177-3AD203B41FA5}">
                      <a16:colId xmlns:a16="http://schemas.microsoft.com/office/drawing/2014/main" val="2452780960"/>
                    </a:ext>
                  </a:extLst>
                </a:gridCol>
                <a:gridCol w="2980019">
                  <a:extLst>
                    <a:ext uri="{9D8B030D-6E8A-4147-A177-3AD203B41FA5}">
                      <a16:colId xmlns:a16="http://schemas.microsoft.com/office/drawing/2014/main" val="1731474009"/>
                    </a:ext>
                  </a:extLst>
                </a:gridCol>
                <a:gridCol w="5634841">
                  <a:extLst>
                    <a:ext uri="{9D8B030D-6E8A-4147-A177-3AD203B41FA5}">
                      <a16:colId xmlns:a16="http://schemas.microsoft.com/office/drawing/2014/main" val="3132319171"/>
                    </a:ext>
                  </a:extLst>
                </a:gridCol>
              </a:tblGrid>
              <a:tr h="2185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Institution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Program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Goal/Focus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1085862692"/>
                  </a:ext>
                </a:extLst>
              </a:tr>
              <a:tr h="67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George Mason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Black Male Success Initiative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Increase retention and completion; foster a supportive environment addressing the needs and challenges facing black males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1352638808"/>
                  </a:ext>
                </a:extLst>
              </a:tr>
              <a:tr h="673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Hampton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HOPE (Hampton Opportunity Program for Enhancement)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 Black males who have potential for college, but do not meet the full academic requirements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2601028361"/>
                  </a:ext>
                </a:extLst>
              </a:tr>
              <a:tr h="67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Longwood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Call Me Mister (Men Instructing Students Toward Effective Role Models)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Increase representation of males in Virginia’s teaching force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403994138"/>
                  </a:ext>
                </a:extLst>
              </a:tr>
              <a:tr h="3237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Old Dominion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B2B (Brother to Brother)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Provide peer mentoring to assist men of color to excel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2125275469"/>
                  </a:ext>
                </a:extLst>
              </a:tr>
              <a:tr h="3237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Southside Virginia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Make It Happen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Recruitment and retention of Black males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3845428978"/>
                  </a:ext>
                </a:extLst>
              </a:tr>
              <a:tr h="9033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University of Virginia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BMI (Black Male Initiative)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Increase the academic and social success of Black males through more interaction and dialogue between Black male students, faculty, staff and alumni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2507214597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Virginia Commonwealth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MOC (Men of Color) Initiative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Enrollment, student success, and post-graduate outcomes for Black and Latino males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3082261823"/>
                  </a:ext>
                </a:extLst>
              </a:tr>
              <a:tr h="489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Virginia State 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(with Virginia Union)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RVA Men Teach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Residency program for minority male teachers in Richmond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1163001281"/>
                  </a:ext>
                </a:extLst>
              </a:tr>
              <a:tr h="4459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Virginia Tech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Black Male Excellence Network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Increase student success and alumni engagement of Black males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71" marR="58771" marT="0" marB="0"/>
                </a:tc>
                <a:extLst>
                  <a:ext uri="{0D108BD9-81ED-4DB2-BD59-A6C34878D82A}">
                    <a16:rowId xmlns:a16="http://schemas.microsoft.com/office/drawing/2014/main" val="188008994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1C462AC-254A-D678-01D1-95D301094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Institutions’ Efforts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691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6F94D4-CDC8-27F8-EC57-3E3642501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894" y="1404256"/>
            <a:ext cx="11115092" cy="4588921"/>
          </a:xfrm>
        </p:spPr>
        <p:txBody>
          <a:bodyPr/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shared position with the Virginia Department of Education focused on postsecondary access and success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i="1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GEAR UP Virginia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(Gaining Early Awareness and Readiness for Undergraduate Programs): a seven-year, $24.7 million federal college-access grant. Targeting over 8,000 students in Virginia’s highest-need middle and high schools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500" i="1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1-2-3 Go!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statewide access 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campaign:                                                                                                                                                   	-- College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Nights in Virginia (college planning events); </a:t>
            </a: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	-- 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Virginia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College Application Week (hands-on college application assistance; </a:t>
            </a: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	-- 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FAFSA Project (hands-on FAFSA completion assistance); and </a:t>
            </a: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	-- 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Decision Day (a day to make and celebrate post-high school decisions)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i="1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Up Virginia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free online resource for students,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access providers to support college and career advising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development through the Virginia College Access Network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i="1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Campus </a:t>
            </a:r>
            <a:r>
              <a:rPr lang="en-US" sz="1500" i="1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 Pilot </a:t>
            </a:r>
            <a:r>
              <a:rPr lang="en-US" sz="1500" i="1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en-US" sz="15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aimed </a:t>
            </a: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increase the presence of middle school students (grades 6-8) from low income communities on college campuses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FAFSA Completion </a:t>
            </a:r>
            <a:r>
              <a:rPr lang="en-US" sz="15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5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sharing </a:t>
            </a: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individual-level data with access providers and </a:t>
            </a:r>
            <a:r>
              <a:rPr lang="en-US" sz="15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schools </a:t>
            </a: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increase FAFSA completions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en-US" sz="1500" u="none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FAFSA-completion offerings, such as simultaneous FAFSA/VASA application and tax assistance events, and virtual one-on-one FAFSA/VASA application assistance</a:t>
            </a:r>
            <a:endParaRPr lang="en-US" sz="15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B63F05-3E22-27E8-1DB2-5A8A89B3B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SCHEV’s Efforts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44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4D91ED0-D488-3F46-DCA2-83E2BFCE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Societal Shifts in College Participation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C0AB01B-D4AF-9970-63F8-492FCF282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885161"/>
              </p:ext>
            </p:extLst>
          </p:nvPr>
        </p:nvGraphicFramePr>
        <p:xfrm>
          <a:off x="195072" y="1238250"/>
          <a:ext cx="11377803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2676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9646E2-0473-9D6A-478B-36A21BAF27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462120"/>
              </p:ext>
            </p:extLst>
          </p:nvPr>
        </p:nvGraphicFramePr>
        <p:xfrm>
          <a:off x="1464907" y="1836821"/>
          <a:ext cx="8986524" cy="3293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7494">
                  <a:extLst>
                    <a:ext uri="{9D8B030D-6E8A-4147-A177-3AD203B41FA5}">
                      <a16:colId xmlns:a16="http://schemas.microsoft.com/office/drawing/2014/main" val="2411821854"/>
                    </a:ext>
                  </a:extLst>
                </a:gridCol>
                <a:gridCol w="1157312">
                  <a:extLst>
                    <a:ext uri="{9D8B030D-6E8A-4147-A177-3AD203B41FA5}">
                      <a16:colId xmlns:a16="http://schemas.microsoft.com/office/drawing/2014/main" val="2100848783"/>
                    </a:ext>
                  </a:extLst>
                </a:gridCol>
                <a:gridCol w="1711718">
                  <a:extLst>
                    <a:ext uri="{9D8B030D-6E8A-4147-A177-3AD203B41FA5}">
                      <a16:colId xmlns:a16="http://schemas.microsoft.com/office/drawing/2014/main" val="2220714130"/>
                    </a:ext>
                  </a:extLst>
                </a:gridCol>
              </a:tblGrid>
              <a:tr h="14552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Male Hourly Wage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Difference in the Female Hourly Wage Relative to the Male Wage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4153163844"/>
                  </a:ext>
                </a:extLst>
              </a:tr>
              <a:tr h="3664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Those with Only a High School Diploma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$11.93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-24.4</a:t>
                      </a:r>
                      <a:r>
                        <a:rPr lang="en-US" sz="1200" dirty="0" smtClean="0">
                          <a:effectLst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[$9.02]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47359999"/>
                  </a:ext>
                </a:extLst>
              </a:tr>
              <a:tr h="6386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Difference in Wage for Those with an Associate Degree, Relative to Those with a HS Diploma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22.3</a:t>
                      </a:r>
                      <a:r>
                        <a:rPr lang="en-US" sz="1200" dirty="0" smtClean="0">
                          <a:effectLst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[$14.59]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5.3</a:t>
                      </a:r>
                      <a:r>
                        <a:rPr lang="en-US" sz="1200" dirty="0" smtClean="0">
                          <a:effectLst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[$15.36]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3535674123"/>
                  </a:ext>
                </a:extLst>
              </a:tr>
              <a:tr h="6386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Difference in Wage for Those with a Bachelor’s Degree, Relative to Those with a HS Diploma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62.2</a:t>
                      </a:r>
                      <a:r>
                        <a:rPr lang="en-US" sz="1200" dirty="0" smtClean="0">
                          <a:effectLst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[$19.35]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5.3</a:t>
                      </a:r>
                      <a:r>
                        <a:rPr lang="en-US" sz="1200" dirty="0" smtClean="0">
                          <a:effectLst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[$20.38]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44252985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A6A4399-EE1C-89EE-8650-72477B1AA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Reasons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B53DBC-8311-BB28-57FB-F400CB0E380B}"/>
              </a:ext>
            </a:extLst>
          </p:cNvPr>
          <p:cNvSpPr txBox="1"/>
          <p:nvPr/>
        </p:nvSpPr>
        <p:spPr>
          <a:xfrm>
            <a:off x="391886" y="5831633"/>
            <a:ext cx="9647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SOURCES: St Louis Federal Reserve Bank article, 2015 ACS data and authors’ calculations.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62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AAD559-0F59-D346-82DE-3E06528B7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37" y="1291390"/>
            <a:ext cx="10732168" cy="476450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percentage of male first-time in college students in Virginia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four-year institutions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has been ~45% since 1992 and ~47% at the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two-year colleges.</a:t>
            </a:r>
            <a:endParaRPr lang="en-US" sz="2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Virginia’s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trends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are like national trends and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projections,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regardless of changes in the magnitude of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enrollment. </a:t>
            </a:r>
            <a:endParaRPr lang="en-US" sz="28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800" dirty="0">
                <a:solidFill>
                  <a:srgbClr val="222222"/>
                </a:solidFill>
                <a:latin typeface="Arial" panose="020B0604020202020204" pitchFamily="34" charset="0"/>
              </a:rPr>
              <a:t>Women are responding to clear economic signals by enrolling in college</a:t>
            </a: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2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Institutions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offer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variety of programs,</a:t>
            </a:r>
            <a:r>
              <a:rPr lang="en-US" sz="2800" dirty="0">
                <a:solidFill>
                  <a:srgbClr val="222222"/>
                </a:solidFill>
                <a:latin typeface="Arial" panose="020B0604020202020204" pitchFamily="34" charset="0"/>
              </a:rPr>
              <a:t> generally focused on men from under-represented </a:t>
            </a: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groups.</a:t>
            </a:r>
            <a:endParaRPr lang="en-US" sz="2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SCHEV staff are involved through 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Access &amp; Success initiatives,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statewide s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trategic </a:t>
            </a:r>
            <a:r>
              <a:rPr lang="en-US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p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lan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and joint efforts with VDOE</a:t>
            </a:r>
            <a:endParaRPr lang="en-US" sz="2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795461B-CD21-26EF-7068-F792439AB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</a:t>
            </a:r>
          </a:p>
        </p:txBody>
      </p:sp>
    </p:spTree>
    <p:extLst>
      <p:ext uri="{BB962C8B-B14F-4D97-AF65-F5344CB8AC3E}">
        <p14:creationId xmlns:p14="http://schemas.microsoft.com/office/powerpoint/2010/main" val="402962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69F9CC-4527-E14C-E3AB-B3C7DA246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910" y="1380938"/>
            <a:ext cx="10273739" cy="4612239"/>
          </a:xfrm>
        </p:spPr>
        <p:txBody>
          <a:bodyPr/>
          <a:lstStyle/>
          <a:p>
            <a:r>
              <a:rPr lang="en-US" sz="3600" dirty="0" smtClean="0"/>
              <a:t>Continue to monitor gaps in enrollment and attainment through the statewide strategic plan’s Progress Tracker.</a:t>
            </a:r>
          </a:p>
          <a:p>
            <a:pPr marL="243834" indent="0">
              <a:buNone/>
            </a:pPr>
            <a:endParaRPr lang="en-US" sz="500" dirty="0" smtClean="0"/>
          </a:p>
          <a:p>
            <a:r>
              <a:rPr lang="en-US" sz="3600" dirty="0" smtClean="0"/>
              <a:t>Pursue </a:t>
            </a:r>
            <a:r>
              <a:rPr lang="en-US" sz="3600" dirty="0"/>
              <a:t>further study into the choices </a:t>
            </a:r>
            <a:r>
              <a:rPr lang="en-US" sz="3600" dirty="0" smtClean="0"/>
              <a:t>made by high </a:t>
            </a:r>
            <a:r>
              <a:rPr lang="en-US" sz="3600" dirty="0"/>
              <a:t>school </a:t>
            </a:r>
            <a:r>
              <a:rPr lang="en-US" sz="3600" dirty="0" smtClean="0"/>
              <a:t>students and </a:t>
            </a:r>
            <a:r>
              <a:rPr lang="en-US" sz="3600" dirty="0" smtClean="0"/>
              <a:t>graduates (surveys, focus groups).</a:t>
            </a:r>
            <a:endParaRPr lang="en-US" sz="3600" dirty="0" smtClean="0"/>
          </a:p>
          <a:p>
            <a:pPr marL="243834" indent="0">
              <a:buNone/>
            </a:pPr>
            <a:endParaRPr lang="en-US" sz="500" dirty="0"/>
          </a:p>
          <a:p>
            <a:r>
              <a:rPr lang="en-US" sz="3600" dirty="0"/>
              <a:t>Develop a better picture of Virginia’s entry points into the workforce after high school and where postsecondary education plays a </a:t>
            </a:r>
            <a:r>
              <a:rPr lang="en-US" sz="3600" dirty="0" smtClean="0"/>
              <a:t>role.</a:t>
            </a: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AAE440-10E0-C7D3-5CB5-8B4D79B32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13486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95461B-CD21-26EF-7068-F792439AB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81DD6E43-B742-FFCB-1026-2D84494AD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183821"/>
            <a:ext cx="11005456" cy="524963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Enrollments in higher education have been declining since 2010.</a:t>
            </a:r>
          </a:p>
          <a:p>
            <a:pPr marL="243834" indent="0" algn="l">
              <a:buNone/>
            </a:pPr>
            <a:endParaRPr lang="en-US" sz="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Virginia enrollment trends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and projections are 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similar to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national trends and 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projections,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regardless of changes in the magnitude of 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enrollment.</a:t>
            </a:r>
          </a:p>
          <a:p>
            <a:pPr marL="243834" indent="0" algn="l">
              <a:buNone/>
            </a:pPr>
            <a:endParaRPr lang="en-US" sz="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In Virginia, the percentage of male first-time in college (FTIC) students in four-year institutions has been ~45% since 1992 and ~47% at two-year colleges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Women are responding to clear economic signals by enrolling in college.</a:t>
            </a:r>
            <a:endParaRPr lang="en-US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43834" indent="0">
              <a:buNone/>
            </a:pPr>
            <a:endParaRPr lang="en-US" sz="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Virginia 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i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nstitutions deploy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variety of 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male-targeted admission programs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generally focused 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on 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under-represented </a:t>
            </a:r>
            <a:r>
              <a:rPr lang="en-US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groups.</a:t>
            </a:r>
          </a:p>
          <a:p>
            <a:pPr marL="243834" indent="0" algn="l">
              <a:buNone/>
            </a:pPr>
            <a:endParaRPr lang="en-US" sz="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SCHEV staff are involved through GEAR-UP, </a:t>
            </a:r>
            <a:r>
              <a:rPr lang="en-US" sz="2400" i="1" dirty="0" smtClean="0">
                <a:solidFill>
                  <a:srgbClr val="222222"/>
                </a:solidFill>
                <a:latin typeface="Arial" panose="020B0604020202020204" pitchFamily="34" charset="0"/>
              </a:rPr>
              <a:t>The Virginia Plan for Higher Education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and joint efforts with </a:t>
            </a:r>
            <a:r>
              <a:rPr lang="en-US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VDOE.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411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96E66B-F614-C389-3669-E3564FC96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3639" y="3769567"/>
            <a:ext cx="3376606" cy="221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626FDA-BFFD-5093-1800-F3E0CC463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by Gender in the U.S.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67605E-4CD0-DE37-B07D-5EC51BDD2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93" y="1317118"/>
            <a:ext cx="11056820" cy="462472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01052" y="6047875"/>
            <a:ext cx="5221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All students, all levels, all institutions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324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CC27B2-F385-469A-C0C3-2C0F95164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H.S. Grads Going </a:t>
            </a:r>
            <a:r>
              <a:rPr lang="en-US" dirty="0" smtClean="0"/>
              <a:t>Directly </a:t>
            </a:r>
            <a:r>
              <a:rPr lang="en-US" dirty="0"/>
              <a:t>to College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C450CE2-7EB3-8B83-9411-1AED4CE87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608" y="1207205"/>
            <a:ext cx="8378890" cy="51278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172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96CC02-AC59-D5F5-44E0-B25C32FF2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Virginia Undergraduates By Gender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D3D097-13CE-3A81-233A-FE5A8A352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195" y="1258090"/>
            <a:ext cx="7763519" cy="509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752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83C29E-74F9-61F1-6CB2-5BEF5D5EF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Men, FTIC at Two-years, Trend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C11D48-70E6-4D31-89BA-70FA39098C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876291"/>
              </p:ext>
            </p:extLst>
          </p:nvPr>
        </p:nvGraphicFramePr>
        <p:xfrm>
          <a:off x="304799" y="1381125"/>
          <a:ext cx="10947093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3429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B91D95-728C-2452-27E6-5BD7ECED4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Men, FTIC at Two-years, by Race/Ethnicity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0ED761-A440-2714-7084-BFF3B4D099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509463"/>
              </p:ext>
            </p:extLst>
          </p:nvPr>
        </p:nvGraphicFramePr>
        <p:xfrm>
          <a:off x="609600" y="1381125"/>
          <a:ext cx="100901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8231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381C4B-69C0-BF49-48A3-ADCEE36E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Men, FTIC at Four-years, Trend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1FA2B9-4884-28DA-9F60-D5B40F46AF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558827"/>
              </p:ext>
            </p:extLst>
          </p:nvPr>
        </p:nvGraphicFramePr>
        <p:xfrm>
          <a:off x="333375" y="1381125"/>
          <a:ext cx="11458575" cy="493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5006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072149-8DEB-4039-874F-F2D1005A7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Men, FTIC at Four-years, by Race/Ethnicity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F78988-6C2E-4DDF-AAE0-E402E1E7DA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881639"/>
              </p:ext>
            </p:extLst>
          </p:nvPr>
        </p:nvGraphicFramePr>
        <p:xfrm>
          <a:off x="762647" y="1200149"/>
          <a:ext cx="10489245" cy="521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085130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</Template>
  <TotalTime>1346</TotalTime>
  <Words>981</Words>
  <Application>Microsoft Office PowerPoint</Application>
  <PresentationFormat>Widescreen</PresentationFormat>
  <Paragraphs>145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Times New Roman</vt:lpstr>
      <vt:lpstr>169LongPPTTemplate</vt:lpstr>
      <vt:lpstr>Discussion of Student Enrollment Trends</vt:lpstr>
      <vt:lpstr>Overview</vt:lpstr>
      <vt:lpstr>Enrollment by Gender in the U.S.</vt:lpstr>
      <vt:lpstr>H.S. Grads Going Directly to College</vt:lpstr>
      <vt:lpstr>Virginia Undergraduates By Gender</vt:lpstr>
      <vt:lpstr>Men, FTIC at Two-years, Trend</vt:lpstr>
      <vt:lpstr>Men, FTIC at Two-years, by Race/Ethnicity</vt:lpstr>
      <vt:lpstr>Men, FTIC at Four-years, Trend</vt:lpstr>
      <vt:lpstr>Men, FTIC at Four-years, by Race/Ethnicity</vt:lpstr>
      <vt:lpstr>Retention to Year 2, Two-year Colleges</vt:lpstr>
      <vt:lpstr>Retention to Year 2, Four-year Insts.</vt:lpstr>
      <vt:lpstr>Examples of Institutions’ Efforts</vt:lpstr>
      <vt:lpstr>Examples of SCHEV’s Efforts</vt:lpstr>
      <vt:lpstr>Societal Shifts in College Participation</vt:lpstr>
      <vt:lpstr>Economic Reasons</vt:lpstr>
      <vt:lpstr>Closing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of Student Enrollment Trends</dc:title>
  <dc:creator>Tod Massa</dc:creator>
  <cp:lastModifiedBy>Tod Massa</cp:lastModifiedBy>
  <cp:revision>9</cp:revision>
  <dcterms:created xsi:type="dcterms:W3CDTF">2022-09-15T14:20:36Z</dcterms:created>
  <dcterms:modified xsi:type="dcterms:W3CDTF">2022-09-16T19:41:41Z</dcterms:modified>
</cp:coreProperties>
</file>