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5" r:id="rId1"/>
  </p:sldMasterIdLst>
  <p:notesMasterIdLst>
    <p:notesMasterId r:id="rId13"/>
  </p:notesMasterIdLst>
  <p:handoutMasterIdLst>
    <p:handoutMasterId r:id="rId14"/>
  </p:handoutMasterIdLst>
  <p:sldIdLst>
    <p:sldId id="321" r:id="rId2"/>
    <p:sldId id="361" r:id="rId3"/>
    <p:sldId id="355" r:id="rId4"/>
    <p:sldId id="362" r:id="rId5"/>
    <p:sldId id="363" r:id="rId6"/>
    <p:sldId id="364" r:id="rId7"/>
    <p:sldId id="367" r:id="rId8"/>
    <p:sldId id="365" r:id="rId9"/>
    <p:sldId id="368" r:id="rId10"/>
    <p:sldId id="366" r:id="rId11"/>
    <p:sldId id="360" r:id="rId12"/>
  </p:sldIdLst>
  <p:sldSz cx="9144000" cy="5143500" type="screen16x9"/>
  <p:notesSz cx="7023100" cy="9309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  <p15:guide id="3" orient="horz" pos="1620">
          <p15:clr>
            <a:srgbClr val="A4A3A4"/>
          </p15:clr>
        </p15:guide>
        <p15:guide id="4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32" userDrawn="1">
          <p15:clr>
            <a:srgbClr val="A4A3A4"/>
          </p15:clr>
        </p15:guide>
        <p15:guide id="2" pos="2211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Wendy Kang" initials="WK" lastIdx="1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20558A"/>
    <a:srgbClr val="E6A158"/>
    <a:srgbClr val="6F90B8"/>
    <a:srgbClr val="558476"/>
    <a:srgbClr val="293E6B"/>
    <a:srgbClr val="C9282D"/>
    <a:srgbClr val="9BBBB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555" autoAdjust="0"/>
    <p:restoredTop sz="81758" autoAdjust="0"/>
  </p:normalViewPr>
  <p:slideViewPr>
    <p:cSldViewPr snapToGrid="0">
      <p:cViewPr varScale="1">
        <p:scale>
          <a:sx n="137" d="100"/>
          <a:sy n="137" d="100"/>
        </p:scale>
        <p:origin x="924" y="126"/>
      </p:cViewPr>
      <p:guideLst>
        <p:guide orient="horz" pos="2160"/>
        <p:guide pos="3840"/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97" d="100"/>
          <a:sy n="97" d="100"/>
        </p:scale>
        <p:origin x="4280" y="216"/>
      </p:cViewPr>
      <p:guideLst>
        <p:guide orient="horz" pos="2932"/>
        <p:guide pos="221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4154" cy="465773"/>
          </a:xfrm>
          <a:prstGeom prst="rect">
            <a:avLst/>
          </a:prstGeom>
        </p:spPr>
        <p:txBody>
          <a:bodyPr vert="horz" lIns="92309" tIns="46154" rIns="92309" bIns="46154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7327" y="0"/>
            <a:ext cx="3044153" cy="465773"/>
          </a:xfrm>
          <a:prstGeom prst="rect">
            <a:avLst/>
          </a:prstGeom>
        </p:spPr>
        <p:txBody>
          <a:bodyPr vert="horz" lIns="92309" tIns="46154" rIns="92309" bIns="46154" rtlCol="0"/>
          <a:lstStyle>
            <a:lvl1pPr algn="r">
              <a:defRPr sz="1200"/>
            </a:lvl1pPr>
          </a:lstStyle>
          <a:p>
            <a:fld id="{B2C3F58D-9FB0-4E2E-B33B-17E55D4CA839}" type="datetimeFigureOut">
              <a:rPr lang="en-US" smtClean="0"/>
              <a:pPr/>
              <a:t>10/24/2022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41738"/>
            <a:ext cx="3044154" cy="465773"/>
          </a:xfrm>
          <a:prstGeom prst="rect">
            <a:avLst/>
          </a:prstGeom>
        </p:spPr>
        <p:txBody>
          <a:bodyPr vert="horz" lIns="92309" tIns="46154" rIns="92309" bIns="46154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7327" y="8841738"/>
            <a:ext cx="3044153" cy="465773"/>
          </a:xfrm>
          <a:prstGeom prst="rect">
            <a:avLst/>
          </a:prstGeom>
        </p:spPr>
        <p:txBody>
          <a:bodyPr vert="horz" lIns="92309" tIns="46154" rIns="92309" bIns="46154" rtlCol="0" anchor="b"/>
          <a:lstStyle>
            <a:lvl1pPr algn="r">
              <a:defRPr sz="1200"/>
            </a:lvl1pPr>
          </a:lstStyle>
          <a:p>
            <a:fld id="{CCDA6F7F-6CBB-4504-BD7C-66F59B625F5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363848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8133" y="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r">
              <a:defRPr sz="1200"/>
            </a:lvl1pPr>
          </a:lstStyle>
          <a:p>
            <a:fld id="{B7A81492-5103-48C4-8A87-49DD3E94C8EE}" type="datetimeFigureOut">
              <a:rPr lang="en-US" smtClean="0"/>
              <a:pPr/>
              <a:t>10/24/2022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9138" y="1163638"/>
            <a:ext cx="5586412" cy="31416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324" tIns="46662" rIns="93324" bIns="46662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2311" y="4480004"/>
            <a:ext cx="5618480" cy="3665459"/>
          </a:xfrm>
          <a:prstGeom prst="rect">
            <a:avLst/>
          </a:prstGeom>
        </p:spPr>
        <p:txBody>
          <a:bodyPr vert="horz" lIns="93324" tIns="46662" rIns="93324" bIns="46662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42030"/>
            <a:ext cx="3043343" cy="467070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8133" y="8842030"/>
            <a:ext cx="3043343" cy="467070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r">
              <a:defRPr sz="1200"/>
            </a:lvl1pPr>
          </a:lstStyle>
          <a:p>
            <a:fld id="{EC367B0E-1E71-4D88-8913-6EBD9A6B74A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31301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367B0E-1E71-4D88-8913-6EBD9A6B74AF}" type="slidenum">
              <a:rPr lang="en-US" smtClean="0"/>
              <a:pPr/>
              <a:t>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957953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C367B0E-1E71-4D88-8913-6EBD9A6B74AF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435117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C367B0E-1E71-4D88-8913-6EBD9A6B74AF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380165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C367B0E-1E71-4D88-8913-6EBD9A6B74AF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552719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C367B0E-1E71-4D88-8913-6EBD9A6B74AF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884670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C367B0E-1E71-4D88-8913-6EBD9A6B74AF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689254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C367B0E-1E71-4D88-8913-6EBD9A6B74AF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304577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C367B0E-1E71-4D88-8913-6EBD9A6B74AF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037220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C367B0E-1E71-4D88-8913-6EBD9A6B74AF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046857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C367B0E-1E71-4D88-8913-6EBD9A6B74AF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692685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C367B0E-1E71-4D88-8913-6EBD9A6B74AF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87767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esentation TITLE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>
          <a:xfrm>
            <a:off x="457200" y="361950"/>
            <a:ext cx="8229600" cy="1066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9" name="Group 8"/>
          <p:cNvGrpSpPr/>
          <p:nvPr userDrawn="1"/>
        </p:nvGrpSpPr>
        <p:grpSpPr>
          <a:xfrm>
            <a:off x="-28575" y="3505200"/>
            <a:ext cx="9172575" cy="1639199"/>
            <a:chOff x="-28575" y="3505200"/>
            <a:chExt cx="9172575" cy="1639199"/>
          </a:xfrm>
        </p:grpSpPr>
        <p:sp>
          <p:nvSpPr>
            <p:cNvPr id="13" name="Rectangle 12" descr="blue background"/>
            <p:cNvSpPr/>
            <p:nvPr userDrawn="1"/>
          </p:nvSpPr>
          <p:spPr>
            <a:xfrm>
              <a:off x="-10486" y="3505200"/>
              <a:ext cx="9154486" cy="1639199"/>
            </a:xfrm>
            <a:prstGeom prst="rect">
              <a:avLst/>
            </a:prstGeom>
            <a:solidFill>
              <a:srgbClr val="20558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14" name="Picture 13" descr="SCHEV"/>
            <p:cNvPicPr>
              <a:picLocks noChangeAspect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042206" y="3787366"/>
              <a:ext cx="5015819" cy="902847"/>
            </a:xfrm>
            <a:prstGeom prst="rect">
              <a:avLst/>
            </a:prstGeom>
          </p:spPr>
        </p:pic>
        <p:pic>
          <p:nvPicPr>
            <p:cNvPr id="1026" name="Picture 2" descr="graphic element"/>
            <p:cNvPicPr>
              <a:picLocks noChangeAspect="1" noChangeArrowheads="1"/>
            </p:cNvPicPr>
            <p:nvPr userDrawn="1"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28575" y="4838700"/>
              <a:ext cx="9163050" cy="190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  <p:sp>
        <p:nvSpPr>
          <p:cNvPr id="11" name="Text Placeholder 10"/>
          <p:cNvSpPr>
            <a:spLocks noGrp="1"/>
          </p:cNvSpPr>
          <p:nvPr>
            <p:ph type="body" sz="quarter" idx="11" hasCustomPrompt="1"/>
          </p:nvPr>
        </p:nvSpPr>
        <p:spPr>
          <a:xfrm>
            <a:off x="914399" y="2219325"/>
            <a:ext cx="7324725" cy="1028700"/>
          </a:xfrm>
          <a:prstGeom prst="rect">
            <a:avLst/>
          </a:prstGeom>
        </p:spPr>
        <p:txBody>
          <a:bodyPr/>
          <a:lstStyle>
            <a:lvl1pPr>
              <a:defRPr baseline="0"/>
            </a:lvl1pPr>
          </a:lstStyle>
          <a:p>
            <a:pPr lvl="0"/>
            <a:r>
              <a:rPr lang="en-US" dirty="0"/>
              <a:t>Presenter Name</a:t>
            </a:r>
          </a:p>
          <a:p>
            <a:pPr lvl="0"/>
            <a:r>
              <a:rPr lang="en-US" dirty="0"/>
              <a:t>Date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773400"/>
            <a:ext cx="7886700" cy="99377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17158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ection Title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0" y="742951"/>
            <a:ext cx="9144000" cy="1102519"/>
          </a:xfrm>
          <a:prstGeom prst="rect">
            <a:avLst/>
          </a:prstGeom>
        </p:spPr>
        <p:txBody>
          <a:bodyPr/>
          <a:lstStyle>
            <a:lvl1pPr algn="ctr">
              <a:defRPr baseline="0"/>
            </a:lvl1pPr>
          </a:lstStyle>
          <a:p>
            <a:r>
              <a:rPr lang="en-US" dirty="0"/>
              <a:t>Section Title 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393634" y="1989233"/>
            <a:ext cx="6400800" cy="131445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280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SECTION SUBTITLE </a:t>
            </a:r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04E195D4-3F35-4E05-B500-7E7FD17C6DB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75706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04E195D4-3F35-4E05-B500-7E7FD17C6DB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481433" y="1035703"/>
            <a:ext cx="7543800" cy="3459179"/>
          </a:xfrm>
          <a:prstGeom prst="rect">
            <a:avLst/>
          </a:prstGeom>
        </p:spPr>
        <p:txBody>
          <a:bodyPr/>
          <a:lstStyle>
            <a:lvl1pPr marL="457200" indent="-274320" algn="l">
              <a:buFont typeface="Arial" panose="020B0604020202020204" pitchFamily="34" charset="0"/>
              <a:buChar char="•"/>
              <a:defRPr sz="3200"/>
            </a:lvl1pPr>
            <a:lvl2pPr marL="800100" indent="-342900" algn="l">
              <a:buFont typeface="Arial" panose="020B0604020202020204" pitchFamily="34" charset="0"/>
              <a:buChar char="•"/>
              <a:defRPr baseline="0"/>
            </a:lvl2pPr>
            <a:lvl3pPr algn="l">
              <a:defRPr baseline="0"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5" name="Title 21"/>
          <p:cNvSpPr>
            <a:spLocks noGrp="1"/>
          </p:cNvSpPr>
          <p:nvPr>
            <p:ph type="title" hasCustomPrompt="1"/>
          </p:nvPr>
        </p:nvSpPr>
        <p:spPr>
          <a:xfrm>
            <a:off x="146304" y="215258"/>
            <a:ext cx="8292616" cy="609600"/>
          </a:xfrm>
          <a:prstGeom prst="rect">
            <a:avLst/>
          </a:prstGeom>
        </p:spPr>
        <p:txBody>
          <a:bodyPr>
            <a:noAutofit/>
          </a:bodyPr>
          <a:lstStyle>
            <a:lvl1pPr algn="l">
              <a:defRPr sz="4000"/>
            </a:lvl1pPr>
          </a:lstStyle>
          <a:p>
            <a:r>
              <a:rPr lang="en-US" dirty="0"/>
              <a:t>Page Title</a:t>
            </a:r>
          </a:p>
        </p:txBody>
      </p:sp>
      <p:cxnSp>
        <p:nvCxnSpPr>
          <p:cNvPr id="6" name="Straight Connector 5" descr="underline"/>
          <p:cNvCxnSpPr/>
          <p:nvPr userDrawn="1"/>
        </p:nvCxnSpPr>
        <p:spPr>
          <a:xfrm>
            <a:off x="187286" y="837283"/>
            <a:ext cx="8449937" cy="0"/>
          </a:xfrm>
          <a:prstGeom prst="line">
            <a:avLst/>
          </a:prstGeom>
          <a:ln w="19050">
            <a:solidFill>
              <a:srgbClr val="20558A">
                <a:alpha val="5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19812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ng Title 2 lines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82697" y="868869"/>
            <a:ext cx="6400800" cy="6096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80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SUBTITLE if needed </a:t>
            </a:r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04E195D4-3F35-4E05-B500-7E7FD17C6DB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itle 21"/>
          <p:cNvSpPr>
            <a:spLocks noGrp="1"/>
          </p:cNvSpPr>
          <p:nvPr>
            <p:ph type="title" hasCustomPrompt="1"/>
          </p:nvPr>
        </p:nvSpPr>
        <p:spPr>
          <a:xfrm>
            <a:off x="146304" y="215258"/>
            <a:ext cx="8292616" cy="609600"/>
          </a:xfrm>
          <a:prstGeom prst="rect">
            <a:avLst/>
          </a:prstGeom>
        </p:spPr>
        <p:txBody>
          <a:bodyPr>
            <a:noAutofit/>
          </a:bodyPr>
          <a:lstStyle>
            <a:lvl1pPr algn="l">
              <a:defRPr sz="4000" baseline="0"/>
            </a:lvl1pPr>
          </a:lstStyle>
          <a:p>
            <a:r>
              <a:rPr lang="en-US" dirty="0"/>
              <a:t>Page Title – use if have long title</a:t>
            </a:r>
          </a:p>
        </p:txBody>
      </p:sp>
      <p:cxnSp>
        <p:nvCxnSpPr>
          <p:cNvPr id="4" name="Straight Connector 3" descr="underline for title"/>
          <p:cNvCxnSpPr/>
          <p:nvPr userDrawn="1"/>
        </p:nvCxnSpPr>
        <p:spPr>
          <a:xfrm>
            <a:off x="187286" y="837283"/>
            <a:ext cx="8449937" cy="0"/>
          </a:xfrm>
          <a:prstGeom prst="line">
            <a:avLst/>
          </a:prstGeom>
          <a:ln w="19050">
            <a:solidFill>
              <a:srgbClr val="20558A">
                <a:alpha val="5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187325" y="1544370"/>
            <a:ext cx="8450263" cy="2941638"/>
          </a:xfrm>
          <a:prstGeom prst="rect">
            <a:avLst/>
          </a:prstGeom>
        </p:spPr>
        <p:txBody>
          <a:bodyPr/>
          <a:lstStyle>
            <a:lvl1pPr marL="457200" indent="-274320" algn="l">
              <a:buFont typeface="Arial" panose="020B0604020202020204" pitchFamily="34" charset="0"/>
              <a:buChar char="•"/>
              <a:defRPr sz="3200"/>
            </a:lvl1pPr>
            <a:lvl2pPr marL="800100" indent="-342900" algn="l">
              <a:buFont typeface="Arial" panose="020B0604020202020204" pitchFamily="34" charset="0"/>
              <a:buChar char="•"/>
              <a:defRPr baseline="0"/>
            </a:lvl2pPr>
            <a:lvl3pPr algn="l">
              <a:defRPr/>
            </a:lvl3pPr>
            <a:lvl4pPr marL="1714500" indent="-342900" algn="l">
              <a:buFont typeface="Arial" panose="020B0604020202020204" pitchFamily="34" charset="0"/>
              <a:buChar char="•"/>
              <a:defRPr/>
            </a:lvl4pPr>
            <a:lvl5pPr marL="2171700" indent="-342900" algn="l">
              <a:buFont typeface="Arial" panose="020B0604020202020204" pitchFamily="34" charset="0"/>
              <a:buChar char="•"/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2077533590"/>
      </p:ext>
    </p:extLst>
  </p:cSld>
  <p:clrMapOvr>
    <a:masterClrMapping/>
  </p:clrMapOvr>
  <p:hf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11614" y="1138687"/>
            <a:ext cx="4175185" cy="3455937"/>
          </a:xfrm>
          <a:prstGeom prst="rect">
            <a:avLst/>
          </a:prstGeom>
        </p:spPr>
        <p:txBody>
          <a:bodyPr/>
          <a:lstStyle>
            <a:lvl1pPr algn="l">
              <a:defRPr sz="3200">
                <a:solidFill>
                  <a:schemeClr val="tx1"/>
                </a:solidFill>
              </a:defRPr>
            </a:lvl1pPr>
            <a:lvl2pPr marL="740664" indent="-320040" algn="l">
              <a:buFont typeface="Arial" panose="020B0604020202020204" pitchFamily="34" charset="0"/>
              <a:buChar char="•"/>
              <a:defRPr sz="2800" baseline="0"/>
            </a:lvl2pPr>
            <a:lvl3pPr indent="-320040" algn="l">
              <a:defRPr sz="2400">
                <a:latin typeface="Franklin Gothic Medium Cond" panose="020B0606030402020204" pitchFamily="34" charset="0"/>
              </a:defRPr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04E195D4-3F35-4E05-B500-7E7FD17C6DB3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187286" y="837283"/>
            <a:ext cx="8449937" cy="0"/>
          </a:xfrm>
          <a:prstGeom prst="line">
            <a:avLst/>
          </a:prstGeom>
          <a:ln w="19050">
            <a:solidFill>
              <a:srgbClr val="20558A">
                <a:alpha val="5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Content Placeholder 2"/>
          <p:cNvSpPr>
            <a:spLocks noGrp="1"/>
          </p:cNvSpPr>
          <p:nvPr>
            <p:ph idx="13"/>
          </p:nvPr>
        </p:nvSpPr>
        <p:spPr>
          <a:xfrm>
            <a:off x="187286" y="1144438"/>
            <a:ext cx="4175185" cy="3455937"/>
          </a:xfrm>
          <a:prstGeom prst="rect">
            <a:avLst/>
          </a:prstGeom>
        </p:spPr>
        <p:txBody>
          <a:bodyPr/>
          <a:lstStyle>
            <a:lvl1pPr algn="l">
              <a:defRPr sz="3200">
                <a:solidFill>
                  <a:schemeClr val="tx1"/>
                </a:solidFill>
              </a:defRPr>
            </a:lvl1pPr>
            <a:lvl2pPr marL="740664" indent="-320040" algn="l">
              <a:buFont typeface="Arial" panose="020B0604020202020204" pitchFamily="34" charset="0"/>
              <a:buChar char="•"/>
              <a:defRPr sz="2800" baseline="0"/>
            </a:lvl2pPr>
            <a:lvl3pPr marL="1143000" indent="-320040" algn="l">
              <a:defRPr sz="2400">
                <a:latin typeface="Franklin Gothic Medium Cond" panose="020B0606030402020204" pitchFamily="34" charset="0"/>
              </a:defRPr>
            </a:lvl3pPr>
            <a:lvl4pPr algn="l"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9" name="Title 21"/>
          <p:cNvSpPr>
            <a:spLocks noGrp="1"/>
          </p:cNvSpPr>
          <p:nvPr>
            <p:ph type="title" hasCustomPrompt="1"/>
          </p:nvPr>
        </p:nvSpPr>
        <p:spPr>
          <a:xfrm>
            <a:off x="146304" y="215258"/>
            <a:ext cx="8292616" cy="609600"/>
          </a:xfrm>
          <a:prstGeom prst="rect">
            <a:avLst/>
          </a:prstGeom>
        </p:spPr>
        <p:txBody>
          <a:bodyPr>
            <a:noAutofit/>
          </a:bodyPr>
          <a:lstStyle>
            <a:lvl1pPr algn="l">
              <a:defRPr sz="4000" baseline="0"/>
            </a:lvl1pPr>
          </a:lstStyle>
          <a:p>
            <a:r>
              <a:rPr lang="en-US" dirty="0"/>
              <a:t>2 Column</a:t>
            </a:r>
          </a:p>
        </p:txBody>
      </p:sp>
    </p:spTree>
    <p:extLst>
      <p:ext uri="{BB962C8B-B14F-4D97-AF65-F5344CB8AC3E}">
        <p14:creationId xmlns:p14="http://schemas.microsoft.com/office/powerpoint/2010/main" val="9333282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 descr="bottom blue background bar"/>
          <p:cNvSpPr/>
          <p:nvPr/>
        </p:nvSpPr>
        <p:spPr>
          <a:xfrm>
            <a:off x="-10486" y="4827185"/>
            <a:ext cx="9154486" cy="317214"/>
          </a:xfrm>
          <a:prstGeom prst="rect">
            <a:avLst/>
          </a:prstGeom>
          <a:solidFill>
            <a:srgbClr val="2055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819020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04E195D4-3F35-4E05-B500-7E7FD17C6DB3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8" name="Picture 7" descr="SCHEV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190" y="4818871"/>
            <a:ext cx="1757548" cy="3163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080651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6" r:id="rId1"/>
    <p:sldLayoutId id="2147483687" r:id="rId2"/>
    <p:sldLayoutId id="2147483695" r:id="rId3"/>
    <p:sldLayoutId id="2147483688" r:id="rId4"/>
    <p:sldLayoutId id="2147483693" r:id="rId5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800" i="0" kern="1200" baseline="0">
          <a:solidFill>
            <a:schemeClr val="tx1"/>
          </a:solidFill>
          <a:latin typeface="Franklin Gothic Medium" panose="020B0603020102020204" pitchFamily="34" charset="0"/>
          <a:ea typeface="+mj-ea"/>
          <a:cs typeface="+mj-cs"/>
        </a:defRPr>
      </a:lvl1pPr>
    </p:titleStyle>
    <p:bodyStyle>
      <a:lvl1pPr marL="0" marR="0" indent="0" algn="ctr" defTabSz="914400" rtl="0" eaLnBrk="1" fontAlgn="auto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 typeface="Arial" panose="020B0604020202020204" pitchFamily="34" charset="0"/>
        <a:buNone/>
        <a:tabLst/>
        <a:defRPr sz="2800" kern="1200" baseline="0">
          <a:solidFill>
            <a:srgbClr val="000000"/>
          </a:solidFill>
          <a:latin typeface="Franklin Gothic Medium Cond" panose="020B0606030402020204" pitchFamily="34" charset="0"/>
          <a:ea typeface="+mn-ea"/>
          <a:cs typeface="+mn-cs"/>
        </a:defRPr>
      </a:lvl1pPr>
      <a:lvl2pPr marL="457200" indent="0" algn="ctr" defTabSz="914400" rtl="0" eaLnBrk="1" latinLnBrk="0" hangingPunct="1">
        <a:spcBef>
          <a:spcPct val="20000"/>
        </a:spcBef>
        <a:buFont typeface="Arial" panose="020B0604020202020204" pitchFamily="34" charset="0"/>
        <a:buNone/>
        <a:defRPr sz="2400" kern="1200" baseline="0">
          <a:solidFill>
            <a:srgbClr val="20558A"/>
          </a:solidFill>
          <a:latin typeface="Franklin Gothic Medium Cond" panose="020B0606030402020204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rgbClr val="747679"/>
          </a:solidFill>
          <a:latin typeface="Franklin Gothic Book" panose="020B0503020102020204" pitchFamily="34" charset="0"/>
          <a:ea typeface="+mn-ea"/>
          <a:cs typeface="+mn-cs"/>
        </a:defRPr>
      </a:lvl3pPr>
      <a:lvl4pPr marL="1371600" indent="0" algn="ctr" defTabSz="914400" rtl="0" eaLnBrk="1" latinLnBrk="0" hangingPunct="1">
        <a:spcBef>
          <a:spcPct val="20000"/>
        </a:spcBef>
        <a:buFont typeface="Arial" panose="020B0604020202020204" pitchFamily="34" charset="0"/>
        <a:buNone/>
        <a:defRPr sz="2000" kern="1200">
          <a:solidFill>
            <a:schemeClr val="tx1"/>
          </a:solidFill>
          <a:latin typeface="Franklin Gothic Medium Cond" panose="020B0606030402020204" pitchFamily="34" charset="0"/>
          <a:ea typeface="+mn-ea"/>
          <a:cs typeface="+mn-cs"/>
        </a:defRPr>
      </a:lvl4pPr>
      <a:lvl5pPr marL="1828800" indent="0" algn="ctr" defTabSz="914400" rtl="0" eaLnBrk="1" latinLnBrk="0" hangingPunct="1">
        <a:spcBef>
          <a:spcPct val="20000"/>
        </a:spcBef>
        <a:buFont typeface="Arial" panose="020B0604020202020204" pitchFamily="34" charset="0"/>
        <a:buNone/>
        <a:defRPr sz="2000" kern="1200">
          <a:solidFill>
            <a:schemeClr val="tx1"/>
          </a:solidFill>
          <a:latin typeface="Franklin Gothic Medium Cond" panose="020B060603040202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562920" y="670094"/>
            <a:ext cx="7996615" cy="1922277"/>
          </a:xfrm>
        </p:spPr>
        <p:txBody>
          <a:bodyPr>
            <a:normAutofit fontScale="90000"/>
          </a:bodyPr>
          <a:lstStyle/>
          <a:p>
            <a:r>
              <a:rPr lang="en-US" sz="3600" b="1" i="1" dirty="0"/>
              <a:t>“What Matters Most:”</a:t>
            </a:r>
            <a:br>
              <a:rPr lang="en-US" sz="3600" b="1" i="1" dirty="0"/>
            </a:br>
            <a:r>
              <a:rPr lang="en-US" sz="1100" i="1" dirty="0"/>
              <a:t>  </a:t>
            </a:r>
            <a:r>
              <a:rPr lang="en-US" sz="3600" i="1" dirty="0"/>
              <a:t/>
            </a:r>
            <a:br>
              <a:rPr lang="en-US" sz="3600" i="1" dirty="0"/>
            </a:br>
            <a:r>
              <a:rPr lang="en-US" sz="3100" i="1" dirty="0"/>
              <a:t>Findings and Recommendations from SCHEV’s Review of Student Issues and Support Services</a:t>
            </a:r>
            <a:r>
              <a:rPr lang="en-US" sz="4000" i="1" dirty="0"/>
              <a:t/>
            </a:r>
            <a:br>
              <a:rPr lang="en-US" sz="4000" i="1" dirty="0"/>
            </a:br>
            <a:endParaRPr lang="en-US" sz="4000" i="1" dirty="0"/>
          </a:p>
        </p:txBody>
      </p:sp>
      <p:sp>
        <p:nvSpPr>
          <p:cNvPr id="7" name="Text Placeholder 5">
            <a:extLst>
              <a:ext uri="{FF2B5EF4-FFF2-40B4-BE49-F238E27FC236}">
                <a16:creationId xmlns:a16="http://schemas.microsoft.com/office/drawing/2014/main" id="{73B42C1C-8BD7-0843-9324-721740A9C8CE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898866" y="2413263"/>
            <a:ext cx="7324725" cy="1028700"/>
          </a:xfrm>
        </p:spPr>
        <p:txBody>
          <a:bodyPr>
            <a:normAutofit fontScale="77500" lnSpcReduction="20000"/>
          </a:bodyPr>
          <a:lstStyle/>
          <a:p>
            <a:r>
              <a:rPr lang="en-US" sz="3600" b="1" dirty="0"/>
              <a:t>October 25, 2022</a:t>
            </a:r>
          </a:p>
          <a:p>
            <a:endParaRPr lang="en-US" sz="2000" b="1" dirty="0"/>
          </a:p>
          <a:p>
            <a:r>
              <a:rPr lang="en-US" sz="2000" b="1" dirty="0"/>
              <a:t>Emily Salmon</a:t>
            </a:r>
          </a:p>
          <a:p>
            <a:r>
              <a:rPr lang="en-US" sz="2000" b="1" dirty="0"/>
              <a:t>Senior Associate for Strategic Planning and Policy Studies </a:t>
            </a:r>
          </a:p>
        </p:txBody>
      </p:sp>
    </p:spTree>
    <p:extLst>
      <p:ext uri="{BB962C8B-B14F-4D97-AF65-F5344CB8AC3E}">
        <p14:creationId xmlns:p14="http://schemas.microsoft.com/office/powerpoint/2010/main" val="78057680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6764AB37-2B4E-D14C-9364-1571AEAB452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E195D4-3F35-4E05-B500-7E7FD17C6DB3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97C5D0B3-69D8-DF4F-ADF4-544B17FB14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6304" y="230345"/>
            <a:ext cx="8292616" cy="728520"/>
          </a:xfrm>
        </p:spPr>
        <p:txBody>
          <a:bodyPr>
            <a:noAutofit/>
          </a:bodyPr>
          <a:lstStyle/>
          <a:p>
            <a:r>
              <a:rPr lang="en-US" dirty="0"/>
              <a:t>Recommendations (cont’d)</a:t>
            </a:r>
          </a:p>
        </p:txBody>
      </p:sp>
      <p:sp>
        <p:nvSpPr>
          <p:cNvPr id="5" name="Content Placeholder 11" descr="Visual" title="Goals graphic">
            <a:extLst>
              <a:ext uri="{FF2B5EF4-FFF2-40B4-BE49-F238E27FC236}">
                <a16:creationId xmlns:a16="http://schemas.microsoft.com/office/drawing/2014/main" id="{D4BB9573-3B69-F642-8915-BA29F39E7D27}"/>
              </a:ext>
            </a:extLst>
          </p:cNvPr>
          <p:cNvSpPr txBox="1">
            <a:spLocks/>
          </p:cNvSpPr>
          <p:nvPr/>
        </p:nvSpPr>
        <p:spPr>
          <a:xfrm>
            <a:off x="538885" y="1660311"/>
            <a:ext cx="7810306" cy="2966954"/>
          </a:xfrm>
          <a:prstGeom prst="rect">
            <a:avLst/>
          </a:prstGeom>
        </p:spPr>
        <p:txBody>
          <a:bodyPr>
            <a:normAutofit/>
          </a:bodyPr>
          <a:lstStyle>
            <a:lvl1pPr marL="457200" marR="0" indent="-27432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 sz="3200" kern="1200" baseline="0">
                <a:solidFill>
                  <a:srgbClr val="000000"/>
                </a:solidFill>
                <a:latin typeface="Franklin Gothic Medium Cond" panose="020B0606030402020204" pitchFamily="34" charset="0"/>
                <a:ea typeface="+mn-ea"/>
                <a:cs typeface="+mn-cs"/>
              </a:defRPr>
            </a:lvl1pPr>
            <a:lvl2pPr marL="8001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 baseline="0">
                <a:solidFill>
                  <a:srgbClr val="20558A"/>
                </a:solidFill>
                <a:latin typeface="Franklin Gothic Medium Cond" panose="020B0606030402020204" pitchFamily="34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 baseline="0">
                <a:solidFill>
                  <a:srgbClr val="747679"/>
                </a:solidFill>
                <a:latin typeface="Franklin Gothic Book" panose="020B0503020102020204" pitchFamily="34" charset="0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Franklin Gothic Medium Cond" panose="020B0606030402020204" pitchFamily="34" charset="0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Franklin Gothic Medium Cond" panose="020B0606030402020204" pitchFamily="34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82880" indent="0">
              <a:buNone/>
            </a:pPr>
            <a:endParaRPr lang="en-US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56812445"/>
              </p:ext>
            </p:extLst>
          </p:nvPr>
        </p:nvGraphicFramePr>
        <p:xfrm>
          <a:off x="222066" y="958865"/>
          <a:ext cx="8216853" cy="269936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216853">
                  <a:extLst>
                    <a:ext uri="{9D8B030D-6E8A-4147-A177-3AD203B41FA5}">
                      <a16:colId xmlns:a16="http://schemas.microsoft.com/office/drawing/2014/main" val="381641558"/>
                    </a:ext>
                  </a:extLst>
                </a:gridCol>
              </a:tblGrid>
              <a:tr h="443215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Issue 4: Mental Health and Well-being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46439659"/>
                  </a:ext>
                </a:extLst>
              </a:tr>
              <a:tr h="2256150"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US" sz="18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Provide additional mental health resources to students, faculty and staff and reduce burdens on institutions, communities and the mental health workforce writ large.</a:t>
                      </a:r>
                    </a:p>
                    <a:p>
                      <a:pPr marL="457200" lvl="1" indent="0">
                        <a:buFont typeface="Arial" panose="020B0604020202020204" pitchFamily="34" charset="0"/>
                        <a:buNone/>
                      </a:pPr>
                      <a:r>
                        <a:rPr lang="en-US" sz="16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I.E.,</a:t>
                      </a:r>
                      <a:r>
                        <a:rPr lang="en-US" sz="1600" b="0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Allocate greater funding toward the hiring, training and retention of mental health and well-being professionals at higher education institutions. </a:t>
                      </a:r>
                      <a:endParaRPr lang="en-US" sz="16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6345693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0180211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6764AB37-2B4E-D14C-9364-1571AEAB452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E195D4-3F35-4E05-B500-7E7FD17C6DB3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97C5D0B3-69D8-DF4F-ADF4-544B17FB14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6304" y="235947"/>
            <a:ext cx="8292616" cy="609600"/>
          </a:xfrm>
        </p:spPr>
        <p:txBody>
          <a:bodyPr/>
          <a:lstStyle/>
          <a:p>
            <a:r>
              <a:rPr lang="en-US" dirty="0"/>
              <a:t>Next Steps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1056AA3-118C-C24E-87F1-6401AF1F57DC}"/>
              </a:ext>
            </a:extLst>
          </p:cNvPr>
          <p:cNvSpPr txBox="1"/>
          <p:nvPr/>
        </p:nvSpPr>
        <p:spPr>
          <a:xfrm>
            <a:off x="537328" y="1375481"/>
            <a:ext cx="8284455" cy="19082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0000"/>
                </a:solidFill>
                <a:latin typeface="Franklin Gothic Medium" panose="020B0603020102020204" pitchFamily="34" charset="0"/>
              </a:rPr>
              <a:t>Today: Seek Council’s endorsement of the recommendations.</a:t>
            </a:r>
          </a:p>
          <a:p>
            <a:endParaRPr lang="en-US" sz="2400" dirty="0">
              <a:solidFill>
                <a:srgbClr val="000000"/>
              </a:solidFill>
              <a:latin typeface="Franklin Gothic Medium" panose="020B0603020102020204" pitchFamily="34" charset="0"/>
            </a:endParaRPr>
          </a:p>
          <a:p>
            <a:r>
              <a:rPr lang="en-US" sz="2400" dirty="0">
                <a:solidFill>
                  <a:srgbClr val="000000"/>
                </a:solidFill>
                <a:latin typeface="Franklin Gothic Medium" panose="020B0603020102020204" pitchFamily="34" charset="0"/>
              </a:rPr>
              <a:t>November: Release final report: “What Matters Most.”</a:t>
            </a:r>
            <a:endParaRPr lang="en-US" sz="2400" dirty="0">
              <a:solidFill>
                <a:srgbClr val="20558A"/>
              </a:solidFill>
              <a:latin typeface="Franklin Gothic Medium" panose="020B0603020102020204" pitchFamily="34" charset="0"/>
            </a:endParaRPr>
          </a:p>
          <a:p>
            <a:endParaRPr lang="en-US" sz="28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80385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6764AB37-2B4E-D14C-9364-1571AEAB452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E195D4-3F35-4E05-B500-7E7FD17C6DB3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97C5D0B3-69D8-DF4F-ADF4-544B17FB14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Objectives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1E7323A6-9545-B645-AD1D-2F2026129E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1432" y="1035703"/>
            <a:ext cx="8205368" cy="3459179"/>
          </a:xfrm>
        </p:spPr>
        <p:txBody>
          <a:bodyPr/>
          <a:lstStyle/>
          <a:p>
            <a:r>
              <a:rPr lang="en-US" dirty="0">
                <a:latin typeface="Franklin Gothic Medium" panose="020B0603020102020204" pitchFamily="34" charset="0"/>
              </a:rPr>
              <a:t>Review findings on students’ core issues.</a:t>
            </a:r>
          </a:p>
          <a:p>
            <a:pPr marL="182880" indent="0">
              <a:buNone/>
            </a:pPr>
            <a:endParaRPr lang="en-US" sz="800" dirty="0">
              <a:latin typeface="Franklin Gothic Medium" panose="020B0603020102020204" pitchFamily="34" charset="0"/>
            </a:endParaRPr>
          </a:p>
          <a:p>
            <a:r>
              <a:rPr lang="en-US" dirty="0">
                <a:latin typeface="Franklin Gothic Medium" panose="020B0603020102020204" pitchFamily="34" charset="0"/>
              </a:rPr>
              <a:t>Review recommendations for addressing the findings (issues), including examples of implementation strategies.</a:t>
            </a:r>
          </a:p>
          <a:p>
            <a:pPr marL="182880" indent="0">
              <a:buNone/>
            </a:pPr>
            <a:endParaRPr lang="en-US" sz="800" dirty="0">
              <a:latin typeface="Franklin Gothic Medium" panose="020B0603020102020204" pitchFamily="34" charset="0"/>
            </a:endParaRPr>
          </a:p>
          <a:p>
            <a:r>
              <a:rPr lang="en-US" dirty="0">
                <a:latin typeface="Franklin Gothic Medium" panose="020B0603020102020204" pitchFamily="34" charset="0"/>
              </a:rPr>
              <a:t>Request Council action on the recommendations. </a:t>
            </a:r>
          </a:p>
        </p:txBody>
      </p:sp>
    </p:spTree>
    <p:extLst>
      <p:ext uri="{BB962C8B-B14F-4D97-AF65-F5344CB8AC3E}">
        <p14:creationId xmlns:p14="http://schemas.microsoft.com/office/powerpoint/2010/main" val="41895679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6764AB37-2B4E-D14C-9364-1571AEAB452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E195D4-3F35-4E05-B500-7E7FD17C6DB3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97C5D0B3-69D8-DF4F-ADF4-544B17FB14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SCHEV Priority Initiatives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1056AA3-118C-C24E-87F1-6401AF1F57DC}"/>
              </a:ext>
            </a:extLst>
          </p:cNvPr>
          <p:cNvSpPr txBox="1"/>
          <p:nvPr/>
        </p:nvSpPr>
        <p:spPr>
          <a:xfrm>
            <a:off x="565608" y="965853"/>
            <a:ext cx="7739406" cy="32316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0000"/>
                </a:solidFill>
                <a:latin typeface="Franklin Gothic Medium" panose="020B0603020102020204" pitchFamily="34" charset="0"/>
              </a:rPr>
              <a:t>In September 2021, Council approved the following priority initiative to implement the third strategy (S3) of the </a:t>
            </a:r>
            <a:r>
              <a:rPr lang="en-US" sz="2400" i="1" dirty="0">
                <a:solidFill>
                  <a:srgbClr val="000000"/>
                </a:solidFill>
                <a:latin typeface="Franklin Gothic Medium" panose="020B0603020102020204" pitchFamily="34" charset="0"/>
              </a:rPr>
              <a:t>Pathways to Opportunity </a:t>
            </a:r>
            <a:r>
              <a:rPr lang="en-US" sz="2400" dirty="0">
                <a:solidFill>
                  <a:srgbClr val="000000"/>
                </a:solidFill>
                <a:latin typeface="Franklin Gothic Medium" panose="020B0603020102020204" pitchFamily="34" charset="0"/>
              </a:rPr>
              <a:t>plan’s first goal (equity): </a:t>
            </a:r>
          </a:p>
          <a:p>
            <a:endParaRPr lang="en-US" dirty="0"/>
          </a:p>
          <a:p>
            <a:r>
              <a:rPr lang="en-US" sz="2400" b="1" dirty="0"/>
              <a:t>“Identify critical student-support-services issues and formulate recommendations that will positively affect the student experience, persistence and completion.”</a:t>
            </a:r>
          </a:p>
          <a:p>
            <a:r>
              <a:rPr lang="en-US" dirty="0"/>
              <a:t> </a:t>
            </a:r>
          </a:p>
          <a:p>
            <a:r>
              <a:rPr lang="en-US" sz="2400" dirty="0">
                <a:solidFill>
                  <a:srgbClr val="000000"/>
                </a:solidFill>
                <a:latin typeface="Franklin Gothic Medium" panose="020B0603020102020204" pitchFamily="34" charset="0"/>
              </a:rPr>
              <a:t>This priority initiative identifies </a:t>
            </a:r>
            <a:r>
              <a:rPr lang="en-US" sz="2400" u="sng" dirty="0">
                <a:solidFill>
                  <a:srgbClr val="000000"/>
                </a:solidFill>
                <a:latin typeface="Franklin Gothic Medium" panose="020B0603020102020204" pitchFamily="34" charset="0"/>
              </a:rPr>
              <a:t>what matters most</a:t>
            </a:r>
            <a:r>
              <a:rPr lang="en-US" sz="2400" dirty="0">
                <a:solidFill>
                  <a:srgbClr val="000000"/>
                </a:solidFill>
                <a:latin typeface="Franklin Gothic Medium" panose="020B0603020102020204" pitchFamily="34" charset="0"/>
              </a:rPr>
              <a:t>. 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9850035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6764AB37-2B4E-D14C-9364-1571AEAB452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E195D4-3F35-4E05-B500-7E7FD17C6DB3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97C5D0B3-69D8-DF4F-ADF4-544B17FB14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6304" y="216385"/>
            <a:ext cx="8292616" cy="742480"/>
          </a:xfrm>
        </p:spPr>
        <p:txBody>
          <a:bodyPr>
            <a:noAutofit/>
          </a:bodyPr>
          <a:lstStyle/>
          <a:p>
            <a:r>
              <a:rPr lang="en-US" dirty="0"/>
              <a:t>What Matters Most – Student Issues</a:t>
            </a:r>
          </a:p>
        </p:txBody>
      </p:sp>
      <p:sp>
        <p:nvSpPr>
          <p:cNvPr id="5" name="Content Placeholder 11" descr="Visual" title="Goals graphic">
            <a:extLst>
              <a:ext uri="{FF2B5EF4-FFF2-40B4-BE49-F238E27FC236}">
                <a16:creationId xmlns:a16="http://schemas.microsoft.com/office/drawing/2014/main" id="{D4BB9573-3B69-F642-8915-BA29F39E7D27}"/>
              </a:ext>
            </a:extLst>
          </p:cNvPr>
          <p:cNvSpPr txBox="1">
            <a:spLocks/>
          </p:cNvSpPr>
          <p:nvPr/>
        </p:nvSpPr>
        <p:spPr>
          <a:xfrm>
            <a:off x="538885" y="1660311"/>
            <a:ext cx="7810306" cy="2966954"/>
          </a:xfrm>
          <a:prstGeom prst="rect">
            <a:avLst/>
          </a:prstGeom>
        </p:spPr>
        <p:txBody>
          <a:bodyPr>
            <a:normAutofit/>
          </a:bodyPr>
          <a:lstStyle>
            <a:lvl1pPr marL="457200" marR="0" indent="-27432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 sz="3200" kern="1200" baseline="0">
                <a:solidFill>
                  <a:srgbClr val="000000"/>
                </a:solidFill>
                <a:latin typeface="Franklin Gothic Medium Cond" panose="020B0606030402020204" pitchFamily="34" charset="0"/>
                <a:ea typeface="+mn-ea"/>
                <a:cs typeface="+mn-cs"/>
              </a:defRPr>
            </a:lvl1pPr>
            <a:lvl2pPr marL="8001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 baseline="0">
                <a:solidFill>
                  <a:srgbClr val="20558A"/>
                </a:solidFill>
                <a:latin typeface="Franklin Gothic Medium Cond" panose="020B0606030402020204" pitchFamily="34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 baseline="0">
                <a:solidFill>
                  <a:srgbClr val="747679"/>
                </a:solidFill>
                <a:latin typeface="Franklin Gothic Book" panose="020B0503020102020204" pitchFamily="34" charset="0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Franklin Gothic Medium Cond" panose="020B0606030402020204" pitchFamily="34" charset="0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Franklin Gothic Medium Cond" panose="020B0606030402020204" pitchFamily="34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82880" indent="0">
              <a:buNone/>
            </a:pPr>
            <a:endParaRPr lang="en-US" dirty="0"/>
          </a:p>
        </p:txBody>
      </p:sp>
      <p:sp>
        <p:nvSpPr>
          <p:cNvPr id="7" name="Content Placeholder 11">
            <a:extLst>
              <a:ext uri="{FF2B5EF4-FFF2-40B4-BE49-F238E27FC236}">
                <a16:creationId xmlns:a16="http://schemas.microsoft.com/office/drawing/2014/main" id="{2577CABB-CA28-2443-977A-635877C005E8}"/>
              </a:ext>
            </a:extLst>
          </p:cNvPr>
          <p:cNvSpPr txBox="1">
            <a:spLocks/>
          </p:cNvSpPr>
          <p:nvPr/>
        </p:nvSpPr>
        <p:spPr>
          <a:xfrm>
            <a:off x="387458" y="1150620"/>
            <a:ext cx="8299341" cy="3573780"/>
          </a:xfrm>
          <a:prstGeom prst="rect">
            <a:avLst/>
          </a:prstGeom>
        </p:spPr>
        <p:txBody>
          <a:bodyPr>
            <a:normAutofit/>
          </a:bodyPr>
          <a:lstStyle>
            <a:lvl1pPr marL="457200" marR="0" indent="-27432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 sz="3200" kern="1200" baseline="0">
                <a:solidFill>
                  <a:srgbClr val="000000"/>
                </a:solidFill>
                <a:latin typeface="Franklin Gothic Medium Cond" panose="020B0606030402020204" pitchFamily="34" charset="0"/>
                <a:ea typeface="+mn-ea"/>
                <a:cs typeface="+mn-cs"/>
              </a:defRPr>
            </a:lvl1pPr>
            <a:lvl2pPr marL="8001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 baseline="0">
                <a:solidFill>
                  <a:srgbClr val="20558A"/>
                </a:solidFill>
                <a:latin typeface="Franklin Gothic Medium Cond" panose="020B0606030402020204" pitchFamily="34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 baseline="0">
                <a:solidFill>
                  <a:srgbClr val="747679"/>
                </a:solidFill>
                <a:latin typeface="Franklin Gothic Book" panose="020B0503020102020204" pitchFamily="34" charset="0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Franklin Gothic Medium Cond" panose="020B0606030402020204" pitchFamily="34" charset="0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Franklin Gothic Medium Cond" panose="020B0606030402020204" pitchFamily="34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82880" indent="0">
              <a:buNone/>
            </a:pPr>
            <a:r>
              <a:rPr lang="en-US" sz="2400" dirty="0">
                <a:latin typeface="Franklin Gothic Medium" panose="020B0603020102020204" pitchFamily="34" charset="0"/>
              </a:rPr>
              <a:t>The review process identified four core </a:t>
            </a:r>
            <a:r>
              <a:rPr lang="en-US" sz="2400" u="sng" dirty="0">
                <a:latin typeface="Franklin Gothic Medium" panose="020B0603020102020204" pitchFamily="34" charset="0"/>
              </a:rPr>
              <a:t>student issues</a:t>
            </a:r>
            <a:r>
              <a:rPr lang="en-US" sz="2400" dirty="0">
                <a:latin typeface="Franklin Gothic Medium" panose="020B0603020102020204" pitchFamily="34" charset="0"/>
              </a:rPr>
              <a:t> that impact the student experience, persistence and completion:</a:t>
            </a:r>
          </a:p>
          <a:p>
            <a:pPr marL="182880" indent="0">
              <a:buNone/>
            </a:pPr>
            <a:endParaRPr lang="en-US" sz="800" dirty="0">
              <a:latin typeface="Franklin Gothic Medium" panose="020B0603020102020204" pitchFamily="34" charset="0"/>
            </a:endParaRPr>
          </a:p>
          <a:p>
            <a:pPr marL="1040130" lvl="1" indent="-514350">
              <a:buFont typeface="+mj-lt"/>
              <a:buAutoNum type="arabicPeriod"/>
            </a:pPr>
            <a:r>
              <a:rPr lang="en-US" dirty="0">
                <a:latin typeface="Franklin Gothic Medium" panose="020B0603020102020204" pitchFamily="34" charset="0"/>
              </a:rPr>
              <a:t>College/life preparedness</a:t>
            </a:r>
          </a:p>
          <a:p>
            <a:pPr marL="1040130" lvl="1" indent="-514350">
              <a:buFont typeface="+mj-lt"/>
              <a:buAutoNum type="arabicPeriod"/>
            </a:pPr>
            <a:r>
              <a:rPr lang="en-US" dirty="0">
                <a:latin typeface="Franklin Gothic Medium" panose="020B0603020102020204" pitchFamily="34" charset="0"/>
              </a:rPr>
              <a:t>Sense of belonging</a:t>
            </a:r>
          </a:p>
          <a:p>
            <a:pPr marL="1040130" lvl="1" indent="-514350">
              <a:buFont typeface="+mj-lt"/>
              <a:buAutoNum type="arabicPeriod"/>
            </a:pPr>
            <a:r>
              <a:rPr lang="en-US" dirty="0">
                <a:latin typeface="Franklin Gothic Medium" panose="020B0603020102020204" pitchFamily="34" charset="0"/>
              </a:rPr>
              <a:t>Basic needs</a:t>
            </a:r>
          </a:p>
          <a:p>
            <a:pPr marL="1040130" lvl="1" indent="-514350">
              <a:buFont typeface="+mj-lt"/>
              <a:buAutoNum type="arabicPeriod"/>
            </a:pPr>
            <a:r>
              <a:rPr lang="en-US" dirty="0">
                <a:latin typeface="Franklin Gothic Medium" panose="020B0603020102020204" pitchFamily="34" charset="0"/>
              </a:rPr>
              <a:t>Mental health and well-being</a:t>
            </a:r>
          </a:p>
          <a:p>
            <a:pPr marL="52578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63209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6764AB37-2B4E-D14C-9364-1571AEAB452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E195D4-3F35-4E05-B500-7E7FD17C6DB3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97C5D0B3-69D8-DF4F-ADF4-544B17FB14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6304" y="230345"/>
            <a:ext cx="8292616" cy="728520"/>
          </a:xfrm>
        </p:spPr>
        <p:txBody>
          <a:bodyPr>
            <a:noAutofit/>
          </a:bodyPr>
          <a:lstStyle/>
          <a:p>
            <a:r>
              <a:rPr lang="en-US" dirty="0"/>
              <a:t>Cross-Cutting Recommendations</a:t>
            </a:r>
          </a:p>
        </p:txBody>
      </p:sp>
      <p:sp>
        <p:nvSpPr>
          <p:cNvPr id="5" name="Content Placeholder 11" descr="Visual" title="Goals graphic">
            <a:extLst>
              <a:ext uri="{FF2B5EF4-FFF2-40B4-BE49-F238E27FC236}">
                <a16:creationId xmlns:a16="http://schemas.microsoft.com/office/drawing/2014/main" id="{D4BB9573-3B69-F642-8915-BA29F39E7D27}"/>
              </a:ext>
            </a:extLst>
          </p:cNvPr>
          <p:cNvSpPr txBox="1">
            <a:spLocks/>
          </p:cNvSpPr>
          <p:nvPr/>
        </p:nvSpPr>
        <p:spPr>
          <a:xfrm>
            <a:off x="538885" y="1660311"/>
            <a:ext cx="7810306" cy="2966954"/>
          </a:xfrm>
          <a:prstGeom prst="rect">
            <a:avLst/>
          </a:prstGeom>
        </p:spPr>
        <p:txBody>
          <a:bodyPr>
            <a:normAutofit/>
          </a:bodyPr>
          <a:lstStyle>
            <a:lvl1pPr marL="457200" marR="0" indent="-27432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 sz="3200" kern="1200" baseline="0">
                <a:solidFill>
                  <a:srgbClr val="000000"/>
                </a:solidFill>
                <a:latin typeface="Franklin Gothic Medium Cond" panose="020B0606030402020204" pitchFamily="34" charset="0"/>
                <a:ea typeface="+mn-ea"/>
                <a:cs typeface="+mn-cs"/>
              </a:defRPr>
            </a:lvl1pPr>
            <a:lvl2pPr marL="8001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 baseline="0">
                <a:solidFill>
                  <a:srgbClr val="20558A"/>
                </a:solidFill>
                <a:latin typeface="Franklin Gothic Medium Cond" panose="020B0606030402020204" pitchFamily="34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 baseline="0">
                <a:solidFill>
                  <a:srgbClr val="747679"/>
                </a:solidFill>
                <a:latin typeface="Franklin Gothic Book" panose="020B0503020102020204" pitchFamily="34" charset="0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Franklin Gothic Medium Cond" panose="020B0606030402020204" pitchFamily="34" charset="0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Franklin Gothic Medium Cond" panose="020B0606030402020204" pitchFamily="34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82880" indent="0">
              <a:buNone/>
            </a:pPr>
            <a:endParaRPr lang="en-US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26434548"/>
              </p:ext>
            </p:extLst>
          </p:nvPr>
        </p:nvGraphicFramePr>
        <p:xfrm>
          <a:off x="408400" y="1089494"/>
          <a:ext cx="8071275" cy="327066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02491">
                  <a:extLst>
                    <a:ext uri="{9D8B030D-6E8A-4147-A177-3AD203B41FA5}">
                      <a16:colId xmlns:a16="http://schemas.microsoft.com/office/drawing/2014/main" val="381641558"/>
                    </a:ext>
                  </a:extLst>
                </a:gridCol>
                <a:gridCol w="4268784">
                  <a:extLst>
                    <a:ext uri="{9D8B030D-6E8A-4147-A177-3AD203B41FA5}">
                      <a16:colId xmlns:a16="http://schemas.microsoft.com/office/drawing/2014/main" val="1700356092"/>
                    </a:ext>
                  </a:extLst>
                </a:gridCol>
              </a:tblGrid>
              <a:tr h="34246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General Recommendation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System-level</a:t>
                      </a:r>
                      <a:r>
                        <a:rPr lang="en-US" baseline="0" dirty="0"/>
                        <a:t> Recommendation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46439659"/>
                  </a:ext>
                </a:extLst>
              </a:tr>
              <a:tr h="2265944">
                <a:tc>
                  <a:txBody>
                    <a:bodyPr/>
                    <a:lstStyle/>
                    <a:p>
                      <a:pPr marL="0" marR="0" lvl="0" indent="0" algn="l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itchFamily="2" charset="2"/>
                        <a:buNone/>
                      </a:pPr>
                      <a:r>
                        <a:rPr lang="en-US" sz="1800" b="1" dirty="0">
                          <a:solidFill>
                            <a:srgbClr val="20558A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Convene a statewide consortium of student affairs vice presidents to exchange best practices, offer continual input on issues, policy and practice recommendations and implementation.</a:t>
                      </a:r>
                    </a:p>
                    <a:p>
                      <a:pPr marL="457200" marR="0" lvl="1" indent="0" algn="l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itchFamily="2" charset="2"/>
                        <a:buNone/>
                      </a:pPr>
                      <a:r>
                        <a:rPr lang="en-US" sz="1600" dirty="0">
                          <a:solidFill>
                            <a:srgbClr val="20558A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I.E., Leverage existing groups such as NASPA VA SSAO.</a:t>
                      </a:r>
                    </a:p>
                  </a:txBody>
                  <a:tcPr marL="118745" marR="118745" marT="0" marB="0"/>
                </a:tc>
                <a:tc>
                  <a:txBody>
                    <a:bodyPr/>
                    <a:lstStyle/>
                    <a:p>
                      <a:r>
                        <a:rPr lang="en-US" sz="1800" b="1" dirty="0"/>
                        <a:t>Implement state – “system” – level efficiencies to create economies of scale, foster</a:t>
                      </a:r>
                      <a:r>
                        <a:rPr lang="en-US" sz="1800" b="1" baseline="0" dirty="0"/>
                        <a:t> collaboration, innovation and maximize impact.</a:t>
                      </a:r>
                    </a:p>
                    <a:p>
                      <a:pPr lvl="1"/>
                      <a:r>
                        <a:rPr lang="en-US" sz="1600" baseline="0" dirty="0"/>
                        <a:t>I.E., Leverage existing efforts such as Virginia Higher Education Procurement Consortium.</a:t>
                      </a:r>
                      <a:endParaRPr 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70001494"/>
                  </a:ext>
                </a:extLst>
              </a:tr>
              <a:tr h="638964">
                <a:tc gridSpan="2">
                  <a:txBody>
                    <a:bodyPr/>
                    <a:lstStyle/>
                    <a:p>
                      <a:pPr marL="0" marR="0" lvl="0" indent="0" algn="l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itchFamily="2" charset="2"/>
                        <a:buNone/>
                      </a:pPr>
                      <a:r>
                        <a:rPr lang="en-US" sz="1600" dirty="0">
                          <a:solidFill>
                            <a:srgbClr val="20558A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Cut across all four student</a:t>
                      </a:r>
                      <a:r>
                        <a:rPr lang="en-US" sz="1600" baseline="0" dirty="0">
                          <a:solidFill>
                            <a:srgbClr val="20558A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issue areas.</a:t>
                      </a:r>
                      <a:endParaRPr lang="en-US" sz="1600" dirty="0">
                        <a:solidFill>
                          <a:srgbClr val="20558A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8745" marR="118745" marT="0" marB="0"/>
                </a:tc>
                <a:tc hMerge="1"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0031879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246734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6764AB37-2B4E-D14C-9364-1571AEAB452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E195D4-3F35-4E05-B500-7E7FD17C6DB3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97C5D0B3-69D8-DF4F-ADF4-544B17FB14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6304" y="230345"/>
            <a:ext cx="8292616" cy="728520"/>
          </a:xfrm>
        </p:spPr>
        <p:txBody>
          <a:bodyPr>
            <a:noAutofit/>
          </a:bodyPr>
          <a:lstStyle/>
          <a:p>
            <a:r>
              <a:rPr lang="en-US" dirty="0"/>
              <a:t>Recommendations (cont’d)</a:t>
            </a:r>
          </a:p>
        </p:txBody>
      </p:sp>
      <p:sp>
        <p:nvSpPr>
          <p:cNvPr id="5" name="Content Placeholder 11" descr="Visual" title="Goals graphic">
            <a:extLst>
              <a:ext uri="{FF2B5EF4-FFF2-40B4-BE49-F238E27FC236}">
                <a16:creationId xmlns:a16="http://schemas.microsoft.com/office/drawing/2014/main" id="{D4BB9573-3B69-F642-8915-BA29F39E7D27}"/>
              </a:ext>
            </a:extLst>
          </p:cNvPr>
          <p:cNvSpPr txBox="1">
            <a:spLocks/>
          </p:cNvSpPr>
          <p:nvPr/>
        </p:nvSpPr>
        <p:spPr>
          <a:xfrm>
            <a:off x="538885" y="1660311"/>
            <a:ext cx="7810306" cy="2966954"/>
          </a:xfrm>
          <a:prstGeom prst="rect">
            <a:avLst/>
          </a:prstGeom>
        </p:spPr>
        <p:txBody>
          <a:bodyPr>
            <a:normAutofit/>
          </a:bodyPr>
          <a:lstStyle>
            <a:lvl1pPr marL="457200" marR="0" indent="-27432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 sz="3200" kern="1200" baseline="0">
                <a:solidFill>
                  <a:srgbClr val="000000"/>
                </a:solidFill>
                <a:latin typeface="Franklin Gothic Medium Cond" panose="020B0606030402020204" pitchFamily="34" charset="0"/>
                <a:ea typeface="+mn-ea"/>
                <a:cs typeface="+mn-cs"/>
              </a:defRPr>
            </a:lvl1pPr>
            <a:lvl2pPr marL="8001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 baseline="0">
                <a:solidFill>
                  <a:srgbClr val="20558A"/>
                </a:solidFill>
                <a:latin typeface="Franklin Gothic Medium Cond" panose="020B0606030402020204" pitchFamily="34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 baseline="0">
                <a:solidFill>
                  <a:srgbClr val="747679"/>
                </a:solidFill>
                <a:latin typeface="Franklin Gothic Book" panose="020B0503020102020204" pitchFamily="34" charset="0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Franklin Gothic Medium Cond" panose="020B0606030402020204" pitchFamily="34" charset="0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Franklin Gothic Medium Cond" panose="020B0606030402020204" pitchFamily="34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82880" indent="0">
              <a:buNone/>
            </a:pPr>
            <a:endParaRPr lang="en-US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96642626"/>
              </p:ext>
            </p:extLst>
          </p:nvPr>
        </p:nvGraphicFramePr>
        <p:xfrm>
          <a:off x="538885" y="1150621"/>
          <a:ext cx="7837716" cy="221733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837716">
                  <a:extLst>
                    <a:ext uri="{9D8B030D-6E8A-4147-A177-3AD203B41FA5}">
                      <a16:colId xmlns:a16="http://schemas.microsoft.com/office/drawing/2014/main" val="381641558"/>
                    </a:ext>
                  </a:extLst>
                </a:gridCol>
              </a:tblGrid>
              <a:tr h="315768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Issue 1: College/Life</a:t>
                      </a:r>
                      <a:r>
                        <a:rPr lang="en-US" baseline="0" dirty="0"/>
                        <a:t> Preparedness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46439659"/>
                  </a:ext>
                </a:extLst>
              </a:tr>
              <a:tr h="1851577"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US" sz="18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Improve the transitions between high school and college and life after college.</a:t>
                      </a:r>
                      <a:r>
                        <a:rPr lang="en-US" sz="1800" b="1" dirty="0">
                          <a:effectLst/>
                          <a:latin typeface="+mn-lt"/>
                        </a:rPr>
                        <a:t> </a:t>
                      </a:r>
                    </a:p>
                    <a:p>
                      <a:pPr marL="457200" lvl="1" indent="0">
                        <a:buFont typeface="Arial" panose="020B0604020202020204" pitchFamily="34" charset="0"/>
                        <a:buNone/>
                      </a:pPr>
                      <a:r>
                        <a:rPr lang="en-US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I.E.,</a:t>
                      </a:r>
                      <a:r>
                        <a:rPr lang="en-US" sz="1600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Through GEAR UP Virginia, support and expand the network of college advisers</a:t>
                      </a:r>
                      <a:r>
                        <a:rPr lang="en-US" sz="1600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who connect with middle and high school students to navigate expectations and equip them with life skills.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3882834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57540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6764AB37-2B4E-D14C-9364-1571AEAB452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E195D4-3F35-4E05-B500-7E7FD17C6DB3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97C5D0B3-69D8-DF4F-ADF4-544B17FB14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6304" y="230345"/>
            <a:ext cx="8292616" cy="728520"/>
          </a:xfrm>
        </p:spPr>
        <p:txBody>
          <a:bodyPr>
            <a:noAutofit/>
          </a:bodyPr>
          <a:lstStyle/>
          <a:p>
            <a:r>
              <a:rPr lang="en-US" dirty="0"/>
              <a:t>Recommendations (cont’d)</a:t>
            </a:r>
          </a:p>
        </p:txBody>
      </p:sp>
      <p:sp>
        <p:nvSpPr>
          <p:cNvPr id="5" name="Content Placeholder 11" descr="Visual" title="Goals graphic">
            <a:extLst>
              <a:ext uri="{FF2B5EF4-FFF2-40B4-BE49-F238E27FC236}">
                <a16:creationId xmlns:a16="http://schemas.microsoft.com/office/drawing/2014/main" id="{D4BB9573-3B69-F642-8915-BA29F39E7D27}"/>
              </a:ext>
            </a:extLst>
          </p:cNvPr>
          <p:cNvSpPr txBox="1">
            <a:spLocks/>
          </p:cNvSpPr>
          <p:nvPr/>
        </p:nvSpPr>
        <p:spPr>
          <a:xfrm>
            <a:off x="538885" y="1660311"/>
            <a:ext cx="7810306" cy="2966954"/>
          </a:xfrm>
          <a:prstGeom prst="rect">
            <a:avLst/>
          </a:prstGeom>
        </p:spPr>
        <p:txBody>
          <a:bodyPr>
            <a:normAutofit/>
          </a:bodyPr>
          <a:lstStyle>
            <a:lvl1pPr marL="457200" marR="0" indent="-27432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 sz="3200" kern="1200" baseline="0">
                <a:solidFill>
                  <a:srgbClr val="000000"/>
                </a:solidFill>
                <a:latin typeface="Franklin Gothic Medium Cond" panose="020B0606030402020204" pitchFamily="34" charset="0"/>
                <a:ea typeface="+mn-ea"/>
                <a:cs typeface="+mn-cs"/>
              </a:defRPr>
            </a:lvl1pPr>
            <a:lvl2pPr marL="8001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 baseline="0">
                <a:solidFill>
                  <a:srgbClr val="20558A"/>
                </a:solidFill>
                <a:latin typeface="Franklin Gothic Medium Cond" panose="020B0606030402020204" pitchFamily="34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 baseline="0">
                <a:solidFill>
                  <a:srgbClr val="747679"/>
                </a:solidFill>
                <a:latin typeface="Franklin Gothic Book" panose="020B0503020102020204" pitchFamily="34" charset="0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Franklin Gothic Medium Cond" panose="020B0606030402020204" pitchFamily="34" charset="0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Franklin Gothic Medium Cond" panose="020B0606030402020204" pitchFamily="34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82880" indent="0">
              <a:buNone/>
            </a:pPr>
            <a:endParaRPr lang="en-US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00406847"/>
              </p:ext>
            </p:extLst>
          </p:nvPr>
        </p:nvGraphicFramePr>
        <p:xfrm>
          <a:off x="222067" y="958865"/>
          <a:ext cx="8127124" cy="36452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127124">
                  <a:extLst>
                    <a:ext uri="{9D8B030D-6E8A-4147-A177-3AD203B41FA5}">
                      <a16:colId xmlns:a16="http://schemas.microsoft.com/office/drawing/2014/main" val="381641558"/>
                    </a:ext>
                  </a:extLst>
                </a:gridCol>
              </a:tblGrid>
              <a:tr h="434506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Issue 2: Sense of Belonging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46439659"/>
                  </a:ext>
                </a:extLst>
              </a:tr>
              <a:tr h="3210754">
                <a:tc>
                  <a:txBody>
                    <a:bodyPr/>
                    <a:lstStyle/>
                    <a:p>
                      <a:pPr marL="0" marR="0" lvl="0" indent="0" algn="l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en-US" sz="1800" b="1" dirty="0">
                          <a:solidFill>
                            <a:srgbClr val="20558A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Focus resources and efforts on marginalized student groups, including first generation students and students with disabilities, recognizing such efforts will benefit all students.</a:t>
                      </a:r>
                    </a:p>
                    <a:p>
                      <a:pPr marL="457200" marR="0" lvl="1" indent="0" algn="l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en-US" sz="1600" dirty="0">
                          <a:solidFill>
                            <a:srgbClr val="20558A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I.E., Allocate adequate</a:t>
                      </a:r>
                      <a:r>
                        <a:rPr lang="en-US" sz="1600" baseline="0" dirty="0">
                          <a:solidFill>
                            <a:srgbClr val="20558A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funding to enable ADA compliance and accessibility of institutions’ facilities. </a:t>
                      </a:r>
                    </a:p>
                    <a:p>
                      <a:pPr marL="457200" marR="0" lvl="1" indent="0" algn="l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endParaRPr lang="en-US" sz="1800" dirty="0">
                        <a:solidFill>
                          <a:srgbClr val="20558A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en-US" sz="18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Promote a culture of free expression by developing skills in effective dialogue across differences. </a:t>
                      </a:r>
                    </a:p>
                    <a:p>
                      <a:pPr marL="457200" marR="0" lvl="1" indent="0" algn="l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en-US" sz="160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I.E.,</a:t>
                      </a:r>
                      <a:r>
                        <a:rPr lang="en-US" sz="1600" i="0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Participate in Constructive Dialogue Institute’s Civic Evidence Project, forming a multi-campus cohort and community of practice to scale implementation.</a:t>
                      </a:r>
                      <a:endParaRPr lang="en-US" sz="1600" i="0" dirty="0">
                        <a:solidFill>
                          <a:srgbClr val="20558A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/>
                </a:tc>
                <a:extLst>
                  <a:ext uri="{0D108BD9-81ED-4DB2-BD59-A6C34878D82A}">
                    <a16:rowId xmlns:a16="http://schemas.microsoft.com/office/drawing/2014/main" val="296838442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336812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6764AB37-2B4E-D14C-9364-1571AEAB452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E195D4-3F35-4E05-B500-7E7FD17C6DB3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97C5D0B3-69D8-DF4F-ADF4-544B17FB14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6304" y="230345"/>
            <a:ext cx="8292616" cy="728520"/>
          </a:xfrm>
        </p:spPr>
        <p:txBody>
          <a:bodyPr>
            <a:noAutofit/>
          </a:bodyPr>
          <a:lstStyle/>
          <a:p>
            <a:r>
              <a:rPr lang="en-US" dirty="0"/>
              <a:t>Recommendations (cont’d)</a:t>
            </a:r>
          </a:p>
        </p:txBody>
      </p:sp>
      <p:sp>
        <p:nvSpPr>
          <p:cNvPr id="5" name="Content Placeholder 11" descr="Visual" title="Goals graphic">
            <a:extLst>
              <a:ext uri="{FF2B5EF4-FFF2-40B4-BE49-F238E27FC236}">
                <a16:creationId xmlns:a16="http://schemas.microsoft.com/office/drawing/2014/main" id="{D4BB9573-3B69-F642-8915-BA29F39E7D27}"/>
              </a:ext>
            </a:extLst>
          </p:cNvPr>
          <p:cNvSpPr txBox="1">
            <a:spLocks/>
          </p:cNvSpPr>
          <p:nvPr/>
        </p:nvSpPr>
        <p:spPr>
          <a:xfrm>
            <a:off x="538885" y="1660311"/>
            <a:ext cx="7810306" cy="2966954"/>
          </a:xfrm>
          <a:prstGeom prst="rect">
            <a:avLst/>
          </a:prstGeom>
        </p:spPr>
        <p:txBody>
          <a:bodyPr>
            <a:normAutofit/>
          </a:bodyPr>
          <a:lstStyle>
            <a:lvl1pPr marL="457200" marR="0" indent="-27432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 sz="3200" kern="1200" baseline="0">
                <a:solidFill>
                  <a:srgbClr val="000000"/>
                </a:solidFill>
                <a:latin typeface="Franklin Gothic Medium Cond" panose="020B0606030402020204" pitchFamily="34" charset="0"/>
                <a:ea typeface="+mn-ea"/>
                <a:cs typeface="+mn-cs"/>
              </a:defRPr>
            </a:lvl1pPr>
            <a:lvl2pPr marL="8001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 baseline="0">
                <a:solidFill>
                  <a:srgbClr val="20558A"/>
                </a:solidFill>
                <a:latin typeface="Franklin Gothic Medium Cond" panose="020B0606030402020204" pitchFamily="34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 baseline="0">
                <a:solidFill>
                  <a:srgbClr val="747679"/>
                </a:solidFill>
                <a:latin typeface="Franklin Gothic Book" panose="020B0503020102020204" pitchFamily="34" charset="0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Franklin Gothic Medium Cond" panose="020B0606030402020204" pitchFamily="34" charset="0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Franklin Gothic Medium Cond" panose="020B0606030402020204" pitchFamily="34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82880" indent="0">
              <a:buNone/>
            </a:pPr>
            <a:endParaRPr lang="en-US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75519219"/>
              </p:ext>
            </p:extLst>
          </p:nvPr>
        </p:nvGraphicFramePr>
        <p:xfrm>
          <a:off x="222066" y="1001695"/>
          <a:ext cx="8464734" cy="298451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64734">
                  <a:extLst>
                    <a:ext uri="{9D8B030D-6E8A-4147-A177-3AD203B41FA5}">
                      <a16:colId xmlns:a16="http://schemas.microsoft.com/office/drawing/2014/main" val="381641558"/>
                    </a:ext>
                  </a:extLst>
                </a:gridCol>
              </a:tblGrid>
              <a:tr h="280994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Issue 3: Basic</a:t>
                      </a:r>
                      <a:r>
                        <a:rPr lang="en-US" baseline="0" dirty="0"/>
                        <a:t> Needs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46439659"/>
                  </a:ext>
                </a:extLst>
              </a:tr>
              <a:tr h="2618751">
                <a:tc>
                  <a:txBody>
                    <a:bodyPr/>
                    <a:lstStyle/>
                    <a:p>
                      <a:pPr marL="0" lvl="0" indent="0" algn="l">
                        <a:buFont typeface="Symbol" pitchFamily="2" charset="2"/>
                        <a:buNone/>
                      </a:pPr>
                      <a:r>
                        <a:rPr lang="en-US" b="1" dirty="0">
                          <a:solidFill>
                            <a:srgbClr val="20558A"/>
                          </a:solidFill>
                          <a:effectLst/>
                          <a:latin typeface="+mn-lt"/>
                        </a:rPr>
                        <a:t>Take advantage of the flexibility granted to states in Supplemental Nutrition Assistance Program (SNAP) benefit and award criteria. </a:t>
                      </a:r>
                    </a:p>
                    <a:p>
                      <a:pPr marL="457200" lvl="1" indent="0" algn="l">
                        <a:buFont typeface="Symbol" pitchFamily="2" charset="2"/>
                        <a:buNone/>
                      </a:pPr>
                      <a:r>
                        <a:rPr lang="en-US" sz="1600" b="0" dirty="0">
                          <a:solidFill>
                            <a:srgbClr val="20558A"/>
                          </a:solidFill>
                          <a:effectLst/>
                          <a:latin typeface="+mn-lt"/>
                        </a:rPr>
                        <a:t>I.E.,</a:t>
                      </a:r>
                      <a:r>
                        <a:rPr lang="en-US" sz="1600" b="0" baseline="0" dirty="0">
                          <a:solidFill>
                            <a:srgbClr val="20558A"/>
                          </a:solidFill>
                          <a:effectLst/>
                          <a:latin typeface="+mn-lt"/>
                        </a:rPr>
                        <a:t> Expand the definition of job training programs to include WCG, G3, other job training programs and internships. </a:t>
                      </a:r>
                    </a:p>
                    <a:p>
                      <a:pPr marL="457200" lvl="1" indent="0" algn="l">
                        <a:buFont typeface="Symbol" pitchFamily="2" charset="2"/>
                        <a:buNone/>
                      </a:pPr>
                      <a:endParaRPr lang="en-US" b="1" dirty="0">
                        <a:effectLst/>
                        <a:latin typeface="+mn-lt"/>
                      </a:endParaRPr>
                    </a:p>
                    <a:p>
                      <a:pPr marL="0" lvl="0" indent="0" algn="l">
                        <a:buFont typeface="Symbol" pitchFamily="2" charset="2"/>
                        <a:buNone/>
                      </a:pPr>
                      <a:r>
                        <a:rPr lang="en-US" b="1" dirty="0">
                          <a:solidFill>
                            <a:srgbClr val="20558A"/>
                          </a:solidFill>
                          <a:effectLst/>
                          <a:latin typeface="+mn-lt"/>
                        </a:rPr>
                        <a:t>Expand student usage of SNAP benefits.</a:t>
                      </a:r>
                    </a:p>
                    <a:p>
                      <a:pPr marL="457200" lvl="1" indent="0" algn="l">
                        <a:buFont typeface="Symbol" pitchFamily="2" charset="2"/>
                        <a:buNone/>
                      </a:pPr>
                      <a:r>
                        <a:rPr lang="en-US" sz="1600" b="0" dirty="0">
                          <a:solidFill>
                            <a:srgbClr val="20558A"/>
                          </a:solidFill>
                          <a:effectLst/>
                          <a:latin typeface="+mn-lt"/>
                        </a:rPr>
                        <a:t>I.E.,</a:t>
                      </a:r>
                      <a:r>
                        <a:rPr lang="en-US" sz="1600" b="0" baseline="0" dirty="0">
                          <a:solidFill>
                            <a:srgbClr val="20558A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1600" b="0" dirty="0">
                          <a:solidFill>
                            <a:srgbClr val="20558A"/>
                          </a:solidFill>
                          <a:effectLst/>
                          <a:latin typeface="+mn-lt"/>
                        </a:rPr>
                        <a:t>Produce state-level</a:t>
                      </a:r>
                      <a:r>
                        <a:rPr lang="en-US" sz="1600" b="0" baseline="0" dirty="0">
                          <a:solidFill>
                            <a:srgbClr val="20558A"/>
                          </a:solidFill>
                          <a:effectLst/>
                          <a:latin typeface="+mn-lt"/>
                        </a:rPr>
                        <a:t> materials and webinars that clearly articulate SNAP eligibility guidelines and the application process for students, including training for higher education staff to identify and assist students directly. </a:t>
                      </a:r>
                      <a:endParaRPr lang="en-US" b="1" dirty="0">
                        <a:solidFill>
                          <a:srgbClr val="20558A"/>
                        </a:solidFill>
                        <a:effectLst/>
                        <a:latin typeface="+mn-lt"/>
                      </a:endParaRPr>
                    </a:p>
                  </a:txBody>
                  <a:tcPr marL="114300" marR="114300" marT="0" marB="0"/>
                </a:tc>
                <a:extLst>
                  <a:ext uri="{0D108BD9-81ED-4DB2-BD59-A6C34878D82A}">
                    <a16:rowId xmlns:a16="http://schemas.microsoft.com/office/drawing/2014/main" val="37060861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3466772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6764AB37-2B4E-D14C-9364-1571AEAB452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E195D4-3F35-4E05-B500-7E7FD17C6DB3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97C5D0B3-69D8-DF4F-ADF4-544B17FB14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6304" y="230345"/>
            <a:ext cx="8292616" cy="728520"/>
          </a:xfrm>
        </p:spPr>
        <p:txBody>
          <a:bodyPr>
            <a:noAutofit/>
          </a:bodyPr>
          <a:lstStyle/>
          <a:p>
            <a:r>
              <a:rPr lang="en-US" dirty="0"/>
              <a:t>Recommendations (cont’d)</a:t>
            </a:r>
          </a:p>
        </p:txBody>
      </p:sp>
      <p:sp>
        <p:nvSpPr>
          <p:cNvPr id="5" name="Content Placeholder 11" descr="Visual" title="Goals graphic">
            <a:extLst>
              <a:ext uri="{FF2B5EF4-FFF2-40B4-BE49-F238E27FC236}">
                <a16:creationId xmlns:a16="http://schemas.microsoft.com/office/drawing/2014/main" id="{D4BB9573-3B69-F642-8915-BA29F39E7D27}"/>
              </a:ext>
            </a:extLst>
          </p:cNvPr>
          <p:cNvSpPr txBox="1">
            <a:spLocks/>
          </p:cNvSpPr>
          <p:nvPr/>
        </p:nvSpPr>
        <p:spPr>
          <a:xfrm>
            <a:off x="538885" y="1660311"/>
            <a:ext cx="7810306" cy="2966954"/>
          </a:xfrm>
          <a:prstGeom prst="rect">
            <a:avLst/>
          </a:prstGeom>
        </p:spPr>
        <p:txBody>
          <a:bodyPr>
            <a:normAutofit/>
          </a:bodyPr>
          <a:lstStyle>
            <a:lvl1pPr marL="457200" marR="0" indent="-27432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 sz="3200" kern="1200" baseline="0">
                <a:solidFill>
                  <a:srgbClr val="000000"/>
                </a:solidFill>
                <a:latin typeface="Franklin Gothic Medium Cond" panose="020B0606030402020204" pitchFamily="34" charset="0"/>
                <a:ea typeface="+mn-ea"/>
                <a:cs typeface="+mn-cs"/>
              </a:defRPr>
            </a:lvl1pPr>
            <a:lvl2pPr marL="8001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 baseline="0">
                <a:solidFill>
                  <a:srgbClr val="20558A"/>
                </a:solidFill>
                <a:latin typeface="Franklin Gothic Medium Cond" panose="020B0606030402020204" pitchFamily="34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 baseline="0">
                <a:solidFill>
                  <a:srgbClr val="747679"/>
                </a:solidFill>
                <a:latin typeface="Franklin Gothic Book" panose="020B0503020102020204" pitchFamily="34" charset="0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Franklin Gothic Medium Cond" panose="020B0606030402020204" pitchFamily="34" charset="0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Franklin Gothic Medium Cond" panose="020B0606030402020204" pitchFamily="34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82880" indent="0">
              <a:buNone/>
            </a:pPr>
            <a:endParaRPr lang="en-US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43043827"/>
              </p:ext>
            </p:extLst>
          </p:nvPr>
        </p:nvGraphicFramePr>
        <p:xfrm>
          <a:off x="222066" y="1001695"/>
          <a:ext cx="8464734" cy="230814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64734">
                  <a:extLst>
                    <a:ext uri="{9D8B030D-6E8A-4147-A177-3AD203B41FA5}">
                      <a16:colId xmlns:a16="http://schemas.microsoft.com/office/drawing/2014/main" val="381641558"/>
                    </a:ext>
                  </a:extLst>
                </a:gridCol>
              </a:tblGrid>
              <a:tr h="20842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Issue 3: Basic</a:t>
                      </a:r>
                      <a:r>
                        <a:rPr lang="en-US" baseline="0" dirty="0"/>
                        <a:t> Needs cont’d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46439659"/>
                  </a:ext>
                </a:extLst>
              </a:tr>
              <a:tr h="1942388">
                <a:tc>
                  <a:txBody>
                    <a:bodyPr/>
                    <a:lstStyle/>
                    <a:p>
                      <a:pPr marL="0" lvl="0" indent="0" algn="l">
                        <a:buFont typeface="Symbol" pitchFamily="2" charset="2"/>
                        <a:buNone/>
                      </a:pPr>
                      <a:r>
                        <a:rPr lang="en-US" sz="18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Broaden the definition of and supports for basic needs to include broadband, digital access, childcare for college students who are parents and accommodations for students with disabilities. </a:t>
                      </a:r>
                    </a:p>
                    <a:p>
                      <a:pPr marL="45720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Symbol" pitchFamily="2" charset="2"/>
                        <a:buNone/>
                        <a:tabLst/>
                        <a:defRPr/>
                      </a:pPr>
                      <a:r>
                        <a:rPr lang="en-US" sz="1600" b="0" dirty="0">
                          <a:solidFill>
                            <a:srgbClr val="20558A"/>
                          </a:solidFill>
                          <a:effectLst/>
                          <a:latin typeface="+mn-lt"/>
                        </a:rPr>
                        <a:t>I.E.,</a:t>
                      </a:r>
                      <a:r>
                        <a:rPr lang="en-US" sz="1600" b="0" baseline="0" dirty="0">
                          <a:solidFill>
                            <a:srgbClr val="20558A"/>
                          </a:solidFill>
                          <a:effectLst/>
                          <a:latin typeface="+mn-lt"/>
                        </a:rPr>
                        <a:t> Establish a task force to explore affordable childcare options for students via a viable business model for institutions. (U.S. Dept. of Ed. CAMPS Program)</a:t>
                      </a:r>
                      <a:endParaRPr lang="en-US" sz="1600" b="1" dirty="0">
                        <a:effectLst/>
                        <a:latin typeface="+mn-lt"/>
                      </a:endParaRPr>
                    </a:p>
                  </a:txBody>
                  <a:tcPr marL="114300" marR="114300" marT="0" marB="0"/>
                </a:tc>
                <a:extLst>
                  <a:ext uri="{0D108BD9-81ED-4DB2-BD59-A6C34878D82A}">
                    <a16:rowId xmlns:a16="http://schemas.microsoft.com/office/drawing/2014/main" val="37060861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16439363"/>
      </p:ext>
    </p:extLst>
  </p:cSld>
  <p:clrMapOvr>
    <a:masterClrMapping/>
  </p:clrMapOvr>
</p:sld>
</file>

<file path=ppt/theme/theme1.xml><?xml version="1.0" encoding="utf-8"?>
<a:theme xmlns:a="http://schemas.openxmlformats.org/drawingml/2006/main" name="169LongPPTTemplate">
  <a:themeElements>
    <a:clrScheme name="SCHEVTheme">
      <a:dk1>
        <a:srgbClr val="20558A"/>
      </a:dk1>
      <a:lt1>
        <a:srgbClr val="FFFFFF"/>
      </a:lt1>
      <a:dk2>
        <a:srgbClr val="293E6B"/>
      </a:dk2>
      <a:lt2>
        <a:srgbClr val="9BBBB0"/>
      </a:lt2>
      <a:accent1>
        <a:srgbClr val="20558A"/>
      </a:accent1>
      <a:accent2>
        <a:srgbClr val="6F90B8"/>
      </a:accent2>
      <a:accent3>
        <a:srgbClr val="9BBBB0"/>
      </a:accent3>
      <a:accent4>
        <a:srgbClr val="E6A158"/>
      </a:accent4>
      <a:accent5>
        <a:srgbClr val="747679"/>
      </a:accent5>
      <a:accent6>
        <a:srgbClr val="C9292D"/>
      </a:accent6>
      <a:hlink>
        <a:srgbClr val="0070C0"/>
      </a:hlink>
      <a:folHlink>
        <a:srgbClr val="20558A"/>
      </a:folHlink>
    </a:clrScheme>
    <a:fontScheme name="SCHEV Fonts">
      <a:majorFont>
        <a:latin typeface="Franklin Gothic Demi"/>
        <a:ea typeface=""/>
        <a:cs typeface=""/>
      </a:majorFont>
      <a:minorFont>
        <a:latin typeface="Palatino Linotype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CHEV169TemplatePLAIN.potx" id="{BD2B39EB-24C0-428A-A65B-F9BCCB2DCD4C}" vid="{E82B1582-020D-4661-BDC6-6554E532BF8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SCHEV169TemplatePLAIN (5)</Template>
  <TotalTime>11857</TotalTime>
  <Words>662</Words>
  <Application>Microsoft Office PowerPoint</Application>
  <PresentationFormat>On-screen Show (16:9)</PresentationFormat>
  <Paragraphs>83</Paragraphs>
  <Slides>11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20" baseType="lpstr">
      <vt:lpstr>Arial</vt:lpstr>
      <vt:lpstr>Calibri</vt:lpstr>
      <vt:lpstr>Franklin Gothic Book</vt:lpstr>
      <vt:lpstr>Franklin Gothic Medium</vt:lpstr>
      <vt:lpstr>Franklin Gothic Medium Cond</vt:lpstr>
      <vt:lpstr>Palatino Linotype</vt:lpstr>
      <vt:lpstr>Symbol</vt:lpstr>
      <vt:lpstr>Times New Roman</vt:lpstr>
      <vt:lpstr>169LongPPTTemplate</vt:lpstr>
      <vt:lpstr>“What Matters Most:”    Findings and Recommendations from SCHEV’s Review of Student Issues and Support Services </vt:lpstr>
      <vt:lpstr>Objectives</vt:lpstr>
      <vt:lpstr>SCHEV Priority Initiatives</vt:lpstr>
      <vt:lpstr>What Matters Most – Student Issues</vt:lpstr>
      <vt:lpstr>Cross-Cutting Recommendations</vt:lpstr>
      <vt:lpstr>Recommendations (cont’d)</vt:lpstr>
      <vt:lpstr>Recommendations (cont’d)</vt:lpstr>
      <vt:lpstr>Recommendations (cont’d)</vt:lpstr>
      <vt:lpstr>Recommendations (cont’d)</vt:lpstr>
      <vt:lpstr>Recommendations (cont’d)</vt:lpstr>
      <vt:lpstr>Next Steps</vt:lpstr>
    </vt:vector>
  </TitlesOfParts>
  <Company>Virginia IT Infrastructure Partnership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Alignment Council presentation 3 17 20</dc:title>
  <dc:creator>VITA Program</dc:creator>
  <dc:description>16:9 rectangular template</dc:description>
  <cp:lastModifiedBy>VITA Program</cp:lastModifiedBy>
  <cp:revision>294</cp:revision>
  <cp:lastPrinted>2022-02-21T14:45:07Z</cp:lastPrinted>
  <dcterms:created xsi:type="dcterms:W3CDTF">2020-03-20T12:56:52Z</dcterms:created>
  <dcterms:modified xsi:type="dcterms:W3CDTF">2022-10-24T15:34:57Z</dcterms:modified>
</cp:coreProperties>
</file>