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1.xml" ContentType="application/vnd.openxmlformats-officedocument.drawingml.chartshap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37"/>
  </p:notesMasterIdLst>
  <p:sldIdLst>
    <p:sldId id="256" r:id="rId2"/>
    <p:sldId id="277" r:id="rId3"/>
    <p:sldId id="305" r:id="rId4"/>
    <p:sldId id="276" r:id="rId5"/>
    <p:sldId id="306" r:id="rId6"/>
    <p:sldId id="262" r:id="rId7"/>
    <p:sldId id="278" r:id="rId8"/>
    <p:sldId id="263" r:id="rId9"/>
    <p:sldId id="307" r:id="rId10"/>
    <p:sldId id="308" r:id="rId11"/>
    <p:sldId id="264" r:id="rId12"/>
    <p:sldId id="265" r:id="rId13"/>
    <p:sldId id="287" r:id="rId14"/>
    <p:sldId id="286" r:id="rId15"/>
    <p:sldId id="298" r:id="rId16"/>
    <p:sldId id="288" r:id="rId17"/>
    <p:sldId id="289" r:id="rId18"/>
    <p:sldId id="290" r:id="rId19"/>
    <p:sldId id="291" r:id="rId20"/>
    <p:sldId id="292" r:id="rId21"/>
    <p:sldId id="293" r:id="rId22"/>
    <p:sldId id="302" r:id="rId23"/>
    <p:sldId id="301" r:id="rId24"/>
    <p:sldId id="296" r:id="rId25"/>
    <p:sldId id="303" r:id="rId26"/>
    <p:sldId id="272" r:id="rId27"/>
    <p:sldId id="273" r:id="rId28"/>
    <p:sldId id="279" r:id="rId29"/>
    <p:sldId id="299" r:id="rId30"/>
    <p:sldId id="309" r:id="rId31"/>
    <p:sldId id="310" r:id="rId32"/>
    <p:sldId id="294" r:id="rId33"/>
    <p:sldId id="295" r:id="rId34"/>
    <p:sldId id="300" r:id="rId35"/>
    <p:sldId id="311" r:id="rId36"/>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7CE8F8-2AC9-4F34-8A10-CD0D06EFE132}" v="6" dt="2023-10-23T12:42:31.0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219" autoAdjust="0"/>
    <p:restoredTop sz="94701" autoAdjust="0"/>
  </p:normalViewPr>
  <p:slideViewPr>
    <p:cSldViewPr snapToGrid="0">
      <p:cViewPr varScale="1">
        <p:scale>
          <a:sx n="106" d="100"/>
          <a:sy n="106" d="100"/>
        </p:scale>
        <p:origin x="49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https://covgov-my.sharepoint.com/personal/todmassa_schev_edu/Documents/2023%20Projection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covgov-my.sharepoint.com/personal/todmassa_schev_edu/Documents/2023%20Projection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covgov-my.sharepoint.com/personal/todmassa_schev_edu/Documents/2023%20Projection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covgov-my.sharepoint.com/personal/todmassa_schev_edu/Documents/2023%20Projection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covgov-my.sharepoint.com/personal/todmassa_schev_edu/Documents/2023%20Projection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covgov-my.sharepoint.com/personal/todmassa_schev_edu/Documents/Documents/Enrollment%20Projections/projections%20charts%202021.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In-State,</a:t>
            </a:r>
            <a:r>
              <a:rPr lang="en-US" baseline="0"/>
              <a:t> First-time in College (FTIC), All Institutions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3677611906551882E-2"/>
          <c:y val="7.8724298435505227E-2"/>
          <c:w val="0.9273471500284427"/>
          <c:h val="0.75163333293411927"/>
        </c:manualLayout>
      </c:layout>
      <c:barChart>
        <c:barDir val="col"/>
        <c:grouping val="clustered"/>
        <c:varyColors val="0"/>
        <c:ser>
          <c:idx val="16"/>
          <c:order val="13"/>
          <c:tx>
            <c:strRef>
              <c:f>'[2023 Projections.xlsx]IS_FTIC_XXXALL'!$E$1</c:f>
              <c:strCache>
                <c:ptCount val="1"/>
                <c:pt idx="0">
                  <c:v>In-State FTIC</c:v>
                </c:pt>
              </c:strCache>
            </c:strRef>
          </c:tx>
          <c:spPr>
            <a:solidFill>
              <a:schemeClr val="tx1">
                <a:lumMod val="65000"/>
                <a:lumOff val="35000"/>
              </a:schemeClr>
            </a:solidFill>
            <a:ln w="152400" cmpd="sng">
              <a:solidFill>
                <a:schemeClr val="tx1">
                  <a:lumMod val="65000"/>
                  <a:lumOff val="35000"/>
                </a:schemeClr>
              </a:solidFill>
              <a:miter lim="800000"/>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'[2023 Projections.xlsx]IS_FTIC_XXXALL'!$A$2:$A$26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Projections.xlsx]IS_FTIC_XXXALL'!$E$2:$E$26</c:f>
              <c:numCache>
                <c:formatCode>General</c:formatCode>
                <c:ptCount val="25"/>
                <c:pt idx="0">
                  <c:v>52561</c:v>
                </c:pt>
                <c:pt idx="1">
                  <c:v>57771</c:v>
                </c:pt>
                <c:pt idx="2">
                  <c:v>60966</c:v>
                </c:pt>
                <c:pt idx="3">
                  <c:v>63322</c:v>
                </c:pt>
                <c:pt idx="4">
                  <c:v>64170</c:v>
                </c:pt>
                <c:pt idx="5">
                  <c:v>62606</c:v>
                </c:pt>
                <c:pt idx="6">
                  <c:v>62941</c:v>
                </c:pt>
                <c:pt idx="7">
                  <c:v>62430</c:v>
                </c:pt>
                <c:pt idx="8">
                  <c:v>63920</c:v>
                </c:pt>
                <c:pt idx="9">
                  <c:v>62865</c:v>
                </c:pt>
                <c:pt idx="10">
                  <c:v>61109</c:v>
                </c:pt>
                <c:pt idx="11">
                  <c:v>61232</c:v>
                </c:pt>
                <c:pt idx="12">
                  <c:v>61280</c:v>
                </c:pt>
                <c:pt idx="13">
                  <c:v>61937</c:v>
                </c:pt>
                <c:pt idx="14">
                  <c:v>60609</c:v>
                </c:pt>
                <c:pt idx="15">
                  <c:v>55940</c:v>
                </c:pt>
                <c:pt idx="16">
                  <c:v>55634</c:v>
                </c:pt>
                <c:pt idx="17">
                  <c:v>58801</c:v>
                </c:pt>
              </c:numCache>
            </c:numRef>
          </c:val>
          <c:extLst>
            <c:ext xmlns:c16="http://schemas.microsoft.com/office/drawing/2014/chart" uri="{C3380CC4-5D6E-409C-BE32-E72D297353CC}">
              <c16:uniqueId val="{00000000-C4A6-4AFA-BCC0-CA9232BE0A3F}"/>
            </c:ext>
          </c:extLst>
        </c:ser>
        <c:ser>
          <c:idx val="17"/>
          <c:order val="14"/>
          <c:tx>
            <c:strRef>
              <c:f>'[2023 Projections.xlsx]IS_FTIC_XXXALL'!$F$1</c:f>
              <c:strCache>
                <c:ptCount val="1"/>
                <c:pt idx="0">
                  <c:v> FTIC, Recent HS Grads</c:v>
                </c:pt>
              </c:strCache>
            </c:strRef>
          </c:tx>
          <c:spPr>
            <a:solidFill>
              <a:srgbClr val="8CC168"/>
            </a:solidFill>
            <a:ln w="25400">
              <a:solidFill>
                <a:schemeClr val="bg1"/>
              </a:solidFill>
            </a:ln>
            <a:effectLst/>
          </c:spPr>
          <c:invertIfNegative val="0"/>
          <c:cat>
            <c:numRef>
              <c:f>'[2023 Projections.xlsx]IS_FTIC_XXXALL'!$A$2:$A$26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Projections.xlsx]IS_FTIC_XXXALL'!$F$2:$F$26</c:f>
              <c:numCache>
                <c:formatCode>General</c:formatCode>
                <c:ptCount val="25"/>
                <c:pt idx="0">
                  <c:v>35193</c:v>
                </c:pt>
                <c:pt idx="1">
                  <c:v>39446</c:v>
                </c:pt>
                <c:pt idx="2">
                  <c:v>39146</c:v>
                </c:pt>
                <c:pt idx="3">
                  <c:v>45174</c:v>
                </c:pt>
                <c:pt idx="4">
                  <c:v>44885</c:v>
                </c:pt>
                <c:pt idx="5">
                  <c:v>44535</c:v>
                </c:pt>
                <c:pt idx="6">
                  <c:v>45790</c:v>
                </c:pt>
                <c:pt idx="7">
                  <c:v>46155</c:v>
                </c:pt>
                <c:pt idx="8">
                  <c:v>47394</c:v>
                </c:pt>
                <c:pt idx="9">
                  <c:v>47653</c:v>
                </c:pt>
                <c:pt idx="10">
                  <c:v>48317</c:v>
                </c:pt>
                <c:pt idx="11">
                  <c:v>48148</c:v>
                </c:pt>
                <c:pt idx="12">
                  <c:v>48771</c:v>
                </c:pt>
                <c:pt idx="13">
                  <c:v>49210</c:v>
                </c:pt>
                <c:pt idx="14">
                  <c:v>48118</c:v>
                </c:pt>
                <c:pt idx="15">
                  <c:v>44630</c:v>
                </c:pt>
                <c:pt idx="16">
                  <c:v>43757</c:v>
                </c:pt>
                <c:pt idx="17">
                  <c:v>46190</c:v>
                </c:pt>
              </c:numCache>
            </c:numRef>
          </c:val>
          <c:extLst>
            <c:ext xmlns:c16="http://schemas.microsoft.com/office/drawing/2014/chart" uri="{C3380CC4-5D6E-409C-BE32-E72D297353CC}">
              <c16:uniqueId val="{00000001-C4A6-4AFA-BCC0-CA9232BE0A3F}"/>
            </c:ext>
          </c:extLst>
        </c:ser>
        <c:dLbls>
          <c:showLegendKey val="0"/>
          <c:showVal val="0"/>
          <c:showCatName val="0"/>
          <c:showSerName val="0"/>
          <c:showPercent val="0"/>
          <c:showBubbleSize val="0"/>
        </c:dLbls>
        <c:gapWidth val="80"/>
        <c:overlap val="100"/>
        <c:axId val="76454927"/>
        <c:axId val="76455407"/>
      </c:barChart>
      <c:lineChart>
        <c:grouping val="standard"/>
        <c:varyColors val="0"/>
        <c:ser>
          <c:idx val="0"/>
          <c:order val="0"/>
          <c:tx>
            <c:strRef>
              <c:f>'[2023 Projections.xlsx]IS_FTIC_XXXALL'!$J$1</c:f>
              <c:strCache>
                <c:ptCount val="1"/>
                <c:pt idx="0">
                  <c:v>VA Public HS Grads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2.0100502512562814E-2"/>
                  <c:y val="3.22255790533736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4A6-4AFA-BCC0-CA9232BE0A3F}"/>
                </c:ext>
              </c:extLst>
            </c:dLbl>
            <c:dLbl>
              <c:idx val="1"/>
              <c:layout>
                <c:manualLayout>
                  <c:x val="-2.8715003589375623E-3"/>
                  <c:y val="-4.83383685800604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4A6-4AFA-BCC0-CA9232BE0A3F}"/>
                </c:ext>
              </c:extLst>
            </c:dLbl>
            <c:dLbl>
              <c:idx val="2"/>
              <c:layout>
                <c:manualLayout>
                  <c:x val="4.7858339315625569E-3"/>
                  <c:y val="1.40986908358509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4A6-4AFA-BCC0-CA9232BE0A3F}"/>
                </c:ext>
              </c:extLst>
            </c:dLbl>
            <c:dLbl>
              <c:idx val="3"/>
              <c:layout>
                <c:manualLayout>
                  <c:x val="-8.6145010768126345E-3"/>
                  <c:y val="-3.42396777442094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4A6-4AFA-BCC0-CA9232BE0A3F}"/>
                </c:ext>
              </c:extLst>
            </c:dLbl>
            <c:dLbl>
              <c:idx val="4"/>
              <c:layout>
                <c:manualLayout>
                  <c:x val="1.9143335726250299E-3"/>
                  <c:y val="2.21550855991943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4A6-4AFA-BCC0-CA9232BE0A3F}"/>
                </c:ext>
              </c:extLst>
            </c:dLbl>
            <c:dLbl>
              <c:idx val="5"/>
              <c:layout>
                <c:manualLayout>
                  <c:x val="-1.914333572625065E-3"/>
                  <c:y val="-3.021148036253776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4A6-4AFA-BCC0-CA9232BE0A3F}"/>
                </c:ext>
              </c:extLst>
            </c:dLbl>
            <c:dLbl>
              <c:idx val="6"/>
              <c:layout>
                <c:manualLayout>
                  <c:x val="-1.1486001435750145E-2"/>
                  <c:y val="3.42396777442094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4A6-4AFA-BCC0-CA9232BE0A3F}"/>
                </c:ext>
              </c:extLst>
            </c:dLbl>
            <c:dLbl>
              <c:idx val="7"/>
              <c:layout>
                <c:manualLayout>
                  <c:x val="6.7001675041876048E-3"/>
                  <c:y val="-1.81268882175226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4A6-4AFA-BCC0-CA9232BE0A3F}"/>
                </c:ext>
              </c:extLst>
            </c:dLbl>
            <c:dLbl>
              <c:idx val="8"/>
              <c:layout>
                <c:manualLayout>
                  <c:x val="-9.571667863125851E-4"/>
                  <c:y val="2.81973816717019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4A6-4AFA-BCC0-CA9232BE0A3F}"/>
                </c:ext>
              </c:extLst>
            </c:dLbl>
            <c:dLbl>
              <c:idx val="9"/>
              <c:layout>
                <c:manualLayout>
                  <c:x val="9.5716678631251495E-4"/>
                  <c:y val="-2.21550855991943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4A6-4AFA-BCC0-CA9232BE0A3F}"/>
                </c:ext>
              </c:extLst>
            </c:dLbl>
            <c:dLbl>
              <c:idx val="10"/>
              <c:layout>
                <c:manualLayout>
                  <c:x val="-9.5716678631251495E-4"/>
                  <c:y val="1.81268882175226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C4A6-4AFA-BCC0-CA9232BE0A3F}"/>
                </c:ext>
              </c:extLst>
            </c:dLbl>
            <c:dLbl>
              <c:idx val="11"/>
              <c:layout>
                <c:manualLayout>
                  <c:x val="-7.0191420138975983E-17"/>
                  <c:y val="-2.81973816717018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C4A6-4AFA-BCC0-CA9232BE0A3F}"/>
                </c:ext>
              </c:extLst>
            </c:dLbl>
            <c:dLbl>
              <c:idx val="12"/>
              <c:layout>
                <c:manualLayout>
                  <c:x val="-7.0191420138975983E-17"/>
                  <c:y val="2.0140986908358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C4A6-4AFA-BCC0-CA9232BE0A3F}"/>
                </c:ext>
              </c:extLst>
            </c:dLbl>
            <c:dLbl>
              <c:idx val="13"/>
              <c:layout>
                <c:manualLayout>
                  <c:x val="9.5716678631251495E-4"/>
                  <c:y val="-3.42396777442094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C4A6-4AFA-BCC0-CA9232BE0A3F}"/>
                </c:ext>
              </c:extLst>
            </c:dLbl>
            <c:dLbl>
              <c:idx val="14"/>
              <c:layout>
                <c:manualLayout>
                  <c:x val="-2.8715003589376152E-3"/>
                  <c:y val="2.61832829808660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C4A6-4AFA-BCC0-CA9232BE0A3F}"/>
                </c:ext>
              </c:extLst>
            </c:dLbl>
            <c:dLbl>
              <c:idx val="15"/>
              <c:layout>
                <c:manualLayout>
                  <c:x val="-5.7430007178751602E-3"/>
                  <c:y val="-2.81973816717019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C4A6-4AFA-BCC0-CA9232BE0A3F}"/>
                </c:ext>
              </c:extLst>
            </c:dLbl>
            <c:dLbl>
              <c:idx val="16"/>
              <c:layout>
                <c:manualLayout>
                  <c:x val="-9.5716678631251502E-3"/>
                  <c:y val="3.22255790533736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C4A6-4AFA-BCC0-CA9232BE0A3F}"/>
                </c:ext>
              </c:extLst>
            </c:dLbl>
            <c:dLbl>
              <c:idx val="17"/>
              <c:layout>
                <c:manualLayout>
                  <c:x val="0"/>
                  <c:y val="-4.22960725075528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C4A6-4AFA-BCC0-CA9232BE0A3F}"/>
                </c:ext>
              </c:extLst>
            </c:dLbl>
            <c:numFmt formatCode="#,##0;[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'[2023 Projections.xlsx]IS_FTIC_XXXALL'!$A$2:$A$26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Projections.xlsx]IS_FTIC_XXXALL'!$J$2:$J$26</c:f>
              <c:numCache>
                <c:formatCode>General</c:formatCode>
                <c:ptCount val="25"/>
                <c:pt idx="0">
                  <c:v>80761</c:v>
                </c:pt>
                <c:pt idx="1">
                  <c:v>76992</c:v>
                </c:pt>
                <c:pt idx="2">
                  <c:v>80910</c:v>
                </c:pt>
                <c:pt idx="3">
                  <c:v>84625</c:v>
                </c:pt>
                <c:pt idx="4">
                  <c:v>86162</c:v>
                </c:pt>
                <c:pt idx="5">
                  <c:v>88003</c:v>
                </c:pt>
                <c:pt idx="6">
                  <c:v>89297</c:v>
                </c:pt>
                <c:pt idx="7">
                  <c:v>83275</c:v>
                </c:pt>
                <c:pt idx="8">
                  <c:v>83229</c:v>
                </c:pt>
                <c:pt idx="9">
                  <c:v>83228</c:v>
                </c:pt>
                <c:pt idx="10">
                  <c:v>81937</c:v>
                </c:pt>
                <c:pt idx="11">
                  <c:v>85107</c:v>
                </c:pt>
                <c:pt idx="12">
                  <c:v>85312</c:v>
                </c:pt>
                <c:pt idx="13">
                  <c:v>88211</c:v>
                </c:pt>
                <c:pt idx="14">
                  <c:v>88300</c:v>
                </c:pt>
                <c:pt idx="15">
                  <c:v>89983</c:v>
                </c:pt>
                <c:pt idx="16">
                  <c:v>89002</c:v>
                </c:pt>
                <c:pt idx="17">
                  <c:v>88883</c:v>
                </c:pt>
                <c:pt idx="18">
                  <c:v>90059</c:v>
                </c:pt>
              </c:numCache>
            </c:numRef>
          </c:val>
          <c:smooth val="0"/>
          <c:extLst>
            <c:ext xmlns:c16="http://schemas.microsoft.com/office/drawing/2014/chart" uri="{C3380CC4-5D6E-409C-BE32-E72D297353CC}">
              <c16:uniqueId val="{00000014-C4A6-4AFA-BCC0-CA9232BE0A3F}"/>
            </c:ext>
          </c:extLst>
        </c:ser>
        <c:ser>
          <c:idx val="1"/>
          <c:order val="1"/>
          <c:tx>
            <c:strRef>
              <c:f>'[2023 Projections.xlsx]IS_FTIC_XXXALL'!$K$1</c:f>
              <c:strCache>
                <c:ptCount val="1"/>
                <c:pt idx="0">
                  <c:v>Weldon-Cooper Projs</c:v>
                </c:pt>
              </c:strCache>
            </c:strRef>
          </c:tx>
          <c:spPr>
            <a:ln w="28575" cap="rnd">
              <a:solidFill>
                <a:schemeClr val="accent2"/>
              </a:solidFill>
              <a:round/>
            </a:ln>
            <a:effectLst/>
          </c:spPr>
          <c:marker>
            <c:symbol val="diamond"/>
            <c:size val="8"/>
            <c:spPr>
              <a:solidFill>
                <a:schemeClr val="accent2"/>
              </a:solidFill>
              <a:ln w="9525">
                <a:solidFill>
                  <a:schemeClr val="accent2"/>
                </a:solidFill>
              </a:ln>
              <a:effectLst/>
            </c:spPr>
          </c:marker>
          <c:dLbls>
            <c:dLbl>
              <c:idx val="18"/>
              <c:layout>
                <c:manualLayout>
                  <c:x val="-3.8286671452500601E-2"/>
                  <c:y val="4.2296072507552872E-2"/>
                </c:manualLayout>
              </c:layout>
              <c:numFmt formatCode="#,##0;[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C4A6-4AFA-BCC0-CA9232BE0A3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'[2023 Projections.xlsx]IS_FTIC_XXXALL'!$A$2:$A$26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Projections.xlsx]IS_FTIC_XXXALL'!$K$2:$K$26</c:f>
              <c:numCache>
                <c:formatCode>General</c:formatCode>
                <c:ptCount val="25"/>
                <c:pt idx="18">
                  <c:v>90254</c:v>
                </c:pt>
                <c:pt idx="19">
                  <c:v>89819</c:v>
                </c:pt>
                <c:pt idx="20">
                  <c:v>89026</c:v>
                </c:pt>
                <c:pt idx="21">
                  <c:v>93899</c:v>
                </c:pt>
                <c:pt idx="22">
                  <c:v>91907</c:v>
                </c:pt>
                <c:pt idx="23">
                  <c:v>88710</c:v>
                </c:pt>
                <c:pt idx="24">
                  <c:v>86471</c:v>
                </c:pt>
              </c:numCache>
            </c:numRef>
          </c:val>
          <c:smooth val="0"/>
          <c:extLst>
            <c:ext xmlns:c16="http://schemas.microsoft.com/office/drawing/2014/chart" uri="{C3380CC4-5D6E-409C-BE32-E72D297353CC}">
              <c16:uniqueId val="{00000016-C4A6-4AFA-BCC0-CA9232BE0A3F}"/>
            </c:ext>
          </c:extLst>
        </c:ser>
        <c:ser>
          <c:idx val="2"/>
          <c:order val="2"/>
          <c:tx>
            <c:strRef>
              <c:f>'[2023 Projections.xlsx]IS_FTIC_XXXALL'!$L$1</c:f>
              <c:strCache>
                <c:ptCount val="1"/>
                <c:pt idx="0">
                  <c:v>WICHE (Public Only)</c:v>
                </c:pt>
              </c:strCache>
            </c:strRef>
          </c:tx>
          <c:spPr>
            <a:ln w="28575" cap="rnd">
              <a:solidFill>
                <a:schemeClr val="accent3"/>
              </a:solidFill>
              <a:prstDash val="dash"/>
              <a:round/>
            </a:ln>
            <a:effectLst/>
          </c:spPr>
          <c:marker>
            <c:symbol val="triangle"/>
            <c:size val="7"/>
            <c:spPr>
              <a:solidFill>
                <a:schemeClr val="accent3"/>
              </a:solidFill>
              <a:ln w="9525">
                <a:solidFill>
                  <a:schemeClr val="accent3"/>
                </a:solidFill>
                <a:prstDash val="dash"/>
              </a:ln>
              <a:effectLst/>
            </c:spPr>
          </c:marker>
          <c:dLbls>
            <c:dLbl>
              <c:idx val="24"/>
              <c:numFmt formatCode="#,##0;[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C4A6-4AFA-BCC0-CA9232BE0A3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'[2023 Projections.xlsx]IS_FTIC_XXXALL'!$A$2:$A$26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Projections.xlsx]IS_FTIC_XXXALL'!$L$2:$L$26</c:f>
              <c:numCache>
                <c:formatCode>General</c:formatCode>
                <c:ptCount val="25"/>
                <c:pt idx="18">
                  <c:v>88260</c:v>
                </c:pt>
                <c:pt idx="19">
                  <c:v>89630</c:v>
                </c:pt>
                <c:pt idx="20">
                  <c:v>91620</c:v>
                </c:pt>
                <c:pt idx="21">
                  <c:v>91740</c:v>
                </c:pt>
                <c:pt idx="22">
                  <c:v>89740</c:v>
                </c:pt>
                <c:pt idx="23">
                  <c:v>87250</c:v>
                </c:pt>
                <c:pt idx="24">
                  <c:v>87160</c:v>
                </c:pt>
              </c:numCache>
            </c:numRef>
          </c:val>
          <c:smooth val="0"/>
          <c:extLst>
            <c:ext xmlns:c16="http://schemas.microsoft.com/office/drawing/2014/chart" uri="{C3380CC4-5D6E-409C-BE32-E72D297353CC}">
              <c16:uniqueId val="{00000018-C4A6-4AFA-BCC0-CA9232BE0A3F}"/>
            </c:ext>
          </c:extLst>
        </c:ser>
        <c:ser>
          <c:idx val="3"/>
          <c:order val="3"/>
          <c:tx>
            <c:strRef>
              <c:f>'[2023 Projections.xlsx]IS_FTIC_XXXALL'!$M$1</c:f>
              <c:strCache>
                <c:ptCount val="1"/>
                <c:pt idx="0">
                  <c:v>WICHE Projs (public &amp; Private)</c:v>
                </c:pt>
              </c:strCache>
            </c:strRef>
          </c:tx>
          <c:spPr>
            <a:ln w="28575" cap="rnd">
              <a:solidFill>
                <a:schemeClr val="accent4"/>
              </a:solidFill>
              <a:round/>
            </a:ln>
            <a:effectLst/>
          </c:spPr>
          <c:marker>
            <c:symbol val="square"/>
            <c:size val="6"/>
            <c:spPr>
              <a:solidFill>
                <a:schemeClr val="accent4"/>
              </a:solidFill>
              <a:ln w="9525">
                <a:solidFill>
                  <a:schemeClr val="accent4"/>
                </a:solidFill>
              </a:ln>
              <a:effectLst/>
            </c:spPr>
          </c:marker>
          <c:cat>
            <c:numRef>
              <c:f>'[2023 Projections.xlsx]IS_FTIC_XXXALL'!$A$2:$A$26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Projections.xlsx]IS_FTIC_XXXALL'!$M$2:$M$26</c:f>
              <c:numCache>
                <c:formatCode>General</c:formatCode>
                <c:ptCount val="25"/>
                <c:pt idx="18">
                  <c:v>96700</c:v>
                </c:pt>
                <c:pt idx="19">
                  <c:v>98180</c:v>
                </c:pt>
                <c:pt idx="20">
                  <c:v>100210</c:v>
                </c:pt>
                <c:pt idx="21">
                  <c:v>100160</c:v>
                </c:pt>
                <c:pt idx="22">
                  <c:v>97800</c:v>
                </c:pt>
                <c:pt idx="23">
                  <c:v>95650</c:v>
                </c:pt>
                <c:pt idx="24">
                  <c:v>95550</c:v>
                </c:pt>
              </c:numCache>
            </c:numRef>
          </c:val>
          <c:smooth val="0"/>
          <c:extLst>
            <c:ext xmlns:c16="http://schemas.microsoft.com/office/drawing/2014/chart" uri="{C3380CC4-5D6E-409C-BE32-E72D297353CC}">
              <c16:uniqueId val="{00000019-C4A6-4AFA-BCC0-CA9232BE0A3F}"/>
            </c:ext>
          </c:extLst>
        </c:ser>
        <c:ser>
          <c:idx val="6"/>
          <c:order val="6"/>
          <c:tx>
            <c:strRef>
              <c:f>'[2023 Projections.xlsx]IS_FTIC_XXXALL'!$P$1</c:f>
              <c:strCache>
                <c:ptCount val="1"/>
                <c:pt idx="0">
                  <c:v>Projected In-State FTIC</c:v>
                </c:pt>
              </c:strCache>
            </c:strRef>
          </c:tx>
          <c:spPr>
            <a:ln w="28575" cap="rnd">
              <a:solidFill>
                <a:schemeClr val="accent1">
                  <a:lumMod val="60000"/>
                </a:schemeClr>
              </a:solidFill>
              <a:round/>
            </a:ln>
            <a:effectLst/>
          </c:spPr>
          <c:marker>
            <c:symbol val="circle"/>
            <c:size val="7"/>
            <c:spPr>
              <a:solidFill>
                <a:schemeClr val="accent1">
                  <a:lumMod val="60000"/>
                </a:schemeClr>
              </a:solidFill>
              <a:ln w="9525">
                <a:solidFill>
                  <a:schemeClr val="accent1">
                    <a:lumMod val="60000"/>
                  </a:schemeClr>
                </a:solidFill>
              </a:ln>
              <a:effectLst/>
            </c:spPr>
          </c:marker>
          <c:dLbls>
            <c:dLbl>
              <c:idx val="16"/>
              <c:delete val="1"/>
              <c:extLst>
                <c:ext xmlns:c15="http://schemas.microsoft.com/office/drawing/2012/chart" uri="{CE6537A1-D6FC-4f65-9D91-7224C49458BB}"/>
                <c:ext xmlns:c16="http://schemas.microsoft.com/office/drawing/2014/chart" uri="{C3380CC4-5D6E-409C-BE32-E72D297353CC}">
                  <c16:uniqueId val="{0000001A-C4A6-4AFA-BCC0-CA9232BE0A3F}"/>
                </c:ext>
              </c:extLst>
            </c:dLbl>
            <c:dLbl>
              <c:idx val="17"/>
              <c:delete val="1"/>
              <c:extLst>
                <c:ext xmlns:c15="http://schemas.microsoft.com/office/drawing/2012/chart" uri="{CE6537A1-D6FC-4f65-9D91-7224C49458BB}"/>
                <c:ext xmlns:c16="http://schemas.microsoft.com/office/drawing/2014/chart" uri="{C3380CC4-5D6E-409C-BE32-E72D297353CC}">
                  <c16:uniqueId val="{0000001B-C4A6-4AFA-BCC0-CA9232BE0A3F}"/>
                </c:ext>
              </c:extLst>
            </c:dLbl>
            <c:dLbl>
              <c:idx val="18"/>
              <c:layout>
                <c:manualLayout>
                  <c:x val="5.7430007178750899E-3"/>
                  <c:y val="-2.61832829808660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C4A6-4AFA-BCC0-CA9232BE0A3F}"/>
                </c:ext>
              </c:extLst>
            </c:dLbl>
            <c:dLbl>
              <c:idx val="19"/>
              <c:layout>
                <c:manualLayout>
                  <c:x val="-1.148600143575018E-2"/>
                  <c:y val="4.632426988922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C4A6-4AFA-BCC0-CA9232BE0A3F}"/>
                </c:ext>
              </c:extLst>
            </c:dLbl>
            <c:dLbl>
              <c:idx val="20"/>
              <c:layout>
                <c:manualLayout>
                  <c:x val="-9.5716678631251495E-4"/>
                  <c:y val="-4.43101711983887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C4A6-4AFA-BCC0-CA9232BE0A3F}"/>
                </c:ext>
              </c:extLst>
            </c:dLbl>
            <c:dLbl>
              <c:idx val="21"/>
              <c:layout>
                <c:manualLayout>
                  <c:x val="-8.6145010768126345E-3"/>
                  <c:y val="2.81973816717019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C4A6-4AFA-BCC0-CA9232BE0A3F}"/>
                </c:ext>
              </c:extLst>
            </c:dLbl>
            <c:dLbl>
              <c:idx val="22"/>
              <c:layout>
                <c:manualLayout>
                  <c:x val="-4.7858339315625751E-3"/>
                  <c:y val="-3.22255790533736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C4A6-4AFA-BCC0-CA9232BE0A3F}"/>
                </c:ext>
              </c:extLst>
            </c:dLbl>
            <c:dLbl>
              <c:idx val="23"/>
              <c:layout>
                <c:manualLayout>
                  <c:x val="-1.531466858100038E-2"/>
                  <c:y val="2.81973816717018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C4A6-4AFA-BCC0-CA9232BE0A3F}"/>
                </c:ext>
              </c:extLst>
            </c:dLbl>
            <c:dLbl>
              <c:idx val="24"/>
              <c:layout>
                <c:manualLayout>
                  <c:x val="-3.8286671452500598E-3"/>
                  <c:y val="-3.42396777442094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C4A6-4AFA-BCC0-CA9232BE0A3F}"/>
                </c:ext>
              </c:extLst>
            </c:dLbl>
            <c:numFmt formatCode="#,##0;[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'[2023 Projections.xlsx]IS_FTIC_XXXALL'!$A$2:$A$26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Projections.xlsx]IS_FTIC_XXXALL'!$P$2:$P$26</c:f>
              <c:numCache>
                <c:formatCode>General</c:formatCode>
                <c:ptCount val="25"/>
                <c:pt idx="18">
                  <c:v>57869</c:v>
                </c:pt>
                <c:pt idx="19">
                  <c:v>58191</c:v>
                </c:pt>
                <c:pt idx="20">
                  <c:v>57949</c:v>
                </c:pt>
                <c:pt idx="21">
                  <c:v>58436</c:v>
                </c:pt>
                <c:pt idx="22">
                  <c:v>58226</c:v>
                </c:pt>
                <c:pt idx="23">
                  <c:v>58200</c:v>
                </c:pt>
                <c:pt idx="24">
                  <c:v>58113</c:v>
                </c:pt>
              </c:numCache>
            </c:numRef>
          </c:val>
          <c:smooth val="0"/>
          <c:extLst>
            <c:ext xmlns:c16="http://schemas.microsoft.com/office/drawing/2014/chart" uri="{C3380CC4-5D6E-409C-BE32-E72D297353CC}">
              <c16:uniqueId val="{00000023-C4A6-4AFA-BCC0-CA9232BE0A3F}"/>
            </c:ext>
          </c:extLst>
        </c:ser>
        <c:ser>
          <c:idx val="12"/>
          <c:order val="10"/>
          <c:tx>
            <c:strRef>
              <c:f>'[2023 Projections.xlsx]IS_FTIC_XXXALL'!$V$1</c:f>
              <c:strCache>
                <c:ptCount val="1"/>
                <c:pt idx="0">
                  <c:v>Calculated Recent HS Grads from Projections</c:v>
                </c:pt>
              </c:strCache>
            </c:strRef>
          </c:tx>
          <c:spPr>
            <a:ln w="28575" cap="rnd">
              <a:solidFill>
                <a:schemeClr val="accent1">
                  <a:lumMod val="80000"/>
                  <a:lumOff val="20000"/>
                </a:schemeClr>
              </a:solidFill>
              <a:prstDash val="sysDash"/>
              <a:round/>
            </a:ln>
            <a:effectLst/>
          </c:spPr>
          <c:marker>
            <c:symbol val="x"/>
            <c:size val="5"/>
            <c:spPr>
              <a:solidFill>
                <a:schemeClr val="accent1">
                  <a:lumMod val="80000"/>
                  <a:lumOff val="20000"/>
                </a:schemeClr>
              </a:solidFill>
              <a:ln w="9525">
                <a:solidFill>
                  <a:schemeClr val="accent1">
                    <a:lumMod val="80000"/>
                    <a:lumOff val="20000"/>
                  </a:schemeClr>
                </a:solidFill>
              </a:ln>
              <a:effectLst/>
            </c:spPr>
          </c:marker>
          <c:cat>
            <c:numRef>
              <c:f>'[2023 Projections.xlsx]IS_FTIC_XXXALL'!$A$2:$A$26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Projections.xlsx]IS_FTIC_XXXALL'!$V$2:$V$26</c:f>
              <c:numCache>
                <c:formatCode>General</c:formatCode>
                <c:ptCount val="25"/>
                <c:pt idx="18" formatCode="_(* #,##0_);_(* \(#,##0\);_(* &quot;-&quot;??_);_(@_)">
                  <c:v>45795.038414000002</c:v>
                </c:pt>
                <c:pt idx="19" formatCode="_(* #,##0_);_(* \(#,##0\);_(* &quot;-&quot;??_);_(@_)">
                  <c:v>46049.855368999997</c:v>
                </c:pt>
                <c:pt idx="20" formatCode="_(* #,##0_);_(* \(#,##0\);_(* &quot;-&quot;??_);_(@_)">
                  <c:v>45858.346975</c:v>
                </c:pt>
                <c:pt idx="21" formatCode="_(* #,##0_);_(* \(#,##0\);_(* &quot;-&quot;??_);_(@_)">
                  <c:v>46243.737835</c:v>
                </c:pt>
                <c:pt idx="22" formatCode="_(* #,##0_);_(* \(#,##0\);_(* &quot;-&quot;??_);_(@_)">
                  <c:v>46077.552864999998</c:v>
                </c:pt>
                <c:pt idx="23" formatCode="_(* #,##0_);_(* \(#,##0\);_(* &quot;-&quot;??_);_(@_)">
                  <c:v>46056.977583</c:v>
                </c:pt>
                <c:pt idx="24" formatCode="_(* #,##0_);_(* \(#,##0\);_(* &quot;-&quot;??_);_(@_)">
                  <c:v>45988.129523000003</c:v>
                </c:pt>
              </c:numCache>
            </c:numRef>
          </c:val>
          <c:smooth val="0"/>
          <c:extLst>
            <c:ext xmlns:c16="http://schemas.microsoft.com/office/drawing/2014/chart" uri="{C3380CC4-5D6E-409C-BE32-E72D297353CC}">
              <c16:uniqueId val="{00000024-C4A6-4AFA-BCC0-CA9232BE0A3F}"/>
            </c:ext>
          </c:extLst>
        </c:ser>
        <c:ser>
          <c:idx val="15"/>
          <c:order val="12"/>
          <c:tx>
            <c:strRef>
              <c:f>'[2023 Projections.xlsx]IS_FTIC_XXXALL'!$Y$1</c:f>
              <c:strCache>
                <c:ptCount val="1"/>
                <c:pt idx="0">
                  <c:v>Forecast of Recent Public HS based on Ext. Projections</c:v>
                </c:pt>
              </c:strCache>
            </c:strRef>
          </c:tx>
          <c:spPr>
            <a:ln w="28575" cap="rnd">
              <a:solidFill>
                <a:schemeClr val="accent2"/>
              </a:solidFill>
              <a:prstDash val="lgDash"/>
              <a:round/>
            </a:ln>
            <a:effectLst/>
          </c:spPr>
          <c:marker>
            <c:symbol val="circle"/>
            <c:size val="8"/>
            <c:spPr>
              <a:solidFill>
                <a:schemeClr val="accent4">
                  <a:lumMod val="80000"/>
                  <a:lumOff val="20000"/>
                </a:schemeClr>
              </a:solidFill>
              <a:ln w="9525">
                <a:solidFill>
                  <a:schemeClr val="accent4">
                    <a:lumMod val="80000"/>
                    <a:lumOff val="20000"/>
                  </a:schemeClr>
                </a:solidFill>
                <a:prstDash val="lgDash"/>
              </a:ln>
              <a:effectLst/>
            </c:spPr>
          </c:marker>
          <c:cat>
            <c:numRef>
              <c:f>'[2023 Projections.xlsx]IS_FTIC_XXXALL'!$A$2:$A$26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Projections.xlsx]IS_FTIC_XXXALL'!$Y$2:$Y$26</c:f>
              <c:numCache>
                <c:formatCode>General</c:formatCode>
                <c:ptCount val="25"/>
                <c:pt idx="18">
                  <c:v>46610</c:v>
                </c:pt>
                <c:pt idx="19">
                  <c:v>46854</c:v>
                </c:pt>
                <c:pt idx="20">
                  <c:v>47167</c:v>
                </c:pt>
                <c:pt idx="21">
                  <c:v>48470</c:v>
                </c:pt>
                <c:pt idx="22">
                  <c:v>47350</c:v>
                </c:pt>
                <c:pt idx="23">
                  <c:v>45943</c:v>
                </c:pt>
                <c:pt idx="24">
                  <c:v>45335</c:v>
                </c:pt>
              </c:numCache>
            </c:numRef>
          </c:val>
          <c:smooth val="0"/>
          <c:extLst>
            <c:ext xmlns:c16="http://schemas.microsoft.com/office/drawing/2014/chart" uri="{C3380CC4-5D6E-409C-BE32-E72D297353CC}">
              <c16:uniqueId val="{00000025-C4A6-4AFA-BCC0-CA9232BE0A3F}"/>
            </c:ext>
          </c:extLst>
        </c:ser>
        <c:dLbls>
          <c:showLegendKey val="0"/>
          <c:showVal val="0"/>
          <c:showCatName val="0"/>
          <c:showSerName val="0"/>
          <c:showPercent val="0"/>
          <c:showBubbleSize val="0"/>
        </c:dLbls>
        <c:marker val="1"/>
        <c:smooth val="0"/>
        <c:axId val="76454927"/>
        <c:axId val="76455407"/>
        <c:extLst>
          <c:ext xmlns:c15="http://schemas.microsoft.com/office/drawing/2012/chart" uri="{02D57815-91ED-43cb-92C2-25804820EDAC}">
            <c15:filteredLineSeries>
              <c15:ser>
                <c:idx val="4"/>
                <c:order val="4"/>
                <c:tx>
                  <c:strRef>
                    <c:extLst>
                      <c:ext uri="{02D57815-91ED-43cb-92C2-25804820EDAC}">
                        <c15:formulaRef>
                          <c15:sqref>'[2023 Projections.xlsx]IS_FTIC_XXXALL'!$N$1</c15:sqref>
                        </c15:formulaRef>
                      </c:ext>
                    </c:extLst>
                    <c:strCache>
                      <c:ptCount val="1"/>
                      <c:pt idx="0">
                        <c:v>Est_Likely_LB</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extLst>
                      <c:ext uri="{02D57815-91ED-43cb-92C2-25804820EDAC}">
                        <c15:formulaRef>
                          <c15:sqref>'[2023 Projections.xlsx]IS_FTIC_XXXALL'!$A$2:$A$26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c:ext uri="{02D57815-91ED-43cb-92C2-25804820EDAC}">
                        <c15:formulaRef>
                          <c15:sqref>'[2023 Projections.xlsx]IS_FTIC_XXXALL'!$N$2:$N$26</c15:sqref>
                        </c15:formulaRef>
                      </c:ext>
                    </c:extLst>
                    <c:numCache>
                      <c:formatCode>General</c:formatCode>
                      <c:ptCount val="25"/>
                      <c:pt idx="18">
                        <c:v>51245</c:v>
                      </c:pt>
                      <c:pt idx="19">
                        <c:v>51502</c:v>
                      </c:pt>
                      <c:pt idx="20">
                        <c:v>51846</c:v>
                      </c:pt>
                      <c:pt idx="21">
                        <c:v>53279</c:v>
                      </c:pt>
                      <c:pt idx="22">
                        <c:v>52047</c:v>
                      </c:pt>
                      <c:pt idx="23">
                        <c:v>50501</c:v>
                      </c:pt>
                      <c:pt idx="24">
                        <c:v>49832</c:v>
                      </c:pt>
                    </c:numCache>
                  </c:numRef>
                </c:val>
                <c:smooth val="0"/>
                <c:extLst>
                  <c:ext xmlns:c16="http://schemas.microsoft.com/office/drawing/2014/chart" uri="{C3380CC4-5D6E-409C-BE32-E72D297353CC}">
                    <c16:uniqueId val="{00000026-C4A6-4AFA-BCC0-CA9232BE0A3F}"/>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'[2023 Projections.xlsx]IS_FTIC_XXXALL'!$O$1</c15:sqref>
                        </c15:formulaRef>
                      </c:ext>
                    </c:extLst>
                    <c:strCache>
                      <c:ptCount val="1"/>
                      <c:pt idx="0">
                        <c:v>Est_Likely_UB</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numRef>
                    <c:extLst xmlns:c15="http://schemas.microsoft.com/office/drawing/2012/chart">
                      <c:ext xmlns:c15="http://schemas.microsoft.com/office/drawing/2012/chart" uri="{02D57815-91ED-43cb-92C2-25804820EDAC}">
                        <c15:formulaRef>
                          <c15:sqref>'[2023 Projections.xlsx]IS_FTIC_XXXALL'!$A$2:$A$26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xmlns:c15="http://schemas.microsoft.com/office/drawing/2012/chart">
                      <c:ext xmlns:c15="http://schemas.microsoft.com/office/drawing/2012/chart" uri="{02D57815-91ED-43cb-92C2-25804820EDAC}">
                        <c15:formulaRef>
                          <c15:sqref>'[2023 Projections.xlsx]IS_FTIC_XXXALL'!$O$2:$O$26</c15:sqref>
                        </c15:formulaRef>
                      </c:ext>
                    </c:extLst>
                    <c:numCache>
                      <c:formatCode>General</c:formatCode>
                      <c:ptCount val="25"/>
                      <c:pt idx="18">
                        <c:v>63014</c:v>
                      </c:pt>
                      <c:pt idx="19">
                        <c:v>63336</c:v>
                      </c:pt>
                      <c:pt idx="20">
                        <c:v>63769</c:v>
                      </c:pt>
                      <c:pt idx="21">
                        <c:v>65514</c:v>
                      </c:pt>
                      <c:pt idx="22">
                        <c:v>63998</c:v>
                      </c:pt>
                      <c:pt idx="23">
                        <c:v>62100</c:v>
                      </c:pt>
                      <c:pt idx="24">
                        <c:v>61286</c:v>
                      </c:pt>
                    </c:numCache>
                  </c:numRef>
                </c:val>
                <c:smooth val="0"/>
                <c:extLst xmlns:c15="http://schemas.microsoft.com/office/drawing/2012/chart">
                  <c:ext xmlns:c16="http://schemas.microsoft.com/office/drawing/2014/chart" uri="{C3380CC4-5D6E-409C-BE32-E72D297353CC}">
                    <c16:uniqueId val="{00000027-C4A6-4AFA-BCC0-CA9232BE0A3F}"/>
                  </c:ext>
                </c:extLst>
              </c15:ser>
            </c15:filteredLineSeries>
            <c15:filteredLineSeries>
              <c15:ser>
                <c:idx val="8"/>
                <c:order val="7"/>
                <c:tx>
                  <c:strRef>
                    <c:extLst xmlns:c15="http://schemas.microsoft.com/office/drawing/2012/chart">
                      <c:ext xmlns:c15="http://schemas.microsoft.com/office/drawing/2012/chart" uri="{02D57815-91ED-43cb-92C2-25804820EDAC}">
                        <c15:formulaRef>
                          <c15:sqref>'[2023 Projections.xlsx]IS_FTIC_XXXALL'!$R$1</c15:sqref>
                        </c15:formulaRef>
                      </c:ext>
                    </c:extLst>
                    <c:strCache>
                      <c:ptCount val="1"/>
                      <c:pt idx="0">
                        <c:v>avg_pct_recent_hc</c:v>
                      </c:pt>
                    </c:strCache>
                  </c:strRef>
                </c:tx>
                <c:spPr>
                  <a:ln w="28575" cap="rnd">
                    <a:solidFill>
                      <a:schemeClr val="accent3">
                        <a:lumMod val="60000"/>
                      </a:schemeClr>
                    </a:solidFill>
                    <a:round/>
                  </a:ln>
                  <a:effectLst/>
                </c:spPr>
                <c:marker>
                  <c:symbol val="circle"/>
                  <c:size val="5"/>
                  <c:spPr>
                    <a:solidFill>
                      <a:schemeClr val="accent3">
                        <a:lumMod val="60000"/>
                      </a:schemeClr>
                    </a:solidFill>
                    <a:ln w="9525">
                      <a:solidFill>
                        <a:schemeClr val="accent3">
                          <a:lumMod val="60000"/>
                        </a:schemeClr>
                      </a:solidFill>
                    </a:ln>
                    <a:effectLst/>
                  </c:spPr>
                </c:marker>
                <c:cat>
                  <c:numRef>
                    <c:extLst xmlns:c15="http://schemas.microsoft.com/office/drawing/2012/chart">
                      <c:ext xmlns:c15="http://schemas.microsoft.com/office/drawing/2012/chart" uri="{02D57815-91ED-43cb-92C2-25804820EDAC}">
                        <c15:formulaRef>
                          <c15:sqref>'[2023 Projections.xlsx]IS_FTIC_XXXALL'!$A$2:$A$26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xmlns:c15="http://schemas.microsoft.com/office/drawing/2012/chart">
                      <c:ext xmlns:c15="http://schemas.microsoft.com/office/drawing/2012/chart" uri="{02D57815-91ED-43cb-92C2-25804820EDAC}">
                        <c15:formulaRef>
                          <c15:sqref>'[2023 Projections.xlsx]IS_FTIC_XXXALL'!$R$2:$R$26</c15:sqref>
                        </c15:formulaRef>
                      </c:ext>
                    </c:extLst>
                    <c:numCache>
                      <c:formatCode>General</c:formatCode>
                      <c:ptCount val="25"/>
                      <c:pt idx="0">
                        <c:v>0.79135700313583601</c:v>
                      </c:pt>
                      <c:pt idx="1">
                        <c:v>0.79135700313583601</c:v>
                      </c:pt>
                      <c:pt idx="2">
                        <c:v>0.79135700313583601</c:v>
                      </c:pt>
                      <c:pt idx="3">
                        <c:v>0.79135700313583601</c:v>
                      </c:pt>
                      <c:pt idx="4">
                        <c:v>0.79135700313583601</c:v>
                      </c:pt>
                      <c:pt idx="5">
                        <c:v>0.79135700313583601</c:v>
                      </c:pt>
                      <c:pt idx="6">
                        <c:v>0.79135700313583601</c:v>
                      </c:pt>
                      <c:pt idx="7">
                        <c:v>0.79135700313583601</c:v>
                      </c:pt>
                      <c:pt idx="8">
                        <c:v>0.79135700313583601</c:v>
                      </c:pt>
                      <c:pt idx="9">
                        <c:v>0.79135700313583601</c:v>
                      </c:pt>
                      <c:pt idx="10">
                        <c:v>0.79135700313583601</c:v>
                      </c:pt>
                      <c:pt idx="11">
                        <c:v>0.79135700313583601</c:v>
                      </c:pt>
                      <c:pt idx="12">
                        <c:v>0.79135700313583601</c:v>
                      </c:pt>
                      <c:pt idx="13">
                        <c:v>0.79135700313583601</c:v>
                      </c:pt>
                      <c:pt idx="14">
                        <c:v>0.79135700313583601</c:v>
                      </c:pt>
                      <c:pt idx="15">
                        <c:v>0.79135700313583601</c:v>
                      </c:pt>
                      <c:pt idx="16">
                        <c:v>0.79135700313583601</c:v>
                      </c:pt>
                      <c:pt idx="17">
                        <c:v>0.79135700313583601</c:v>
                      </c:pt>
                      <c:pt idx="18">
                        <c:v>0.79135700313583601</c:v>
                      </c:pt>
                      <c:pt idx="19">
                        <c:v>0.79135700313583601</c:v>
                      </c:pt>
                      <c:pt idx="20">
                        <c:v>0.79135700313583601</c:v>
                      </c:pt>
                      <c:pt idx="21">
                        <c:v>0.79135700313583601</c:v>
                      </c:pt>
                      <c:pt idx="22">
                        <c:v>0.79135700313583601</c:v>
                      </c:pt>
                      <c:pt idx="23">
                        <c:v>0.79135700313583601</c:v>
                      </c:pt>
                      <c:pt idx="24">
                        <c:v>0.79135700313583601</c:v>
                      </c:pt>
                    </c:numCache>
                  </c:numRef>
                </c:val>
                <c:smooth val="0"/>
                <c:extLst xmlns:c15="http://schemas.microsoft.com/office/drawing/2012/chart">
                  <c:ext xmlns:c16="http://schemas.microsoft.com/office/drawing/2014/chart" uri="{C3380CC4-5D6E-409C-BE32-E72D297353CC}">
                    <c16:uniqueId val="{00000028-C4A6-4AFA-BCC0-CA9232BE0A3F}"/>
                  </c:ext>
                </c:extLst>
              </c15:ser>
            </c15:filteredLineSeries>
            <c15:filteredLineSeries>
              <c15:ser>
                <c:idx val="9"/>
                <c:order val="8"/>
                <c:tx>
                  <c:strRef>
                    <c:extLst xmlns:c15="http://schemas.microsoft.com/office/drawing/2012/chart">
                      <c:ext xmlns:c15="http://schemas.microsoft.com/office/drawing/2012/chart" uri="{02D57815-91ED-43cb-92C2-25804820EDAC}">
                        <c15:formulaRef>
                          <c15:sqref>'[2023 Projections.xlsx]IS_FTIC_XXXALL'!$S$1</c15:sqref>
                        </c15:formulaRef>
                      </c:ext>
                    </c:extLst>
                    <c:strCache>
                      <c:ptCount val="1"/>
                    </c:strCache>
                  </c:strRef>
                </c:tx>
                <c:spPr>
                  <a:ln w="28575" cap="rnd">
                    <a:solidFill>
                      <a:schemeClr val="accent4">
                        <a:lumMod val="60000"/>
                      </a:schemeClr>
                    </a:solidFill>
                    <a:round/>
                  </a:ln>
                  <a:effectLst/>
                </c:spPr>
                <c:marker>
                  <c:symbol val="circle"/>
                  <c:size val="5"/>
                  <c:spPr>
                    <a:solidFill>
                      <a:schemeClr val="accent4">
                        <a:lumMod val="60000"/>
                      </a:schemeClr>
                    </a:solidFill>
                    <a:ln w="9525">
                      <a:solidFill>
                        <a:schemeClr val="accent4">
                          <a:lumMod val="60000"/>
                        </a:schemeClr>
                      </a:solidFill>
                    </a:ln>
                    <a:effectLst/>
                  </c:spPr>
                </c:marker>
                <c:cat>
                  <c:numRef>
                    <c:extLst xmlns:c15="http://schemas.microsoft.com/office/drawing/2012/chart">
                      <c:ext xmlns:c15="http://schemas.microsoft.com/office/drawing/2012/chart" uri="{02D57815-91ED-43cb-92C2-25804820EDAC}">
                        <c15:formulaRef>
                          <c15:sqref>'[2023 Projections.xlsx]IS_FTIC_XXXALL'!$A$2:$A$26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xmlns:c15="http://schemas.microsoft.com/office/drawing/2012/chart">
                      <c:ext xmlns:c15="http://schemas.microsoft.com/office/drawing/2012/chart" uri="{02D57815-91ED-43cb-92C2-25804820EDAC}">
                        <c15:formulaRef>
                          <c15:sqref>'[2023 Projections.xlsx]IS_FTIC_XXXALL'!$S$2:$S$26</c15:sqref>
                        </c15:formulaRef>
                      </c:ext>
                    </c:extLst>
                    <c:numCache>
                      <c:formatCode>General</c:formatCode>
                      <c:ptCount val="25"/>
                    </c:numCache>
                  </c:numRef>
                </c:val>
                <c:smooth val="0"/>
                <c:extLst xmlns:c15="http://schemas.microsoft.com/office/drawing/2012/chart">
                  <c:ext xmlns:c16="http://schemas.microsoft.com/office/drawing/2014/chart" uri="{C3380CC4-5D6E-409C-BE32-E72D297353CC}">
                    <c16:uniqueId val="{00000029-C4A6-4AFA-BCC0-CA9232BE0A3F}"/>
                  </c:ext>
                </c:extLst>
              </c15:ser>
            </c15:filteredLineSeries>
            <c15:filteredLineSeries>
              <c15:ser>
                <c:idx val="10"/>
                <c:order val="9"/>
                <c:tx>
                  <c:strRef>
                    <c:extLst xmlns:c15="http://schemas.microsoft.com/office/drawing/2012/chart">
                      <c:ext xmlns:c15="http://schemas.microsoft.com/office/drawing/2012/chart" uri="{02D57815-91ED-43cb-92C2-25804820EDAC}">
                        <c15:formulaRef>
                          <c15:sqref>'[2023 Projections.xlsx]IS_FTIC_XXXALL'!$T$1</c15:sqref>
                        </c15:formulaRef>
                      </c:ext>
                    </c:extLst>
                    <c:strCache>
                      <c:ptCount val="1"/>
                    </c:strCache>
                  </c:strRef>
                </c:tx>
                <c:spPr>
                  <a:ln w="28575" cap="rnd">
                    <a:solidFill>
                      <a:schemeClr val="accent5">
                        <a:lumMod val="60000"/>
                      </a:schemeClr>
                    </a:solidFill>
                    <a:round/>
                  </a:ln>
                  <a:effectLst/>
                </c:spPr>
                <c:marker>
                  <c:symbol val="circle"/>
                  <c:size val="5"/>
                  <c:spPr>
                    <a:solidFill>
                      <a:schemeClr val="accent5">
                        <a:lumMod val="60000"/>
                      </a:schemeClr>
                    </a:solidFill>
                    <a:ln w="9525">
                      <a:solidFill>
                        <a:schemeClr val="accent5">
                          <a:lumMod val="60000"/>
                        </a:schemeClr>
                      </a:solidFill>
                    </a:ln>
                    <a:effectLst/>
                  </c:spPr>
                </c:marker>
                <c:cat>
                  <c:numRef>
                    <c:extLst xmlns:c15="http://schemas.microsoft.com/office/drawing/2012/chart">
                      <c:ext xmlns:c15="http://schemas.microsoft.com/office/drawing/2012/chart" uri="{02D57815-91ED-43cb-92C2-25804820EDAC}">
                        <c15:formulaRef>
                          <c15:sqref>'[2023 Projections.xlsx]IS_FTIC_XXXALL'!$A$2:$A$26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xmlns:c15="http://schemas.microsoft.com/office/drawing/2012/chart">
                      <c:ext xmlns:c15="http://schemas.microsoft.com/office/drawing/2012/chart" uri="{02D57815-91ED-43cb-92C2-25804820EDAC}">
                        <c15:formulaRef>
                          <c15:sqref>'[2023 Projections.xlsx]IS_FTIC_XXXALL'!$T$2:$T$26</c15:sqref>
                        </c15:formulaRef>
                      </c:ext>
                    </c:extLst>
                    <c:numCache>
                      <c:formatCode>General</c:formatCode>
                      <c:ptCount val="25"/>
                    </c:numCache>
                  </c:numRef>
                </c:val>
                <c:smooth val="0"/>
                <c:extLst xmlns:c15="http://schemas.microsoft.com/office/drawing/2012/chart">
                  <c:ext xmlns:c16="http://schemas.microsoft.com/office/drawing/2014/chart" uri="{C3380CC4-5D6E-409C-BE32-E72D297353CC}">
                    <c16:uniqueId val="{0000002A-C4A6-4AFA-BCC0-CA9232BE0A3F}"/>
                  </c:ext>
                </c:extLst>
              </c15:ser>
            </c15:filteredLineSeries>
            <c15:filteredLineSeries>
              <c15:ser>
                <c:idx val="13"/>
                <c:order val="11"/>
                <c:tx>
                  <c:strRef>
                    <c:extLst xmlns:c15="http://schemas.microsoft.com/office/drawing/2012/chart">
                      <c:ext xmlns:c15="http://schemas.microsoft.com/office/drawing/2012/chart" uri="{02D57815-91ED-43cb-92C2-25804820EDAC}">
                        <c15:formulaRef>
                          <c15:sqref>'[2023 Projections.xlsx]IS_FTIC_XXXALL'!$W$1</c15:sqref>
                        </c15:formulaRef>
                      </c:ext>
                    </c:extLst>
                    <c:strCache>
                      <c:ptCount val="1"/>
                      <c:pt idx="0">
                        <c:v>pub_Est_Likely_LB</c:v>
                      </c:pt>
                    </c:strCache>
                  </c:strRef>
                </c:tx>
                <c:spPr>
                  <a:ln w="28575" cap="rnd">
                    <a:solidFill>
                      <a:schemeClr val="accent2">
                        <a:lumMod val="80000"/>
                        <a:lumOff val="20000"/>
                      </a:schemeClr>
                    </a:solidFill>
                    <a:round/>
                  </a:ln>
                  <a:effectLst/>
                </c:spPr>
                <c:marker>
                  <c:symbol val="circle"/>
                  <c:size val="5"/>
                  <c:spPr>
                    <a:solidFill>
                      <a:schemeClr val="accent2">
                        <a:lumMod val="80000"/>
                        <a:lumOff val="20000"/>
                      </a:schemeClr>
                    </a:solidFill>
                    <a:ln w="9525">
                      <a:solidFill>
                        <a:schemeClr val="accent2">
                          <a:lumMod val="80000"/>
                          <a:lumOff val="20000"/>
                        </a:schemeClr>
                      </a:solidFill>
                    </a:ln>
                    <a:effectLst/>
                  </c:spPr>
                </c:marker>
                <c:cat>
                  <c:numRef>
                    <c:extLst xmlns:c15="http://schemas.microsoft.com/office/drawing/2012/chart">
                      <c:ext xmlns:c15="http://schemas.microsoft.com/office/drawing/2012/chart" uri="{02D57815-91ED-43cb-92C2-25804820EDAC}">
                        <c15:formulaRef>
                          <c15:sqref>'[2023 Projections.xlsx]IS_FTIC_XXXALL'!$A$2:$A$26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xmlns:c15="http://schemas.microsoft.com/office/drawing/2012/chart">
                      <c:ext xmlns:c15="http://schemas.microsoft.com/office/drawing/2012/chart" uri="{02D57815-91ED-43cb-92C2-25804820EDAC}">
                        <c15:formulaRef>
                          <c15:sqref>'[2023 Projections.xlsx]IS_FTIC_XXXALL'!$W$2:$W$26</c15:sqref>
                        </c15:formulaRef>
                      </c:ext>
                    </c:extLst>
                    <c:numCache>
                      <c:formatCode>General</c:formatCode>
                      <c:ptCount val="25"/>
                      <c:pt idx="18">
                        <c:v>44927.248</c:v>
                      </c:pt>
                      <c:pt idx="19">
                        <c:v>45085.951999999997</c:v>
                      </c:pt>
                      <c:pt idx="20">
                        <c:v>45288.093000000001</c:v>
                      </c:pt>
                      <c:pt idx="21">
                        <c:v>46712.156999999999</c:v>
                      </c:pt>
                      <c:pt idx="22">
                        <c:v>45645.472999999998</c:v>
                      </c:pt>
                      <c:pt idx="23">
                        <c:v>44255.853000000003</c:v>
                      </c:pt>
                      <c:pt idx="24">
                        <c:v>43593.555</c:v>
                      </c:pt>
                    </c:numCache>
                  </c:numRef>
                </c:val>
                <c:smooth val="0"/>
                <c:extLst xmlns:c15="http://schemas.microsoft.com/office/drawing/2012/chart">
                  <c:ext xmlns:c16="http://schemas.microsoft.com/office/drawing/2014/chart" uri="{C3380CC4-5D6E-409C-BE32-E72D297353CC}">
                    <c16:uniqueId val="{0000002B-C4A6-4AFA-BCC0-CA9232BE0A3F}"/>
                  </c:ext>
                </c:extLst>
              </c15:ser>
            </c15:filteredLineSeries>
          </c:ext>
        </c:extLst>
      </c:lineChart>
      <c:catAx>
        <c:axId val="764549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455407"/>
        <c:crosses val="autoZero"/>
        <c:auto val="1"/>
        <c:lblAlgn val="ctr"/>
        <c:lblOffset val="100"/>
        <c:noMultiLvlLbl val="0"/>
      </c:catAx>
      <c:valAx>
        <c:axId val="76455407"/>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454927"/>
        <c:crosses val="autoZero"/>
        <c:crossBetween val="between"/>
      </c:valAx>
      <c:spPr>
        <a:noFill/>
        <a:ln w="22225" cmpd="sng">
          <a:noFill/>
        </a:ln>
        <a:effectLst/>
      </c:spPr>
    </c:plotArea>
    <c:legend>
      <c:legendPos val="b"/>
      <c:layout>
        <c:manualLayout>
          <c:xMode val="edge"/>
          <c:yMode val="edge"/>
          <c:x val="4.4699839655721406E-2"/>
          <c:y val="0.90142624153629491"/>
          <c:w val="0.9031883828591778"/>
          <c:h val="8.4575509530750048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In-State,</a:t>
            </a:r>
            <a:r>
              <a:rPr lang="en-US" baseline="0"/>
              <a:t> First-time in College (FTIC), Public Four-year Institutions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4367273056385192E-2"/>
          <c:y val="0.10087938403469959"/>
          <c:w val="0.9273471500284427"/>
          <c:h val="0.75163333293411927"/>
        </c:manualLayout>
      </c:layout>
      <c:barChart>
        <c:barDir val="col"/>
        <c:grouping val="clustered"/>
        <c:varyColors val="0"/>
        <c:ser>
          <c:idx val="16"/>
          <c:order val="9"/>
          <c:tx>
            <c:strRef>
              <c:f>'[2023 Projections.xlsx]IS_FTIC_XXTOTL'!$E$1</c:f>
              <c:strCache>
                <c:ptCount val="1"/>
                <c:pt idx="0">
                  <c:v>In-State FTIC</c:v>
                </c:pt>
              </c:strCache>
            </c:strRef>
          </c:tx>
          <c:spPr>
            <a:solidFill>
              <a:schemeClr val="tx1">
                <a:lumMod val="65000"/>
                <a:lumOff val="35000"/>
              </a:schemeClr>
            </a:solidFill>
            <a:ln w="152400" cmpd="sng">
              <a:solidFill>
                <a:schemeClr val="tx1">
                  <a:lumMod val="65000"/>
                  <a:lumOff val="35000"/>
                </a:schemeClr>
              </a:solidFill>
              <a:miter lim="800000"/>
            </a:ln>
            <a:effectLst/>
          </c:spPr>
          <c:invertIfNegative val="0"/>
          <c:dLbls>
            <c:numFmt formatCode="#,##0;[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'[2023 Projections.xlsx]IS_FTIC_XXXALL'!$A$2:$A$26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Projections.xlsx]IS_FTIC_XXTOTL'!$E$2:$E$26</c:f>
              <c:numCache>
                <c:formatCode>General</c:formatCode>
                <c:ptCount val="25"/>
                <c:pt idx="0">
                  <c:v>23839</c:v>
                </c:pt>
                <c:pt idx="1">
                  <c:v>23428</c:v>
                </c:pt>
                <c:pt idx="2">
                  <c:v>23902</c:v>
                </c:pt>
                <c:pt idx="3">
                  <c:v>24847</c:v>
                </c:pt>
                <c:pt idx="4">
                  <c:v>24583</c:v>
                </c:pt>
                <c:pt idx="5">
                  <c:v>24648</c:v>
                </c:pt>
                <c:pt idx="6">
                  <c:v>25461</c:v>
                </c:pt>
                <c:pt idx="7">
                  <c:v>26072</c:v>
                </c:pt>
                <c:pt idx="8">
                  <c:v>26119</c:v>
                </c:pt>
                <c:pt idx="9">
                  <c:v>25950</c:v>
                </c:pt>
                <c:pt idx="10">
                  <c:v>26558</c:v>
                </c:pt>
                <c:pt idx="11">
                  <c:v>27243</c:v>
                </c:pt>
                <c:pt idx="12">
                  <c:v>28210</c:v>
                </c:pt>
                <c:pt idx="13">
                  <c:v>28488</c:v>
                </c:pt>
                <c:pt idx="14">
                  <c:v>28673</c:v>
                </c:pt>
                <c:pt idx="15">
                  <c:v>27093</c:v>
                </c:pt>
                <c:pt idx="16">
                  <c:v>26521</c:v>
                </c:pt>
                <c:pt idx="17">
                  <c:v>28047</c:v>
                </c:pt>
              </c:numCache>
            </c:numRef>
          </c:val>
          <c:extLst>
            <c:ext xmlns:c16="http://schemas.microsoft.com/office/drawing/2014/chart" uri="{C3380CC4-5D6E-409C-BE32-E72D297353CC}">
              <c16:uniqueId val="{00000000-D3C7-4D4C-A136-C1AEC3CB23BE}"/>
            </c:ext>
          </c:extLst>
        </c:ser>
        <c:ser>
          <c:idx val="17"/>
          <c:order val="10"/>
          <c:tx>
            <c:strRef>
              <c:f>'[2023 Projections.xlsx]IS_FTIC_XXTOTL'!$F$1</c:f>
              <c:strCache>
                <c:ptCount val="1"/>
                <c:pt idx="0">
                  <c:v> FTIC, Recent HS Grads</c:v>
                </c:pt>
              </c:strCache>
            </c:strRef>
          </c:tx>
          <c:spPr>
            <a:solidFill>
              <a:srgbClr val="8CC168"/>
            </a:solidFill>
            <a:ln w="25400">
              <a:solidFill>
                <a:schemeClr val="bg1"/>
              </a:solidFill>
            </a:ln>
            <a:effectLst/>
          </c:spPr>
          <c:invertIfNegative val="0"/>
          <c:cat>
            <c:numRef>
              <c:f>'[2023 Projections.xlsx]IS_FTIC_XXXALL'!$A$2:$A$26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Projections.xlsx]IS_FTIC_XXTOTL'!$F$2:$F$26</c:f>
              <c:numCache>
                <c:formatCode>General</c:formatCode>
                <c:ptCount val="25"/>
                <c:pt idx="0">
                  <c:v>21417</c:v>
                </c:pt>
                <c:pt idx="1">
                  <c:v>21210</c:v>
                </c:pt>
                <c:pt idx="2">
                  <c:v>22273</c:v>
                </c:pt>
                <c:pt idx="3">
                  <c:v>22922</c:v>
                </c:pt>
                <c:pt idx="4">
                  <c:v>21629</c:v>
                </c:pt>
                <c:pt idx="5">
                  <c:v>21276</c:v>
                </c:pt>
                <c:pt idx="6">
                  <c:v>22393</c:v>
                </c:pt>
                <c:pt idx="7">
                  <c:v>22829</c:v>
                </c:pt>
                <c:pt idx="8">
                  <c:v>22948</c:v>
                </c:pt>
                <c:pt idx="9">
                  <c:v>23914</c:v>
                </c:pt>
                <c:pt idx="10">
                  <c:v>24783</c:v>
                </c:pt>
                <c:pt idx="11">
                  <c:v>24573</c:v>
                </c:pt>
                <c:pt idx="12">
                  <c:v>26156</c:v>
                </c:pt>
                <c:pt idx="13">
                  <c:v>26166</c:v>
                </c:pt>
                <c:pt idx="14">
                  <c:v>26975</c:v>
                </c:pt>
                <c:pt idx="15">
                  <c:v>24769</c:v>
                </c:pt>
                <c:pt idx="16">
                  <c:v>24726</c:v>
                </c:pt>
                <c:pt idx="17">
                  <c:v>26015</c:v>
                </c:pt>
              </c:numCache>
            </c:numRef>
          </c:val>
          <c:extLst>
            <c:ext xmlns:c16="http://schemas.microsoft.com/office/drawing/2014/chart" uri="{C3380CC4-5D6E-409C-BE32-E72D297353CC}">
              <c16:uniqueId val="{00000001-D3C7-4D4C-A136-C1AEC3CB23BE}"/>
            </c:ext>
          </c:extLst>
        </c:ser>
        <c:dLbls>
          <c:showLegendKey val="0"/>
          <c:showVal val="0"/>
          <c:showCatName val="0"/>
          <c:showSerName val="0"/>
          <c:showPercent val="0"/>
          <c:showBubbleSize val="0"/>
        </c:dLbls>
        <c:gapWidth val="80"/>
        <c:overlap val="100"/>
        <c:axId val="76454927"/>
        <c:axId val="76455407"/>
      </c:barChart>
      <c:lineChart>
        <c:grouping val="standard"/>
        <c:varyColors val="0"/>
        <c:ser>
          <c:idx val="6"/>
          <c:order val="2"/>
          <c:tx>
            <c:strRef>
              <c:f>'[2023 Projections.xlsx]IS_FTIC_XXTOTL'!$P$1</c:f>
              <c:strCache>
                <c:ptCount val="1"/>
                <c:pt idx="0">
                  <c:v>Projected In-State FTIC</c:v>
                </c:pt>
              </c:strCache>
            </c:strRef>
          </c:tx>
          <c:spPr>
            <a:ln w="28575" cap="rnd">
              <a:solidFill>
                <a:schemeClr val="accent1">
                  <a:lumMod val="60000"/>
                </a:schemeClr>
              </a:solidFill>
              <a:round/>
            </a:ln>
            <a:effectLst/>
          </c:spPr>
          <c:marker>
            <c:symbol val="circle"/>
            <c:size val="7"/>
            <c:spPr>
              <a:solidFill>
                <a:schemeClr val="accent1">
                  <a:lumMod val="60000"/>
                </a:schemeClr>
              </a:solidFill>
              <a:ln w="9525">
                <a:solidFill>
                  <a:schemeClr val="accent1">
                    <a:lumMod val="60000"/>
                  </a:schemeClr>
                </a:solidFill>
              </a:ln>
              <a:effectLst/>
            </c:spPr>
          </c:marker>
          <c:dLbls>
            <c:dLbl>
              <c:idx val="18"/>
              <c:layout>
                <c:manualLayout>
                  <c:x val="-5.7430007178750899E-3"/>
                  <c:y val="1.61127895266868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3C7-4D4C-A136-C1AEC3CB23BE}"/>
                </c:ext>
              </c:extLst>
            </c:dLbl>
            <c:dLbl>
              <c:idx val="19"/>
              <c:layout>
                <c:manualLayout>
                  <c:x val="-5.7429630341433455E-3"/>
                  <c:y val="-2.8197381671701913E-2"/>
                </c:manualLayout>
              </c:layout>
              <c:numFmt formatCode="#,##0;[Red]#,##0" sourceLinked="0"/>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2.7566403445800428E-2"/>
                      <c:h val="2.6153150795727574E-2"/>
                    </c:manualLayout>
                  </c15:layout>
                </c:ext>
                <c:ext xmlns:c16="http://schemas.microsoft.com/office/drawing/2014/chart" uri="{C3380CC4-5D6E-409C-BE32-E72D297353CC}">
                  <c16:uniqueId val="{00000003-D3C7-4D4C-A136-C1AEC3CB23BE}"/>
                </c:ext>
              </c:extLst>
            </c:dLbl>
            <c:dLbl>
              <c:idx val="20"/>
              <c:layout>
                <c:manualLayout>
                  <c:x val="0"/>
                  <c:y val="1.20845921450151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3C7-4D4C-A136-C1AEC3CB23BE}"/>
                </c:ext>
              </c:extLst>
            </c:dLbl>
            <c:dLbl>
              <c:idx val="21"/>
              <c:layout>
                <c:manualLayout>
                  <c:x val="-4.7858339315625751E-3"/>
                  <c:y val="-2.81973816717019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3C7-4D4C-A136-C1AEC3CB23BE}"/>
                </c:ext>
              </c:extLst>
            </c:dLbl>
            <c:dLbl>
              <c:idx val="22"/>
              <c:layout>
                <c:manualLayout>
                  <c:x val="-1.9143335726250299E-3"/>
                  <c:y val="2.41691842900302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3C7-4D4C-A136-C1AEC3CB23BE}"/>
                </c:ext>
              </c:extLst>
            </c:dLbl>
            <c:dLbl>
              <c:idx val="23"/>
              <c:layout>
                <c:manualLayout>
                  <c:x val="-2.8715003589376851E-3"/>
                  <c:y val="-3.82678751258812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3C7-4D4C-A136-C1AEC3CB23BE}"/>
                </c:ext>
              </c:extLst>
            </c:dLbl>
            <c:dLbl>
              <c:idx val="24"/>
              <c:layout>
                <c:manualLayout>
                  <c:x val="-6.7001675041876048E-3"/>
                  <c:y val="2.01409869083584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3C7-4D4C-A136-C1AEC3CB23BE}"/>
                </c:ext>
              </c:extLst>
            </c:dLbl>
            <c:numFmt formatCode="#,##0;[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'[2023 Projections.xlsx]IS_FTIC_XXTOTL'!$A$2:$A$26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Projections.xlsx]IS_FTIC_XXTOTL'!$P$2:$P$26</c:f>
              <c:numCache>
                <c:formatCode>General</c:formatCode>
                <c:ptCount val="25"/>
                <c:pt idx="18">
                  <c:v>27075</c:v>
                </c:pt>
                <c:pt idx="19">
                  <c:v>27366</c:v>
                </c:pt>
                <c:pt idx="20">
                  <c:v>27100</c:v>
                </c:pt>
                <c:pt idx="21">
                  <c:v>27587</c:v>
                </c:pt>
                <c:pt idx="22">
                  <c:v>27411</c:v>
                </c:pt>
                <c:pt idx="23">
                  <c:v>27424</c:v>
                </c:pt>
                <c:pt idx="24">
                  <c:v>27333</c:v>
                </c:pt>
              </c:numCache>
            </c:numRef>
          </c:val>
          <c:smooth val="0"/>
          <c:extLst>
            <c:ext xmlns:c16="http://schemas.microsoft.com/office/drawing/2014/chart" uri="{C3380CC4-5D6E-409C-BE32-E72D297353CC}">
              <c16:uniqueId val="{00000009-D3C7-4D4C-A136-C1AEC3CB23BE}"/>
            </c:ext>
          </c:extLst>
        </c:ser>
        <c:ser>
          <c:idx val="12"/>
          <c:order val="6"/>
          <c:tx>
            <c:strRef>
              <c:f>'[2023 Projections.xlsx]IS_FTIC_XXTOTL'!$V$1</c:f>
              <c:strCache>
                <c:ptCount val="1"/>
                <c:pt idx="0">
                  <c:v>Calculated Recent HS Grads from Projections</c:v>
                </c:pt>
              </c:strCache>
            </c:strRef>
          </c:tx>
          <c:spPr>
            <a:ln w="28575" cap="rnd">
              <a:solidFill>
                <a:schemeClr val="accent1">
                  <a:lumMod val="80000"/>
                  <a:lumOff val="20000"/>
                </a:schemeClr>
              </a:solidFill>
              <a:prstDash val="sysDash"/>
              <a:round/>
            </a:ln>
            <a:effectLst/>
          </c:spPr>
          <c:marker>
            <c:symbol val="x"/>
            <c:size val="5"/>
            <c:spPr>
              <a:solidFill>
                <a:schemeClr val="accent1">
                  <a:lumMod val="80000"/>
                  <a:lumOff val="20000"/>
                </a:schemeClr>
              </a:solidFill>
              <a:ln w="9525">
                <a:solidFill>
                  <a:schemeClr val="accent1">
                    <a:lumMod val="80000"/>
                    <a:lumOff val="20000"/>
                  </a:schemeClr>
                </a:solidFill>
              </a:ln>
              <a:effectLst/>
            </c:spPr>
          </c:marker>
          <c:cat>
            <c:numRef>
              <c:f>'[2023 Projections.xlsx]IS_FTIC_XXTOTL'!$A$2:$A$26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Projections.xlsx]IS_FTIC_XXTOTL'!$V$2:$V$26</c:f>
              <c:numCache>
                <c:formatCode>General</c:formatCode>
                <c:ptCount val="25"/>
                <c:pt idx="18">
                  <c:v>25089.682528000001</c:v>
                </c:pt>
                <c:pt idx="19">
                  <c:v>25359.344489999999</c:v>
                </c:pt>
                <c:pt idx="20">
                  <c:v>25112.849364000002</c:v>
                </c:pt>
                <c:pt idx="21">
                  <c:v>25564.139313</c:v>
                </c:pt>
                <c:pt idx="22">
                  <c:v>25401.044794000001</c:v>
                </c:pt>
                <c:pt idx="23">
                  <c:v>25413.091548</c:v>
                </c:pt>
                <c:pt idx="24">
                  <c:v>25328.764267999999</c:v>
                </c:pt>
              </c:numCache>
            </c:numRef>
          </c:val>
          <c:smooth val="0"/>
          <c:extLst>
            <c:ext xmlns:c16="http://schemas.microsoft.com/office/drawing/2014/chart" uri="{C3380CC4-5D6E-409C-BE32-E72D297353CC}">
              <c16:uniqueId val="{0000000A-D3C7-4D4C-A136-C1AEC3CB23BE}"/>
            </c:ext>
          </c:extLst>
        </c:ser>
        <c:ser>
          <c:idx val="15"/>
          <c:order val="8"/>
          <c:tx>
            <c:strRef>
              <c:f>'[2023 Projections.xlsx]IS_FTIC_XXTOTL'!$Y$1</c:f>
              <c:strCache>
                <c:ptCount val="1"/>
                <c:pt idx="0">
                  <c:v>Forecast of Recent Public HS based on Ext. Projections</c:v>
                </c:pt>
              </c:strCache>
            </c:strRef>
          </c:tx>
          <c:spPr>
            <a:ln w="28575" cap="rnd">
              <a:solidFill>
                <a:schemeClr val="accent2"/>
              </a:solidFill>
              <a:prstDash val="lgDash"/>
              <a:round/>
            </a:ln>
            <a:effectLst/>
          </c:spPr>
          <c:marker>
            <c:symbol val="circle"/>
            <c:size val="8"/>
            <c:spPr>
              <a:solidFill>
                <a:schemeClr val="accent4">
                  <a:lumMod val="80000"/>
                  <a:lumOff val="20000"/>
                </a:schemeClr>
              </a:solidFill>
              <a:ln w="9525">
                <a:solidFill>
                  <a:schemeClr val="accent4">
                    <a:lumMod val="80000"/>
                    <a:lumOff val="20000"/>
                  </a:schemeClr>
                </a:solidFill>
                <a:prstDash val="lgDash"/>
              </a:ln>
              <a:effectLst/>
            </c:spPr>
          </c:marker>
          <c:cat>
            <c:numRef>
              <c:f>'[2023 Projections.xlsx]IS_FTIC_XXTOTL'!$A$2:$A$26</c:f>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f>'[2023 Projections.xlsx]IS_FTIC_XXTOTL'!$Y$2:$Y$26</c:f>
              <c:numCache>
                <c:formatCode>General</c:formatCode>
                <c:ptCount val="25"/>
                <c:pt idx="18">
                  <c:v>25847</c:v>
                </c:pt>
                <c:pt idx="19">
                  <c:v>25982</c:v>
                </c:pt>
                <c:pt idx="20">
                  <c:v>26155</c:v>
                </c:pt>
                <c:pt idx="21">
                  <c:v>26878</c:v>
                </c:pt>
                <c:pt idx="22">
                  <c:v>26257</c:v>
                </c:pt>
                <c:pt idx="23">
                  <c:v>25477</c:v>
                </c:pt>
                <c:pt idx="24">
                  <c:v>25140</c:v>
                </c:pt>
              </c:numCache>
            </c:numRef>
          </c:val>
          <c:smooth val="0"/>
          <c:extLst>
            <c:ext xmlns:c16="http://schemas.microsoft.com/office/drawing/2014/chart" uri="{C3380CC4-5D6E-409C-BE32-E72D297353CC}">
              <c16:uniqueId val="{0000000B-D3C7-4D4C-A136-C1AEC3CB23BE}"/>
            </c:ext>
          </c:extLst>
        </c:ser>
        <c:dLbls>
          <c:showLegendKey val="0"/>
          <c:showVal val="0"/>
          <c:showCatName val="0"/>
          <c:showSerName val="0"/>
          <c:showPercent val="0"/>
          <c:showBubbleSize val="0"/>
        </c:dLbls>
        <c:marker val="1"/>
        <c:smooth val="0"/>
        <c:axId val="76454927"/>
        <c:axId val="76455407"/>
        <c:extLst>
          <c:ext xmlns:c15="http://schemas.microsoft.com/office/drawing/2012/chart" uri="{02D57815-91ED-43cb-92C2-25804820EDAC}">
            <c15:filteredLineSeries>
              <c15:ser>
                <c:idx val="4"/>
                <c:order val="0"/>
                <c:tx>
                  <c:strRef>
                    <c:extLst>
                      <c:ext uri="{02D57815-91ED-43cb-92C2-25804820EDAC}">
                        <c15:formulaRef>
                          <c15:sqref>'[2023 Projections.xlsx]IS_FTIC_XXXALL'!$N$1</c15:sqref>
                        </c15:formulaRef>
                      </c:ext>
                    </c:extLst>
                    <c:strCache>
                      <c:ptCount val="1"/>
                      <c:pt idx="0">
                        <c:v>Est_Likely_LB</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extLst>
                      <c:ext uri="{02D57815-91ED-43cb-92C2-25804820EDAC}">
                        <c15:formulaRef>
                          <c15:sqref>'[2023 Projections.xlsx]IS_FTIC_XXTOTL'!$A$2:$A$26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c:ext uri="{02D57815-91ED-43cb-92C2-25804820EDAC}">
                        <c15:formulaRef>
                          <c15:sqref>'[2023 Projections.xlsx]IS_FTIC_XXXALL'!$N$2:$N$26</c15:sqref>
                        </c15:formulaRef>
                      </c:ext>
                    </c:extLst>
                    <c:numCache>
                      <c:formatCode>General</c:formatCode>
                      <c:ptCount val="25"/>
                      <c:pt idx="18">
                        <c:v>51245</c:v>
                      </c:pt>
                      <c:pt idx="19">
                        <c:v>51502</c:v>
                      </c:pt>
                      <c:pt idx="20">
                        <c:v>51846</c:v>
                      </c:pt>
                      <c:pt idx="21">
                        <c:v>53279</c:v>
                      </c:pt>
                      <c:pt idx="22">
                        <c:v>52047</c:v>
                      </c:pt>
                      <c:pt idx="23">
                        <c:v>50501</c:v>
                      </c:pt>
                      <c:pt idx="24">
                        <c:v>49832</c:v>
                      </c:pt>
                    </c:numCache>
                  </c:numRef>
                </c:val>
                <c:smooth val="0"/>
                <c:extLst>
                  <c:ext xmlns:c16="http://schemas.microsoft.com/office/drawing/2014/chart" uri="{C3380CC4-5D6E-409C-BE32-E72D297353CC}">
                    <c16:uniqueId val="{0000000C-D3C7-4D4C-A136-C1AEC3CB23BE}"/>
                  </c:ext>
                </c:extLst>
              </c15:ser>
            </c15:filteredLineSeries>
            <c15:filteredLineSeries>
              <c15:ser>
                <c:idx val="5"/>
                <c:order val="1"/>
                <c:tx>
                  <c:strRef>
                    <c:extLst xmlns:c15="http://schemas.microsoft.com/office/drawing/2012/chart">
                      <c:ext xmlns:c15="http://schemas.microsoft.com/office/drawing/2012/chart" uri="{02D57815-91ED-43cb-92C2-25804820EDAC}">
                        <c15:formulaRef>
                          <c15:sqref>'[2023 Projections.xlsx]IS_FTIC_XXXALL'!$O$1</c15:sqref>
                        </c15:formulaRef>
                      </c:ext>
                    </c:extLst>
                    <c:strCache>
                      <c:ptCount val="1"/>
                      <c:pt idx="0">
                        <c:v>Est_Likely_UB</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numRef>
                    <c:extLst xmlns:c15="http://schemas.microsoft.com/office/drawing/2012/chart">
                      <c:ext xmlns:c15="http://schemas.microsoft.com/office/drawing/2012/chart" uri="{02D57815-91ED-43cb-92C2-25804820EDAC}">
                        <c15:formulaRef>
                          <c15:sqref>'[2023 Projections.xlsx]IS_FTIC_XXTOTL'!$A$2:$A$26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xmlns:c15="http://schemas.microsoft.com/office/drawing/2012/chart">
                      <c:ext xmlns:c15="http://schemas.microsoft.com/office/drawing/2012/chart" uri="{02D57815-91ED-43cb-92C2-25804820EDAC}">
                        <c15:formulaRef>
                          <c15:sqref>'[2023 Projections.xlsx]IS_FTIC_XXXALL'!$O$2:$O$26</c15:sqref>
                        </c15:formulaRef>
                      </c:ext>
                    </c:extLst>
                    <c:numCache>
                      <c:formatCode>General</c:formatCode>
                      <c:ptCount val="25"/>
                      <c:pt idx="18">
                        <c:v>63014</c:v>
                      </c:pt>
                      <c:pt idx="19">
                        <c:v>63336</c:v>
                      </c:pt>
                      <c:pt idx="20">
                        <c:v>63769</c:v>
                      </c:pt>
                      <c:pt idx="21">
                        <c:v>65514</c:v>
                      </c:pt>
                      <c:pt idx="22">
                        <c:v>63998</c:v>
                      </c:pt>
                      <c:pt idx="23">
                        <c:v>62100</c:v>
                      </c:pt>
                      <c:pt idx="24">
                        <c:v>61286</c:v>
                      </c:pt>
                    </c:numCache>
                  </c:numRef>
                </c:val>
                <c:smooth val="0"/>
                <c:extLst xmlns:c15="http://schemas.microsoft.com/office/drawing/2012/chart">
                  <c:ext xmlns:c16="http://schemas.microsoft.com/office/drawing/2014/chart" uri="{C3380CC4-5D6E-409C-BE32-E72D297353CC}">
                    <c16:uniqueId val="{0000000D-D3C7-4D4C-A136-C1AEC3CB23BE}"/>
                  </c:ext>
                </c:extLst>
              </c15:ser>
            </c15:filteredLineSeries>
            <c15:filteredLineSeries>
              <c15:ser>
                <c:idx val="8"/>
                <c:order val="3"/>
                <c:tx>
                  <c:strRef>
                    <c:extLst xmlns:c15="http://schemas.microsoft.com/office/drawing/2012/chart">
                      <c:ext xmlns:c15="http://schemas.microsoft.com/office/drawing/2012/chart" uri="{02D57815-91ED-43cb-92C2-25804820EDAC}">
                        <c15:formulaRef>
                          <c15:sqref>'[2023 Projections.xlsx]IS_FTIC_XXXALL'!$R$1</c15:sqref>
                        </c15:formulaRef>
                      </c:ext>
                    </c:extLst>
                    <c:strCache>
                      <c:ptCount val="1"/>
                      <c:pt idx="0">
                        <c:v>avg_pct_recent_hc</c:v>
                      </c:pt>
                    </c:strCache>
                  </c:strRef>
                </c:tx>
                <c:spPr>
                  <a:ln w="28575" cap="rnd">
                    <a:solidFill>
                      <a:schemeClr val="accent3">
                        <a:lumMod val="60000"/>
                      </a:schemeClr>
                    </a:solidFill>
                    <a:round/>
                  </a:ln>
                  <a:effectLst/>
                </c:spPr>
                <c:marker>
                  <c:symbol val="circle"/>
                  <c:size val="5"/>
                  <c:spPr>
                    <a:solidFill>
                      <a:schemeClr val="accent3">
                        <a:lumMod val="60000"/>
                      </a:schemeClr>
                    </a:solidFill>
                    <a:ln w="9525">
                      <a:solidFill>
                        <a:schemeClr val="accent3">
                          <a:lumMod val="60000"/>
                        </a:schemeClr>
                      </a:solidFill>
                    </a:ln>
                    <a:effectLst/>
                  </c:spPr>
                </c:marker>
                <c:cat>
                  <c:numRef>
                    <c:extLst xmlns:c15="http://schemas.microsoft.com/office/drawing/2012/chart">
                      <c:ext xmlns:c15="http://schemas.microsoft.com/office/drawing/2012/chart" uri="{02D57815-91ED-43cb-92C2-25804820EDAC}">
                        <c15:formulaRef>
                          <c15:sqref>'[2023 Projections.xlsx]IS_FTIC_XXTOTL'!$A$2:$A$26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xmlns:c15="http://schemas.microsoft.com/office/drawing/2012/chart">
                      <c:ext xmlns:c15="http://schemas.microsoft.com/office/drawing/2012/chart" uri="{02D57815-91ED-43cb-92C2-25804820EDAC}">
                        <c15:formulaRef>
                          <c15:sqref>'[2023 Projections.xlsx]IS_FTIC_XXXALL'!$R$2:$R$26</c15:sqref>
                        </c15:formulaRef>
                      </c:ext>
                    </c:extLst>
                    <c:numCache>
                      <c:formatCode>General</c:formatCode>
                      <c:ptCount val="25"/>
                      <c:pt idx="0">
                        <c:v>0.79135700313583601</c:v>
                      </c:pt>
                      <c:pt idx="1">
                        <c:v>0.79135700313583601</c:v>
                      </c:pt>
                      <c:pt idx="2">
                        <c:v>0.79135700313583601</c:v>
                      </c:pt>
                      <c:pt idx="3">
                        <c:v>0.79135700313583601</c:v>
                      </c:pt>
                      <c:pt idx="4">
                        <c:v>0.79135700313583601</c:v>
                      </c:pt>
                      <c:pt idx="5">
                        <c:v>0.79135700313583601</c:v>
                      </c:pt>
                      <c:pt idx="6">
                        <c:v>0.79135700313583601</c:v>
                      </c:pt>
                      <c:pt idx="7">
                        <c:v>0.79135700313583601</c:v>
                      </c:pt>
                      <c:pt idx="8">
                        <c:v>0.79135700313583601</c:v>
                      </c:pt>
                      <c:pt idx="9">
                        <c:v>0.79135700313583601</c:v>
                      </c:pt>
                      <c:pt idx="10">
                        <c:v>0.79135700313583601</c:v>
                      </c:pt>
                      <c:pt idx="11">
                        <c:v>0.79135700313583601</c:v>
                      </c:pt>
                      <c:pt idx="12">
                        <c:v>0.79135700313583601</c:v>
                      </c:pt>
                      <c:pt idx="13">
                        <c:v>0.79135700313583601</c:v>
                      </c:pt>
                      <c:pt idx="14">
                        <c:v>0.79135700313583601</c:v>
                      </c:pt>
                      <c:pt idx="15">
                        <c:v>0.79135700313583601</c:v>
                      </c:pt>
                      <c:pt idx="16">
                        <c:v>0.79135700313583601</c:v>
                      </c:pt>
                      <c:pt idx="17">
                        <c:v>0.79135700313583601</c:v>
                      </c:pt>
                      <c:pt idx="18">
                        <c:v>0.79135700313583601</c:v>
                      </c:pt>
                      <c:pt idx="19">
                        <c:v>0.79135700313583601</c:v>
                      </c:pt>
                      <c:pt idx="20">
                        <c:v>0.79135700313583601</c:v>
                      </c:pt>
                      <c:pt idx="21">
                        <c:v>0.79135700313583601</c:v>
                      </c:pt>
                      <c:pt idx="22">
                        <c:v>0.79135700313583601</c:v>
                      </c:pt>
                      <c:pt idx="23">
                        <c:v>0.79135700313583601</c:v>
                      </c:pt>
                      <c:pt idx="24">
                        <c:v>0.79135700313583601</c:v>
                      </c:pt>
                    </c:numCache>
                  </c:numRef>
                </c:val>
                <c:smooth val="0"/>
                <c:extLst xmlns:c15="http://schemas.microsoft.com/office/drawing/2012/chart">
                  <c:ext xmlns:c16="http://schemas.microsoft.com/office/drawing/2014/chart" uri="{C3380CC4-5D6E-409C-BE32-E72D297353CC}">
                    <c16:uniqueId val="{0000000E-D3C7-4D4C-A136-C1AEC3CB23BE}"/>
                  </c:ext>
                </c:extLst>
              </c15:ser>
            </c15:filteredLineSeries>
            <c15:filteredLineSeries>
              <c15:ser>
                <c:idx val="9"/>
                <c:order val="4"/>
                <c:tx>
                  <c:strRef>
                    <c:extLst xmlns:c15="http://schemas.microsoft.com/office/drawing/2012/chart">
                      <c:ext xmlns:c15="http://schemas.microsoft.com/office/drawing/2012/chart" uri="{02D57815-91ED-43cb-92C2-25804820EDAC}">
                        <c15:formulaRef>
                          <c15:sqref>'[2023 Projections.xlsx]IS_FTIC_XXXALL'!$S$1</c15:sqref>
                        </c15:formulaRef>
                      </c:ext>
                    </c:extLst>
                    <c:strCache>
                      <c:ptCount val="1"/>
                    </c:strCache>
                  </c:strRef>
                </c:tx>
                <c:spPr>
                  <a:ln w="28575" cap="rnd">
                    <a:solidFill>
                      <a:schemeClr val="accent4">
                        <a:lumMod val="60000"/>
                      </a:schemeClr>
                    </a:solidFill>
                    <a:round/>
                  </a:ln>
                  <a:effectLst/>
                </c:spPr>
                <c:marker>
                  <c:symbol val="circle"/>
                  <c:size val="5"/>
                  <c:spPr>
                    <a:solidFill>
                      <a:schemeClr val="accent4">
                        <a:lumMod val="60000"/>
                      </a:schemeClr>
                    </a:solidFill>
                    <a:ln w="9525">
                      <a:solidFill>
                        <a:schemeClr val="accent4">
                          <a:lumMod val="60000"/>
                        </a:schemeClr>
                      </a:solidFill>
                    </a:ln>
                    <a:effectLst/>
                  </c:spPr>
                </c:marker>
                <c:cat>
                  <c:numRef>
                    <c:extLst xmlns:c15="http://schemas.microsoft.com/office/drawing/2012/chart">
                      <c:ext xmlns:c15="http://schemas.microsoft.com/office/drawing/2012/chart" uri="{02D57815-91ED-43cb-92C2-25804820EDAC}">
                        <c15:formulaRef>
                          <c15:sqref>'[2023 Projections.xlsx]IS_FTIC_XXTOTL'!$A$2:$A$26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xmlns:c15="http://schemas.microsoft.com/office/drawing/2012/chart">
                      <c:ext xmlns:c15="http://schemas.microsoft.com/office/drawing/2012/chart" uri="{02D57815-91ED-43cb-92C2-25804820EDAC}">
                        <c15:formulaRef>
                          <c15:sqref>'[2023 Projections.xlsx]IS_FTIC_XXXALL'!$S$2:$S$26</c15:sqref>
                        </c15:formulaRef>
                      </c:ext>
                    </c:extLst>
                    <c:numCache>
                      <c:formatCode>General</c:formatCode>
                      <c:ptCount val="25"/>
                    </c:numCache>
                  </c:numRef>
                </c:val>
                <c:smooth val="0"/>
                <c:extLst xmlns:c15="http://schemas.microsoft.com/office/drawing/2012/chart">
                  <c:ext xmlns:c16="http://schemas.microsoft.com/office/drawing/2014/chart" uri="{C3380CC4-5D6E-409C-BE32-E72D297353CC}">
                    <c16:uniqueId val="{0000000F-D3C7-4D4C-A136-C1AEC3CB23BE}"/>
                  </c:ext>
                </c:extLst>
              </c15:ser>
            </c15:filteredLineSeries>
            <c15:filteredLineSeries>
              <c15:ser>
                <c:idx val="10"/>
                <c:order val="5"/>
                <c:tx>
                  <c:strRef>
                    <c:extLst xmlns:c15="http://schemas.microsoft.com/office/drawing/2012/chart">
                      <c:ext xmlns:c15="http://schemas.microsoft.com/office/drawing/2012/chart" uri="{02D57815-91ED-43cb-92C2-25804820EDAC}">
                        <c15:formulaRef>
                          <c15:sqref>'[2023 Projections.xlsx]IS_FTIC_XXXALL'!$T$1</c15:sqref>
                        </c15:formulaRef>
                      </c:ext>
                    </c:extLst>
                    <c:strCache>
                      <c:ptCount val="1"/>
                    </c:strCache>
                  </c:strRef>
                </c:tx>
                <c:spPr>
                  <a:ln w="28575" cap="rnd">
                    <a:solidFill>
                      <a:schemeClr val="accent5">
                        <a:lumMod val="60000"/>
                      </a:schemeClr>
                    </a:solidFill>
                    <a:round/>
                  </a:ln>
                  <a:effectLst/>
                </c:spPr>
                <c:marker>
                  <c:symbol val="circle"/>
                  <c:size val="5"/>
                  <c:spPr>
                    <a:solidFill>
                      <a:schemeClr val="accent5">
                        <a:lumMod val="60000"/>
                      </a:schemeClr>
                    </a:solidFill>
                    <a:ln w="9525">
                      <a:solidFill>
                        <a:schemeClr val="accent5">
                          <a:lumMod val="60000"/>
                        </a:schemeClr>
                      </a:solidFill>
                    </a:ln>
                    <a:effectLst/>
                  </c:spPr>
                </c:marker>
                <c:cat>
                  <c:numRef>
                    <c:extLst xmlns:c15="http://schemas.microsoft.com/office/drawing/2012/chart">
                      <c:ext xmlns:c15="http://schemas.microsoft.com/office/drawing/2012/chart" uri="{02D57815-91ED-43cb-92C2-25804820EDAC}">
                        <c15:formulaRef>
                          <c15:sqref>'[2023 Projections.xlsx]IS_FTIC_XXTOTL'!$A$2:$A$26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xmlns:c15="http://schemas.microsoft.com/office/drawing/2012/chart">
                      <c:ext xmlns:c15="http://schemas.microsoft.com/office/drawing/2012/chart" uri="{02D57815-91ED-43cb-92C2-25804820EDAC}">
                        <c15:formulaRef>
                          <c15:sqref>'[2023 Projections.xlsx]IS_FTIC_XXXALL'!$T$2:$T$26</c15:sqref>
                        </c15:formulaRef>
                      </c:ext>
                    </c:extLst>
                    <c:numCache>
                      <c:formatCode>General</c:formatCode>
                      <c:ptCount val="25"/>
                    </c:numCache>
                  </c:numRef>
                </c:val>
                <c:smooth val="0"/>
                <c:extLst xmlns:c15="http://schemas.microsoft.com/office/drawing/2012/chart">
                  <c:ext xmlns:c16="http://schemas.microsoft.com/office/drawing/2014/chart" uri="{C3380CC4-5D6E-409C-BE32-E72D297353CC}">
                    <c16:uniqueId val="{00000010-D3C7-4D4C-A136-C1AEC3CB23BE}"/>
                  </c:ext>
                </c:extLst>
              </c15:ser>
            </c15:filteredLineSeries>
            <c15:filteredLineSeries>
              <c15:ser>
                <c:idx val="13"/>
                <c:order val="7"/>
                <c:tx>
                  <c:strRef>
                    <c:extLst xmlns:c15="http://schemas.microsoft.com/office/drawing/2012/chart">
                      <c:ext xmlns:c15="http://schemas.microsoft.com/office/drawing/2012/chart" uri="{02D57815-91ED-43cb-92C2-25804820EDAC}">
                        <c15:formulaRef>
                          <c15:sqref>'[2023 Projections.xlsx]IS_FTIC_XXXALL'!$W$1</c15:sqref>
                        </c15:formulaRef>
                      </c:ext>
                    </c:extLst>
                    <c:strCache>
                      <c:ptCount val="1"/>
                      <c:pt idx="0">
                        <c:v>pub_Est_Likely_LB</c:v>
                      </c:pt>
                    </c:strCache>
                  </c:strRef>
                </c:tx>
                <c:spPr>
                  <a:ln w="28575" cap="rnd">
                    <a:solidFill>
                      <a:schemeClr val="accent2">
                        <a:lumMod val="80000"/>
                        <a:lumOff val="20000"/>
                      </a:schemeClr>
                    </a:solidFill>
                    <a:round/>
                  </a:ln>
                  <a:effectLst/>
                </c:spPr>
                <c:marker>
                  <c:symbol val="circle"/>
                  <c:size val="5"/>
                  <c:spPr>
                    <a:solidFill>
                      <a:schemeClr val="accent2">
                        <a:lumMod val="80000"/>
                        <a:lumOff val="20000"/>
                      </a:schemeClr>
                    </a:solidFill>
                    <a:ln w="9525">
                      <a:solidFill>
                        <a:schemeClr val="accent2">
                          <a:lumMod val="80000"/>
                          <a:lumOff val="20000"/>
                        </a:schemeClr>
                      </a:solidFill>
                    </a:ln>
                    <a:effectLst/>
                  </c:spPr>
                </c:marker>
                <c:cat>
                  <c:numRef>
                    <c:extLst xmlns:c15="http://schemas.microsoft.com/office/drawing/2012/chart">
                      <c:ext xmlns:c15="http://schemas.microsoft.com/office/drawing/2012/chart" uri="{02D57815-91ED-43cb-92C2-25804820EDAC}">
                        <c15:formulaRef>
                          <c15:sqref>'[2023 Projections.xlsx]IS_FTIC_XXTOTL'!$A$2:$A$26</c15:sqref>
                        </c15:formulaRef>
                      </c:ext>
                    </c:extLst>
                    <c:numCache>
                      <c:formatCode>General</c:formatCode>
                      <c:ptCount val="2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numCache>
                  </c:numRef>
                </c:cat>
                <c:val>
                  <c:numRef>
                    <c:extLst xmlns:c15="http://schemas.microsoft.com/office/drawing/2012/chart">
                      <c:ext xmlns:c15="http://schemas.microsoft.com/office/drawing/2012/chart" uri="{02D57815-91ED-43cb-92C2-25804820EDAC}">
                        <c15:formulaRef>
                          <c15:sqref>'[2023 Projections.xlsx]IS_FTIC_XXXALL'!$W$2:$W$26</c15:sqref>
                        </c15:formulaRef>
                      </c:ext>
                    </c:extLst>
                    <c:numCache>
                      <c:formatCode>General</c:formatCode>
                      <c:ptCount val="25"/>
                      <c:pt idx="18">
                        <c:v>44927.248</c:v>
                      </c:pt>
                      <c:pt idx="19">
                        <c:v>45085.951999999997</c:v>
                      </c:pt>
                      <c:pt idx="20">
                        <c:v>45288.093000000001</c:v>
                      </c:pt>
                      <c:pt idx="21">
                        <c:v>46712.156999999999</c:v>
                      </c:pt>
                      <c:pt idx="22">
                        <c:v>45645.472999999998</c:v>
                      </c:pt>
                      <c:pt idx="23">
                        <c:v>44255.853000000003</c:v>
                      </c:pt>
                      <c:pt idx="24">
                        <c:v>43593.555</c:v>
                      </c:pt>
                    </c:numCache>
                  </c:numRef>
                </c:val>
                <c:smooth val="0"/>
                <c:extLst xmlns:c15="http://schemas.microsoft.com/office/drawing/2012/chart">
                  <c:ext xmlns:c16="http://schemas.microsoft.com/office/drawing/2014/chart" uri="{C3380CC4-5D6E-409C-BE32-E72D297353CC}">
                    <c16:uniqueId val="{00000011-D3C7-4D4C-A136-C1AEC3CB23BE}"/>
                  </c:ext>
                </c:extLst>
              </c15:ser>
            </c15:filteredLineSeries>
          </c:ext>
        </c:extLst>
      </c:lineChart>
      <c:catAx>
        <c:axId val="764549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455407"/>
        <c:crosses val="autoZero"/>
        <c:auto val="1"/>
        <c:lblAlgn val="ctr"/>
        <c:lblOffset val="100"/>
        <c:noMultiLvlLbl val="0"/>
      </c:catAx>
      <c:valAx>
        <c:axId val="76455407"/>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454927"/>
        <c:crosses val="autoZero"/>
        <c:crossBetween val="between"/>
      </c:valAx>
      <c:spPr>
        <a:noFill/>
        <a:ln w="22225" cmpd="sng">
          <a:noFill/>
        </a:ln>
        <a:effectLst/>
      </c:spPr>
    </c:plotArea>
    <c:legend>
      <c:legendPos val="b"/>
      <c:layout>
        <c:manualLayout>
          <c:xMode val="edge"/>
          <c:yMode val="edge"/>
          <c:x val="4.4699839655721406E-2"/>
          <c:y val="0.90142624153629491"/>
          <c:w val="0.9031883828591778"/>
          <c:h val="8.4575509530750048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In-State Undergraduates</a:t>
            </a:r>
            <a:r>
              <a:rPr lang="en-US" sz="2000" baseline="0" dirty="0"/>
              <a:t> </a:t>
            </a:r>
            <a:endParaRPr lang="en-US" sz="2000" dirty="0"/>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5162247977429789E-2"/>
          <c:y val="7.8912037037037044E-2"/>
          <c:w val="0.95139520481288153"/>
          <c:h val="0.80749216243802857"/>
        </c:manualLayout>
      </c:layout>
      <c:barChart>
        <c:barDir val="col"/>
        <c:grouping val="clustered"/>
        <c:varyColors val="0"/>
        <c:ser>
          <c:idx val="1"/>
          <c:order val="0"/>
          <c:tx>
            <c:strRef>
              <c:f>'[2023 Projections.xlsx]Sheet5'!$J$2</c:f>
              <c:strCache>
                <c:ptCount val="1"/>
                <c:pt idx="0">
                  <c:v>2005 to 2012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Calibri Light" panose="020F0302020204030204" pitchFamily="34" charset="0"/>
                    <a:ea typeface="+mn-ea"/>
                    <a:cs typeface="Calibri Light" panose="020F03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 Projections.xlsx]Sheet5'!$E$3:$E$18</c:f>
              <c:strCache>
                <c:ptCount val="16"/>
                <c:pt idx="0">
                  <c:v>PUB4</c:v>
                </c:pt>
                <c:pt idx="1">
                  <c:v>CNU</c:v>
                </c:pt>
                <c:pt idx="2">
                  <c:v>GMU</c:v>
                </c:pt>
                <c:pt idx="3">
                  <c:v>JMU</c:v>
                </c:pt>
                <c:pt idx="4">
                  <c:v>LU</c:v>
                </c:pt>
                <c:pt idx="5">
                  <c:v>NSU</c:v>
                </c:pt>
                <c:pt idx="6">
                  <c:v>ODU</c:v>
                </c:pt>
                <c:pt idx="7">
                  <c:v>RU</c:v>
                </c:pt>
                <c:pt idx="8">
                  <c:v>UMW</c:v>
                </c:pt>
                <c:pt idx="9">
                  <c:v>UVA</c:v>
                </c:pt>
                <c:pt idx="10">
                  <c:v>UVA-W</c:v>
                </c:pt>
                <c:pt idx="11">
                  <c:v>VCU</c:v>
                </c:pt>
                <c:pt idx="12">
                  <c:v>VMI</c:v>
                </c:pt>
                <c:pt idx="13">
                  <c:v>VSU</c:v>
                </c:pt>
                <c:pt idx="14">
                  <c:v>VT</c:v>
                </c:pt>
                <c:pt idx="15">
                  <c:v>W&amp;M</c:v>
                </c:pt>
              </c:strCache>
            </c:strRef>
          </c:cat>
          <c:val>
            <c:numRef>
              <c:f>'[2023 Projections.xlsx]Sheet5'!$J$3:$J$18</c:f>
              <c:numCache>
                <c:formatCode>0%</c:formatCode>
                <c:ptCount val="16"/>
                <c:pt idx="0">
                  <c:v>0.16432943030598399</c:v>
                </c:pt>
                <c:pt idx="1">
                  <c:v>9.2701722364683298E-2</c:v>
                </c:pt>
                <c:pt idx="2">
                  <c:v>0.110922467389221</c:v>
                </c:pt>
                <c:pt idx="3">
                  <c:v>0.19192563547623701</c:v>
                </c:pt>
                <c:pt idx="4">
                  <c:v>0.170759243096926</c:v>
                </c:pt>
                <c:pt idx="5">
                  <c:v>0.37024835182400301</c:v>
                </c:pt>
                <c:pt idx="6">
                  <c:v>0.31640111071743798</c:v>
                </c:pt>
                <c:pt idx="7">
                  <c:v>4.6108399632534797E-2</c:v>
                </c:pt>
                <c:pt idx="8">
                  <c:v>0.316854677117271</c:v>
                </c:pt>
                <c:pt idx="9">
                  <c:v>5.2067687942257197E-2</c:v>
                </c:pt>
                <c:pt idx="10">
                  <c:v>0.24514038744524599</c:v>
                </c:pt>
                <c:pt idx="11">
                  <c:v>0.137359384177104</c:v>
                </c:pt>
                <c:pt idx="12">
                  <c:v>0.30510752278081299</c:v>
                </c:pt>
                <c:pt idx="13">
                  <c:v>0.35438716164429102</c:v>
                </c:pt>
                <c:pt idx="14">
                  <c:v>0.130298172407632</c:v>
                </c:pt>
                <c:pt idx="15">
                  <c:v>9.6852299981564999E-2</c:v>
                </c:pt>
              </c:numCache>
            </c:numRef>
          </c:val>
          <c:extLst>
            <c:ext xmlns:c16="http://schemas.microsoft.com/office/drawing/2014/chart" uri="{C3380CC4-5D6E-409C-BE32-E72D297353CC}">
              <c16:uniqueId val="{00000000-6D07-4C7D-BBA6-73C37E942F0C}"/>
            </c:ext>
          </c:extLst>
        </c:ser>
        <c:ser>
          <c:idx val="2"/>
          <c:order val="1"/>
          <c:tx>
            <c:strRef>
              <c:f>'[2023 Projections.xlsx]Sheet5'!$O$2</c:f>
              <c:strCache>
                <c:ptCount val="1"/>
                <c:pt idx="0">
                  <c:v>2012 to 2023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Calibri Light" panose="020F0302020204030204" pitchFamily="34" charset="0"/>
                    <a:ea typeface="+mn-ea"/>
                    <a:cs typeface="Calibri Light" panose="020F03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 Projections.xlsx]Sheet5'!$E$3:$E$18</c:f>
              <c:strCache>
                <c:ptCount val="16"/>
                <c:pt idx="0">
                  <c:v>PUB4</c:v>
                </c:pt>
                <c:pt idx="1">
                  <c:v>CNU</c:v>
                </c:pt>
                <c:pt idx="2">
                  <c:v>GMU</c:v>
                </c:pt>
                <c:pt idx="3">
                  <c:v>JMU</c:v>
                </c:pt>
                <c:pt idx="4">
                  <c:v>LU</c:v>
                </c:pt>
                <c:pt idx="5">
                  <c:v>NSU</c:v>
                </c:pt>
                <c:pt idx="6">
                  <c:v>ODU</c:v>
                </c:pt>
                <c:pt idx="7">
                  <c:v>RU</c:v>
                </c:pt>
                <c:pt idx="8">
                  <c:v>UMW</c:v>
                </c:pt>
                <c:pt idx="9">
                  <c:v>UVA</c:v>
                </c:pt>
                <c:pt idx="10">
                  <c:v>UVA-W</c:v>
                </c:pt>
                <c:pt idx="11">
                  <c:v>VCU</c:v>
                </c:pt>
                <c:pt idx="12">
                  <c:v>VMI</c:v>
                </c:pt>
                <c:pt idx="13">
                  <c:v>VSU</c:v>
                </c:pt>
                <c:pt idx="14">
                  <c:v>VT</c:v>
                </c:pt>
                <c:pt idx="15">
                  <c:v>W&amp;M</c:v>
                </c:pt>
              </c:strCache>
            </c:strRef>
          </c:cat>
          <c:val>
            <c:numRef>
              <c:f>'[2023 Projections.xlsx]Sheet5'!$O$3:$O$18</c:f>
              <c:numCache>
                <c:formatCode>0%</c:formatCode>
                <c:ptCount val="16"/>
                <c:pt idx="0">
                  <c:v>1.08810082961518E-2</c:v>
                </c:pt>
                <c:pt idx="1">
                  <c:v>-0.13171541146709101</c:v>
                </c:pt>
                <c:pt idx="2">
                  <c:v>0.321446764973427</c:v>
                </c:pt>
                <c:pt idx="3">
                  <c:v>0.223182200303401</c:v>
                </c:pt>
                <c:pt idx="4">
                  <c:v>-0.30038572733754598</c:v>
                </c:pt>
                <c:pt idx="5">
                  <c:v>-0.29332346903398698</c:v>
                </c:pt>
                <c:pt idx="6">
                  <c:v>-7.1234245699164797E-2</c:v>
                </c:pt>
                <c:pt idx="7">
                  <c:v>-0.32621239984504302</c:v>
                </c:pt>
                <c:pt idx="8">
                  <c:v>-0.21340387953286999</c:v>
                </c:pt>
                <c:pt idx="9">
                  <c:v>0.10926049290067499</c:v>
                </c:pt>
                <c:pt idx="10">
                  <c:v>-0.330008671595799</c:v>
                </c:pt>
                <c:pt idx="11">
                  <c:v>-8.4993611241780495E-2</c:v>
                </c:pt>
                <c:pt idx="12">
                  <c:v>-7.2090627475894604E-3</c:v>
                </c:pt>
                <c:pt idx="13">
                  <c:v>-0.20998235389467501</c:v>
                </c:pt>
                <c:pt idx="14">
                  <c:v>0.171668463055728</c:v>
                </c:pt>
                <c:pt idx="15">
                  <c:v>8.7564385362854102E-2</c:v>
                </c:pt>
              </c:numCache>
            </c:numRef>
          </c:val>
          <c:extLst>
            <c:ext xmlns:c16="http://schemas.microsoft.com/office/drawing/2014/chart" uri="{C3380CC4-5D6E-409C-BE32-E72D297353CC}">
              <c16:uniqueId val="{00000001-6D07-4C7D-BBA6-73C37E942F0C}"/>
            </c:ext>
          </c:extLst>
        </c:ser>
        <c:ser>
          <c:idx val="3"/>
          <c:order val="2"/>
          <c:tx>
            <c:strRef>
              <c:f>'[2023 Projections.xlsx]Sheet5'!$T$2</c:f>
              <c:strCache>
                <c:ptCount val="1"/>
                <c:pt idx="0">
                  <c:v>2005-2022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Calibri Light" panose="020F0302020204030204" pitchFamily="34" charset="0"/>
                    <a:ea typeface="+mn-ea"/>
                    <a:cs typeface="Calibri Light" panose="020F03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 Projections.xlsx]Sheet5'!$E$3:$E$18</c:f>
              <c:strCache>
                <c:ptCount val="16"/>
                <c:pt idx="0">
                  <c:v>PUB4</c:v>
                </c:pt>
                <c:pt idx="1">
                  <c:v>CNU</c:v>
                </c:pt>
                <c:pt idx="2">
                  <c:v>GMU</c:v>
                </c:pt>
                <c:pt idx="3">
                  <c:v>JMU</c:v>
                </c:pt>
                <c:pt idx="4">
                  <c:v>LU</c:v>
                </c:pt>
                <c:pt idx="5">
                  <c:v>NSU</c:v>
                </c:pt>
                <c:pt idx="6">
                  <c:v>ODU</c:v>
                </c:pt>
                <c:pt idx="7">
                  <c:v>RU</c:v>
                </c:pt>
                <c:pt idx="8">
                  <c:v>UMW</c:v>
                </c:pt>
                <c:pt idx="9">
                  <c:v>UVA</c:v>
                </c:pt>
                <c:pt idx="10">
                  <c:v>UVA-W</c:v>
                </c:pt>
                <c:pt idx="11">
                  <c:v>VCU</c:v>
                </c:pt>
                <c:pt idx="12">
                  <c:v>VMI</c:v>
                </c:pt>
                <c:pt idx="13">
                  <c:v>VSU</c:v>
                </c:pt>
                <c:pt idx="14">
                  <c:v>VT</c:v>
                </c:pt>
                <c:pt idx="15">
                  <c:v>W&amp;M</c:v>
                </c:pt>
              </c:strCache>
            </c:strRef>
          </c:cat>
          <c:val>
            <c:numRef>
              <c:f>'[2023 Projections.xlsx]Sheet5'!$T$3:$T$18</c:f>
              <c:numCache>
                <c:formatCode>0%</c:formatCode>
                <c:ptCount val="16"/>
                <c:pt idx="0">
                  <c:v>0.17699850849659701</c:v>
                </c:pt>
                <c:pt idx="1">
                  <c:v>-5.1223934607379999E-2</c:v>
                </c:pt>
                <c:pt idx="2">
                  <c:v>0.46802490066778302</c:v>
                </c:pt>
                <c:pt idx="3">
                  <c:v>0.45794222139985202</c:v>
                </c:pt>
                <c:pt idx="4">
                  <c:v>-0.1809201236779</c:v>
                </c:pt>
                <c:pt idx="5">
                  <c:v>-3.1677648171115902E-2</c:v>
                </c:pt>
                <c:pt idx="6">
                  <c:v>0.22262827055793899</c:v>
                </c:pt>
                <c:pt idx="7">
                  <c:v>-0.29514513190965203</c:v>
                </c:pt>
                <c:pt idx="8">
                  <c:v>3.5832780239439997E-2</c:v>
                </c:pt>
                <c:pt idx="9">
                  <c:v>0.167017122091702</c:v>
                </c:pt>
                <c:pt idx="10">
                  <c:v>-0.165766737765838</c:v>
                </c:pt>
                <c:pt idx="11">
                  <c:v>4.0691102836163902E-2</c:v>
                </c:pt>
                <c:pt idx="12">
                  <c:v>0.29569892075673498</c:v>
                </c:pt>
                <c:pt idx="13">
                  <c:v>6.9989757357494894E-2</c:v>
                </c:pt>
                <c:pt idx="14">
                  <c:v>0.32433472245954797</c:v>
                </c:pt>
                <c:pt idx="15">
                  <c:v>0.192897497463284</c:v>
                </c:pt>
              </c:numCache>
            </c:numRef>
          </c:val>
          <c:extLst>
            <c:ext xmlns:c16="http://schemas.microsoft.com/office/drawing/2014/chart" uri="{C3380CC4-5D6E-409C-BE32-E72D297353CC}">
              <c16:uniqueId val="{00000002-6D07-4C7D-BBA6-73C37E942F0C}"/>
            </c:ext>
          </c:extLst>
        </c:ser>
        <c:dLbls>
          <c:showLegendKey val="0"/>
          <c:showVal val="0"/>
          <c:showCatName val="0"/>
          <c:showSerName val="0"/>
          <c:showPercent val="0"/>
          <c:showBubbleSize val="0"/>
        </c:dLbls>
        <c:gapWidth val="182"/>
        <c:axId val="878413040"/>
        <c:axId val="1622649840"/>
      </c:barChart>
      <c:catAx>
        <c:axId val="878413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622649840"/>
        <c:crosses val="autoZero"/>
        <c:auto val="1"/>
        <c:lblAlgn val="ctr"/>
        <c:lblOffset val="100"/>
        <c:noMultiLvlLbl val="0"/>
      </c:catAx>
      <c:valAx>
        <c:axId val="1622649840"/>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784130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Percentage of 2022</a:t>
            </a:r>
            <a:r>
              <a:rPr lang="en-US" baseline="0" dirty="0"/>
              <a:t> FTIC Applications from Northern Virginia</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 Projections.xlsx]NoVA Apps'!$A$1:$A$15</c:f>
              <c:strCache>
                <c:ptCount val="15"/>
                <c:pt idx="0">
                  <c:v>CNU</c:v>
                </c:pt>
                <c:pt idx="1">
                  <c:v>GMU</c:v>
                </c:pt>
                <c:pt idx="2">
                  <c:v>JMU</c:v>
                </c:pt>
                <c:pt idx="3">
                  <c:v>LU</c:v>
                </c:pt>
                <c:pt idx="4">
                  <c:v>NSU</c:v>
                </c:pt>
                <c:pt idx="5">
                  <c:v>ODU</c:v>
                </c:pt>
                <c:pt idx="6">
                  <c:v>RU</c:v>
                </c:pt>
                <c:pt idx="7">
                  <c:v>UMW</c:v>
                </c:pt>
                <c:pt idx="8">
                  <c:v>UVa</c:v>
                </c:pt>
                <c:pt idx="9">
                  <c:v>UVa-Wise</c:v>
                </c:pt>
                <c:pt idx="10">
                  <c:v>VCU</c:v>
                </c:pt>
                <c:pt idx="11">
                  <c:v>VMI</c:v>
                </c:pt>
                <c:pt idx="12">
                  <c:v>VSU</c:v>
                </c:pt>
                <c:pt idx="13">
                  <c:v>VT</c:v>
                </c:pt>
                <c:pt idx="14">
                  <c:v>W&amp;M</c:v>
                </c:pt>
              </c:strCache>
            </c:strRef>
          </c:cat>
          <c:val>
            <c:numRef>
              <c:f>'[2023 Projections.xlsx]NoVA Apps'!$B$1:$B$15</c:f>
              <c:numCache>
                <c:formatCode>0%</c:formatCode>
                <c:ptCount val="15"/>
                <c:pt idx="0">
                  <c:v>0.42</c:v>
                </c:pt>
                <c:pt idx="1">
                  <c:v>0.68</c:v>
                </c:pt>
                <c:pt idx="2">
                  <c:v>0.48</c:v>
                </c:pt>
                <c:pt idx="3">
                  <c:v>0.21</c:v>
                </c:pt>
                <c:pt idx="4">
                  <c:v>0.09</c:v>
                </c:pt>
                <c:pt idx="5">
                  <c:v>0.26</c:v>
                </c:pt>
                <c:pt idx="6">
                  <c:v>0.28000000000000003</c:v>
                </c:pt>
                <c:pt idx="7">
                  <c:v>0.49</c:v>
                </c:pt>
                <c:pt idx="8">
                  <c:v>0.54</c:v>
                </c:pt>
                <c:pt idx="9">
                  <c:v>0.17</c:v>
                </c:pt>
                <c:pt idx="10">
                  <c:v>0.48</c:v>
                </c:pt>
                <c:pt idx="11">
                  <c:v>0.28000000000000003</c:v>
                </c:pt>
                <c:pt idx="12">
                  <c:v>0.14000000000000001</c:v>
                </c:pt>
                <c:pt idx="13">
                  <c:v>0.51</c:v>
                </c:pt>
                <c:pt idx="14">
                  <c:v>0.53</c:v>
                </c:pt>
              </c:numCache>
            </c:numRef>
          </c:val>
          <c:extLst>
            <c:ext xmlns:c16="http://schemas.microsoft.com/office/drawing/2014/chart" uri="{C3380CC4-5D6E-409C-BE32-E72D297353CC}">
              <c16:uniqueId val="{00000000-5F63-4F3E-9559-E38F81674DC5}"/>
            </c:ext>
          </c:extLst>
        </c:ser>
        <c:dLbls>
          <c:showLegendKey val="0"/>
          <c:showVal val="0"/>
          <c:showCatName val="0"/>
          <c:showSerName val="0"/>
          <c:showPercent val="0"/>
          <c:showBubbleSize val="0"/>
        </c:dLbls>
        <c:gapWidth val="219"/>
        <c:overlap val="-27"/>
        <c:axId val="1912656704"/>
        <c:axId val="473963007"/>
      </c:barChart>
      <c:catAx>
        <c:axId val="1912656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3963007"/>
        <c:crosses val="autoZero"/>
        <c:auto val="1"/>
        <c:lblAlgn val="ctr"/>
        <c:lblOffset val="100"/>
        <c:noMultiLvlLbl val="0"/>
      </c:catAx>
      <c:valAx>
        <c:axId val="473963007"/>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126567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'[2023 Projections.xlsx]DegreeEstimates'!$G$1</c:f>
              <c:strCache>
                <c:ptCount val="1"/>
                <c:pt idx="0">
                  <c:v>Undergraduate Certificates</c:v>
                </c:pt>
              </c:strCache>
            </c:strRef>
          </c:tx>
          <c:spPr>
            <a:solidFill>
              <a:schemeClr val="accent1"/>
            </a:solidFill>
            <a:ln>
              <a:noFill/>
            </a:ln>
            <a:effectLst/>
          </c:spPr>
          <c:invertIfNegative val="0"/>
          <c:cat>
            <c:strRef>
              <c:f>'[2023 Projections.xlsx]DegreeEstimates'!$D$2:$D$10</c:f>
              <c:strCache>
                <c:ptCount val="9"/>
                <c:pt idx="0">
                  <c:v>2021-22</c:v>
                </c:pt>
                <c:pt idx="1">
                  <c:v>2022-23</c:v>
                </c:pt>
                <c:pt idx="2">
                  <c:v>2023-24</c:v>
                </c:pt>
                <c:pt idx="3">
                  <c:v>2024-25</c:v>
                </c:pt>
                <c:pt idx="4">
                  <c:v>2025-26</c:v>
                </c:pt>
                <c:pt idx="5">
                  <c:v>2026-27</c:v>
                </c:pt>
                <c:pt idx="6">
                  <c:v>2027-28</c:v>
                </c:pt>
                <c:pt idx="7">
                  <c:v>2028-29</c:v>
                </c:pt>
                <c:pt idx="8">
                  <c:v>2029-30</c:v>
                </c:pt>
              </c:strCache>
            </c:strRef>
          </c:cat>
          <c:val>
            <c:numRef>
              <c:f>'[2023 Projections.xlsx]DegreeEstimates'!$G$2:$G$10</c:f>
              <c:numCache>
                <c:formatCode>General</c:formatCode>
                <c:ptCount val="9"/>
                <c:pt idx="0">
                  <c:v>15945</c:v>
                </c:pt>
                <c:pt idx="1">
                  <c:v>15688</c:v>
                </c:pt>
                <c:pt idx="2">
                  <c:v>15783</c:v>
                </c:pt>
                <c:pt idx="3">
                  <c:v>15880</c:v>
                </c:pt>
                <c:pt idx="4">
                  <c:v>15872</c:v>
                </c:pt>
                <c:pt idx="5">
                  <c:v>15921</c:v>
                </c:pt>
                <c:pt idx="6">
                  <c:v>15963</c:v>
                </c:pt>
                <c:pt idx="7">
                  <c:v>15983</c:v>
                </c:pt>
                <c:pt idx="8">
                  <c:v>16024</c:v>
                </c:pt>
              </c:numCache>
            </c:numRef>
          </c:val>
          <c:extLst>
            <c:ext xmlns:c16="http://schemas.microsoft.com/office/drawing/2014/chart" uri="{C3380CC4-5D6E-409C-BE32-E72D297353CC}">
              <c16:uniqueId val="{00000000-6E13-4B0E-957A-109E8116F8BC}"/>
            </c:ext>
          </c:extLst>
        </c:ser>
        <c:ser>
          <c:idx val="1"/>
          <c:order val="1"/>
          <c:tx>
            <c:strRef>
              <c:f>'[2023 Projections.xlsx]DegreeEstimates'!$J$1</c:f>
              <c:strCache>
                <c:ptCount val="1"/>
                <c:pt idx="0">
                  <c:v>Associates</c:v>
                </c:pt>
              </c:strCache>
            </c:strRef>
          </c:tx>
          <c:spPr>
            <a:solidFill>
              <a:schemeClr val="accent2"/>
            </a:solidFill>
            <a:ln>
              <a:noFill/>
            </a:ln>
            <a:effectLst/>
          </c:spPr>
          <c:invertIfNegative val="0"/>
          <c:cat>
            <c:strRef>
              <c:f>'[2023 Projections.xlsx]DegreeEstimates'!$D$2:$D$10</c:f>
              <c:strCache>
                <c:ptCount val="9"/>
                <c:pt idx="0">
                  <c:v>2021-22</c:v>
                </c:pt>
                <c:pt idx="1">
                  <c:v>2022-23</c:v>
                </c:pt>
                <c:pt idx="2">
                  <c:v>2023-24</c:v>
                </c:pt>
                <c:pt idx="3">
                  <c:v>2024-25</c:v>
                </c:pt>
                <c:pt idx="4">
                  <c:v>2025-26</c:v>
                </c:pt>
                <c:pt idx="5">
                  <c:v>2026-27</c:v>
                </c:pt>
                <c:pt idx="6">
                  <c:v>2027-28</c:v>
                </c:pt>
                <c:pt idx="7">
                  <c:v>2028-29</c:v>
                </c:pt>
                <c:pt idx="8">
                  <c:v>2029-30</c:v>
                </c:pt>
              </c:strCache>
            </c:strRef>
          </c:cat>
          <c:val>
            <c:numRef>
              <c:f>'[2023 Projections.xlsx]DegreeEstimates'!$J$2:$J$10</c:f>
              <c:numCache>
                <c:formatCode>General</c:formatCode>
                <c:ptCount val="9"/>
                <c:pt idx="0">
                  <c:v>19332</c:v>
                </c:pt>
                <c:pt idx="1">
                  <c:v>19347</c:v>
                </c:pt>
                <c:pt idx="2">
                  <c:v>19400</c:v>
                </c:pt>
                <c:pt idx="3">
                  <c:v>19460</c:v>
                </c:pt>
                <c:pt idx="4">
                  <c:v>19531</c:v>
                </c:pt>
                <c:pt idx="5">
                  <c:v>19576</c:v>
                </c:pt>
                <c:pt idx="6">
                  <c:v>19608</c:v>
                </c:pt>
                <c:pt idx="7">
                  <c:v>19633</c:v>
                </c:pt>
                <c:pt idx="8">
                  <c:v>19681</c:v>
                </c:pt>
              </c:numCache>
            </c:numRef>
          </c:val>
          <c:extLst>
            <c:ext xmlns:c16="http://schemas.microsoft.com/office/drawing/2014/chart" uri="{C3380CC4-5D6E-409C-BE32-E72D297353CC}">
              <c16:uniqueId val="{00000001-6E13-4B0E-957A-109E8116F8BC}"/>
            </c:ext>
          </c:extLst>
        </c:ser>
        <c:ser>
          <c:idx val="2"/>
          <c:order val="2"/>
          <c:tx>
            <c:strRef>
              <c:f>'[2023 Projections.xlsx]DegreeEstimates'!$L$1</c:f>
              <c:strCache>
                <c:ptCount val="1"/>
                <c:pt idx="0">
                  <c:v>Bachelor's</c:v>
                </c:pt>
              </c:strCache>
            </c:strRef>
          </c:tx>
          <c:spPr>
            <a:solidFill>
              <a:schemeClr val="accent3"/>
            </a:solidFill>
            <a:ln>
              <a:noFill/>
            </a:ln>
            <a:effectLst/>
          </c:spPr>
          <c:invertIfNegative val="0"/>
          <c:cat>
            <c:strRef>
              <c:f>'[2023 Projections.xlsx]DegreeEstimates'!$D$2:$D$10</c:f>
              <c:strCache>
                <c:ptCount val="9"/>
                <c:pt idx="0">
                  <c:v>2021-22</c:v>
                </c:pt>
                <c:pt idx="1">
                  <c:v>2022-23</c:v>
                </c:pt>
                <c:pt idx="2">
                  <c:v>2023-24</c:v>
                </c:pt>
                <c:pt idx="3">
                  <c:v>2024-25</c:v>
                </c:pt>
                <c:pt idx="4">
                  <c:v>2025-26</c:v>
                </c:pt>
                <c:pt idx="5">
                  <c:v>2026-27</c:v>
                </c:pt>
                <c:pt idx="6">
                  <c:v>2027-28</c:v>
                </c:pt>
                <c:pt idx="7">
                  <c:v>2028-29</c:v>
                </c:pt>
                <c:pt idx="8">
                  <c:v>2029-30</c:v>
                </c:pt>
              </c:strCache>
            </c:strRef>
          </c:cat>
          <c:val>
            <c:numRef>
              <c:f>'[2023 Projections.xlsx]DegreeEstimates'!$L$2:$L$10</c:f>
              <c:numCache>
                <c:formatCode>General</c:formatCode>
                <c:ptCount val="9"/>
                <c:pt idx="0">
                  <c:v>56371</c:v>
                </c:pt>
                <c:pt idx="1">
                  <c:v>56104</c:v>
                </c:pt>
                <c:pt idx="2">
                  <c:v>55965</c:v>
                </c:pt>
                <c:pt idx="3">
                  <c:v>56635</c:v>
                </c:pt>
                <c:pt idx="4">
                  <c:v>57461</c:v>
                </c:pt>
                <c:pt idx="5">
                  <c:v>57782</c:v>
                </c:pt>
                <c:pt idx="6">
                  <c:v>58045</c:v>
                </c:pt>
                <c:pt idx="7">
                  <c:v>58217</c:v>
                </c:pt>
                <c:pt idx="8">
                  <c:v>58578</c:v>
                </c:pt>
              </c:numCache>
            </c:numRef>
          </c:val>
          <c:extLst>
            <c:ext xmlns:c16="http://schemas.microsoft.com/office/drawing/2014/chart" uri="{C3380CC4-5D6E-409C-BE32-E72D297353CC}">
              <c16:uniqueId val="{00000002-6E13-4B0E-957A-109E8116F8BC}"/>
            </c:ext>
          </c:extLst>
        </c:ser>
        <c:ser>
          <c:idx val="3"/>
          <c:order val="3"/>
          <c:tx>
            <c:strRef>
              <c:f>'[2023 Projections.xlsx]DegreeEstimates'!$N$1</c:f>
              <c:strCache>
                <c:ptCount val="1"/>
                <c:pt idx="0">
                  <c:v>First Professional</c:v>
                </c:pt>
              </c:strCache>
            </c:strRef>
          </c:tx>
          <c:spPr>
            <a:solidFill>
              <a:schemeClr val="accent4"/>
            </a:solidFill>
            <a:ln>
              <a:noFill/>
            </a:ln>
            <a:effectLst/>
          </c:spPr>
          <c:invertIfNegative val="0"/>
          <c:cat>
            <c:strRef>
              <c:f>'[2023 Projections.xlsx]DegreeEstimates'!$D$2:$D$10</c:f>
              <c:strCache>
                <c:ptCount val="9"/>
                <c:pt idx="0">
                  <c:v>2021-22</c:v>
                </c:pt>
                <c:pt idx="1">
                  <c:v>2022-23</c:v>
                </c:pt>
                <c:pt idx="2">
                  <c:v>2023-24</c:v>
                </c:pt>
                <c:pt idx="3">
                  <c:v>2024-25</c:v>
                </c:pt>
                <c:pt idx="4">
                  <c:v>2025-26</c:v>
                </c:pt>
                <c:pt idx="5">
                  <c:v>2026-27</c:v>
                </c:pt>
                <c:pt idx="6">
                  <c:v>2027-28</c:v>
                </c:pt>
                <c:pt idx="7">
                  <c:v>2028-29</c:v>
                </c:pt>
                <c:pt idx="8">
                  <c:v>2029-30</c:v>
                </c:pt>
              </c:strCache>
            </c:strRef>
          </c:cat>
          <c:val>
            <c:numRef>
              <c:f>'[2023 Projections.xlsx]DegreeEstimates'!$N$2:$N$10</c:f>
              <c:numCache>
                <c:formatCode>General</c:formatCode>
                <c:ptCount val="9"/>
                <c:pt idx="0">
                  <c:v>3283</c:v>
                </c:pt>
                <c:pt idx="1">
                  <c:v>2655</c:v>
                </c:pt>
                <c:pt idx="2">
                  <c:v>2690</c:v>
                </c:pt>
                <c:pt idx="3">
                  <c:v>2715</c:v>
                </c:pt>
                <c:pt idx="4">
                  <c:v>2684</c:v>
                </c:pt>
                <c:pt idx="5">
                  <c:v>2704</c:v>
                </c:pt>
                <c:pt idx="6">
                  <c:v>2712</c:v>
                </c:pt>
                <c:pt idx="7">
                  <c:v>2732</c:v>
                </c:pt>
                <c:pt idx="8">
                  <c:v>2757</c:v>
                </c:pt>
              </c:numCache>
            </c:numRef>
          </c:val>
          <c:extLst>
            <c:ext xmlns:c16="http://schemas.microsoft.com/office/drawing/2014/chart" uri="{C3380CC4-5D6E-409C-BE32-E72D297353CC}">
              <c16:uniqueId val="{00000003-6E13-4B0E-957A-109E8116F8BC}"/>
            </c:ext>
          </c:extLst>
        </c:ser>
        <c:ser>
          <c:idx val="4"/>
          <c:order val="4"/>
          <c:tx>
            <c:strRef>
              <c:f>'[2023 Projections.xlsx]DegreeEstimates'!$O$1</c:f>
              <c:strCache>
                <c:ptCount val="1"/>
                <c:pt idx="0">
                  <c:v>Master's</c:v>
                </c:pt>
              </c:strCache>
            </c:strRef>
          </c:tx>
          <c:spPr>
            <a:solidFill>
              <a:schemeClr val="accent5"/>
            </a:solidFill>
            <a:ln>
              <a:noFill/>
            </a:ln>
            <a:effectLst/>
          </c:spPr>
          <c:invertIfNegative val="0"/>
          <c:cat>
            <c:strRef>
              <c:f>'[2023 Projections.xlsx]DegreeEstimates'!$D$2:$D$10</c:f>
              <c:strCache>
                <c:ptCount val="9"/>
                <c:pt idx="0">
                  <c:v>2021-22</c:v>
                </c:pt>
                <c:pt idx="1">
                  <c:v>2022-23</c:v>
                </c:pt>
                <c:pt idx="2">
                  <c:v>2023-24</c:v>
                </c:pt>
                <c:pt idx="3">
                  <c:v>2024-25</c:v>
                </c:pt>
                <c:pt idx="4">
                  <c:v>2025-26</c:v>
                </c:pt>
                <c:pt idx="5">
                  <c:v>2026-27</c:v>
                </c:pt>
                <c:pt idx="6">
                  <c:v>2027-28</c:v>
                </c:pt>
                <c:pt idx="7">
                  <c:v>2028-29</c:v>
                </c:pt>
                <c:pt idx="8">
                  <c:v>2029-30</c:v>
                </c:pt>
              </c:strCache>
            </c:strRef>
          </c:cat>
          <c:val>
            <c:numRef>
              <c:f>'[2023 Projections.xlsx]DegreeEstimates'!$O$2:$O$10</c:f>
              <c:numCache>
                <c:formatCode>General</c:formatCode>
                <c:ptCount val="9"/>
                <c:pt idx="0">
                  <c:v>24761</c:v>
                </c:pt>
                <c:pt idx="1">
                  <c:v>25931</c:v>
                </c:pt>
                <c:pt idx="2">
                  <c:v>26124</c:v>
                </c:pt>
                <c:pt idx="3">
                  <c:v>26741</c:v>
                </c:pt>
                <c:pt idx="4">
                  <c:v>27151</c:v>
                </c:pt>
                <c:pt idx="5">
                  <c:v>27351</c:v>
                </c:pt>
                <c:pt idx="6">
                  <c:v>27723</c:v>
                </c:pt>
                <c:pt idx="7">
                  <c:v>27947</c:v>
                </c:pt>
                <c:pt idx="8">
                  <c:v>28383</c:v>
                </c:pt>
              </c:numCache>
            </c:numRef>
          </c:val>
          <c:extLst>
            <c:ext xmlns:c16="http://schemas.microsoft.com/office/drawing/2014/chart" uri="{C3380CC4-5D6E-409C-BE32-E72D297353CC}">
              <c16:uniqueId val="{00000004-6E13-4B0E-957A-109E8116F8BC}"/>
            </c:ext>
          </c:extLst>
        </c:ser>
        <c:ser>
          <c:idx val="5"/>
          <c:order val="5"/>
          <c:tx>
            <c:strRef>
              <c:f>'[2023 Projections.xlsx]DegreeEstimates'!$Q$1</c:f>
              <c:strCache>
                <c:ptCount val="1"/>
                <c:pt idx="0">
                  <c:v>Graduate Certificates</c:v>
                </c:pt>
              </c:strCache>
            </c:strRef>
          </c:tx>
          <c:spPr>
            <a:solidFill>
              <a:schemeClr val="accent6"/>
            </a:solidFill>
            <a:ln>
              <a:noFill/>
            </a:ln>
            <a:effectLst/>
          </c:spPr>
          <c:invertIfNegative val="0"/>
          <c:cat>
            <c:strRef>
              <c:f>'[2023 Projections.xlsx]DegreeEstimates'!$D$2:$D$10</c:f>
              <c:strCache>
                <c:ptCount val="9"/>
                <c:pt idx="0">
                  <c:v>2021-22</c:v>
                </c:pt>
                <c:pt idx="1">
                  <c:v>2022-23</c:v>
                </c:pt>
                <c:pt idx="2">
                  <c:v>2023-24</c:v>
                </c:pt>
                <c:pt idx="3">
                  <c:v>2024-25</c:v>
                </c:pt>
                <c:pt idx="4">
                  <c:v>2025-26</c:v>
                </c:pt>
                <c:pt idx="5">
                  <c:v>2026-27</c:v>
                </c:pt>
                <c:pt idx="6">
                  <c:v>2027-28</c:v>
                </c:pt>
                <c:pt idx="7">
                  <c:v>2028-29</c:v>
                </c:pt>
                <c:pt idx="8">
                  <c:v>2029-30</c:v>
                </c:pt>
              </c:strCache>
            </c:strRef>
          </c:cat>
          <c:val>
            <c:numRef>
              <c:f>'[2023 Projections.xlsx]DegreeEstimates'!$Q$2:$Q$10</c:f>
              <c:numCache>
                <c:formatCode>General</c:formatCode>
                <c:ptCount val="9"/>
                <c:pt idx="0">
                  <c:v>4221</c:v>
                </c:pt>
                <c:pt idx="1">
                  <c:v>4053</c:v>
                </c:pt>
                <c:pt idx="2">
                  <c:v>4037</c:v>
                </c:pt>
                <c:pt idx="3">
                  <c:v>4138</c:v>
                </c:pt>
                <c:pt idx="4">
                  <c:v>4111</c:v>
                </c:pt>
                <c:pt idx="5">
                  <c:v>4086</c:v>
                </c:pt>
                <c:pt idx="6">
                  <c:v>4122</c:v>
                </c:pt>
                <c:pt idx="7">
                  <c:v>4093</c:v>
                </c:pt>
                <c:pt idx="8">
                  <c:v>4116</c:v>
                </c:pt>
              </c:numCache>
            </c:numRef>
          </c:val>
          <c:extLst>
            <c:ext xmlns:c16="http://schemas.microsoft.com/office/drawing/2014/chart" uri="{C3380CC4-5D6E-409C-BE32-E72D297353CC}">
              <c16:uniqueId val="{00000005-6E13-4B0E-957A-109E8116F8BC}"/>
            </c:ext>
          </c:extLst>
        </c:ser>
        <c:ser>
          <c:idx val="6"/>
          <c:order val="6"/>
          <c:tx>
            <c:strRef>
              <c:f>'[2023 Projections.xlsx]DegreeEstimates'!$R$1</c:f>
              <c:strCache>
                <c:ptCount val="1"/>
                <c:pt idx="0">
                  <c:v>Doctoral</c:v>
                </c:pt>
              </c:strCache>
            </c:strRef>
          </c:tx>
          <c:spPr>
            <a:solidFill>
              <a:schemeClr val="accent1">
                <a:lumMod val="60000"/>
              </a:schemeClr>
            </a:solidFill>
            <a:ln>
              <a:noFill/>
            </a:ln>
            <a:effectLst/>
          </c:spPr>
          <c:invertIfNegative val="0"/>
          <c:cat>
            <c:strRef>
              <c:f>'[2023 Projections.xlsx]DegreeEstimates'!$D$2:$D$10</c:f>
              <c:strCache>
                <c:ptCount val="9"/>
                <c:pt idx="0">
                  <c:v>2021-22</c:v>
                </c:pt>
                <c:pt idx="1">
                  <c:v>2022-23</c:v>
                </c:pt>
                <c:pt idx="2">
                  <c:v>2023-24</c:v>
                </c:pt>
                <c:pt idx="3">
                  <c:v>2024-25</c:v>
                </c:pt>
                <c:pt idx="4">
                  <c:v>2025-26</c:v>
                </c:pt>
                <c:pt idx="5">
                  <c:v>2026-27</c:v>
                </c:pt>
                <c:pt idx="6">
                  <c:v>2027-28</c:v>
                </c:pt>
                <c:pt idx="7">
                  <c:v>2028-29</c:v>
                </c:pt>
                <c:pt idx="8">
                  <c:v>2029-30</c:v>
                </c:pt>
              </c:strCache>
            </c:strRef>
          </c:cat>
          <c:val>
            <c:numRef>
              <c:f>'[2023 Projections.xlsx]DegreeEstimates'!$R$2:$R$10</c:f>
              <c:numCache>
                <c:formatCode>General</c:formatCode>
                <c:ptCount val="9"/>
                <c:pt idx="0">
                  <c:v>4692</c:v>
                </c:pt>
                <c:pt idx="1">
                  <c:v>4830</c:v>
                </c:pt>
                <c:pt idx="2">
                  <c:v>4861</c:v>
                </c:pt>
                <c:pt idx="3">
                  <c:v>4944</c:v>
                </c:pt>
                <c:pt idx="4">
                  <c:v>5022</c:v>
                </c:pt>
                <c:pt idx="5">
                  <c:v>5064</c:v>
                </c:pt>
                <c:pt idx="6">
                  <c:v>5072</c:v>
                </c:pt>
                <c:pt idx="7">
                  <c:v>5056</c:v>
                </c:pt>
                <c:pt idx="8">
                  <c:v>5076</c:v>
                </c:pt>
              </c:numCache>
            </c:numRef>
          </c:val>
          <c:extLst>
            <c:ext xmlns:c16="http://schemas.microsoft.com/office/drawing/2014/chart" uri="{C3380CC4-5D6E-409C-BE32-E72D297353CC}">
              <c16:uniqueId val="{00000006-6E13-4B0E-957A-109E8116F8BC}"/>
            </c:ext>
          </c:extLst>
        </c:ser>
        <c:dLbls>
          <c:showLegendKey val="0"/>
          <c:showVal val="0"/>
          <c:showCatName val="0"/>
          <c:showSerName val="0"/>
          <c:showPercent val="0"/>
          <c:showBubbleSize val="0"/>
        </c:dLbls>
        <c:gapWidth val="150"/>
        <c:overlap val="100"/>
        <c:axId val="598620368"/>
        <c:axId val="598619408"/>
      </c:barChart>
      <c:barChart>
        <c:barDir val="col"/>
        <c:grouping val="stacked"/>
        <c:varyColors val="0"/>
        <c:ser>
          <c:idx val="7"/>
          <c:order val="7"/>
          <c:tx>
            <c:strRef>
              <c:f>'[2023 Projections.xlsx]DegreeEstimates'!$V$1</c:f>
              <c:strCache>
                <c:ptCount val="1"/>
                <c:pt idx="0">
                  <c:v>Total Awards</c:v>
                </c:pt>
              </c:strCache>
            </c:strRef>
          </c:tx>
          <c:spPr>
            <a:noFill/>
            <a:ln>
              <a:noFill/>
            </a:ln>
            <a:effectLst/>
          </c:spPr>
          <c:invertIfNegative val="0"/>
          <c:dLbls>
            <c:dLbl>
              <c:idx val="0"/>
              <c:layout>
                <c:manualLayout>
                  <c:x val="-2.4737167594310453E-3"/>
                  <c:y val="-0.34918723801047619"/>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E13-4B0E-957A-109E8116F8BC}"/>
                </c:ext>
              </c:extLst>
            </c:dLbl>
            <c:dLbl>
              <c:idx val="1"/>
              <c:layout>
                <c:manualLayout>
                  <c:x val="-2.2554948160471025E-3"/>
                  <c:y val="-0.36906605424321959"/>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E13-4B0E-957A-109E8116F8BC}"/>
                </c:ext>
              </c:extLst>
            </c:dLbl>
            <c:dLbl>
              <c:idx val="2"/>
              <c:layout>
                <c:manualLayout>
                  <c:x val="-1.1277474080235823E-3"/>
                  <c:y val="-0.3725445398870595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E13-4B0E-957A-109E8116F8BC}"/>
                </c:ext>
              </c:extLst>
            </c:dLbl>
            <c:dLbl>
              <c:idx val="3"/>
              <c:layout>
                <c:manualLayout>
                  <c:x val="-2.2554948160471646E-3"/>
                  <c:y val="-0.37150123280044539"/>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6E13-4B0E-957A-109E8116F8BC}"/>
                </c:ext>
              </c:extLst>
            </c:dLbl>
            <c:dLbl>
              <c:idx val="4"/>
              <c:layout>
                <c:manualLayout>
                  <c:x val="-5.9660501854700487E-3"/>
                  <c:y val="-0.3772240117712558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6E13-4B0E-957A-109E8116F8BC}"/>
                </c:ext>
              </c:extLst>
            </c:dLbl>
            <c:dLbl>
              <c:idx val="5"/>
              <c:layout>
                <c:manualLayout>
                  <c:x val="-1.4550605533759679E-3"/>
                  <c:y val="-0.3836840849439274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6E13-4B0E-957A-109E8116F8BC}"/>
                </c:ext>
              </c:extLst>
            </c:dLbl>
            <c:dLbl>
              <c:idx val="6"/>
              <c:layout>
                <c:manualLayout>
                  <c:x val="8.2700521224914702E-17"/>
                  <c:y val="-0.3880543625228664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6E13-4B0E-957A-109E8116F8BC}"/>
                </c:ext>
              </c:extLst>
            </c:dLbl>
            <c:dLbl>
              <c:idx val="7"/>
              <c:layout>
                <c:manualLayout>
                  <c:x val="-3.710555369422967E-3"/>
                  <c:y val="-0.37339795593732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6E13-4B0E-957A-109E8116F8BC}"/>
                </c:ext>
              </c:extLst>
            </c:dLbl>
            <c:dLbl>
              <c:idx val="8"/>
              <c:layout>
                <c:manualLayout>
                  <c:x val="-3.710555369422967E-3"/>
                  <c:y val="-0.389534518412471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6E13-4B0E-957A-109E8116F8BC}"/>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 Projections.xlsx]DegreeEstimates'!$D$2:$D$10</c:f>
              <c:strCache>
                <c:ptCount val="9"/>
                <c:pt idx="0">
                  <c:v>2021-22</c:v>
                </c:pt>
                <c:pt idx="1">
                  <c:v>2022-23</c:v>
                </c:pt>
                <c:pt idx="2">
                  <c:v>2023-24</c:v>
                </c:pt>
                <c:pt idx="3">
                  <c:v>2024-25</c:v>
                </c:pt>
                <c:pt idx="4">
                  <c:v>2025-26</c:v>
                </c:pt>
                <c:pt idx="5">
                  <c:v>2026-27</c:v>
                </c:pt>
                <c:pt idx="6">
                  <c:v>2027-28</c:v>
                </c:pt>
                <c:pt idx="7">
                  <c:v>2028-29</c:v>
                </c:pt>
                <c:pt idx="8">
                  <c:v>2029-30</c:v>
                </c:pt>
              </c:strCache>
            </c:strRef>
          </c:cat>
          <c:val>
            <c:numRef>
              <c:f>'[2023 Projections.xlsx]DegreeEstimates'!$V$2:$V$10</c:f>
              <c:numCache>
                <c:formatCode>General</c:formatCode>
                <c:ptCount val="9"/>
                <c:pt idx="0">
                  <c:v>128586</c:v>
                </c:pt>
                <c:pt idx="1">
                  <c:v>128608</c:v>
                </c:pt>
                <c:pt idx="2">
                  <c:v>128860</c:v>
                </c:pt>
                <c:pt idx="3">
                  <c:v>130513</c:v>
                </c:pt>
                <c:pt idx="4">
                  <c:v>131832</c:v>
                </c:pt>
                <c:pt idx="5">
                  <c:v>132484</c:v>
                </c:pt>
                <c:pt idx="6">
                  <c:v>133245</c:v>
                </c:pt>
                <c:pt idx="7">
                  <c:v>133661</c:v>
                </c:pt>
                <c:pt idx="8">
                  <c:v>134615</c:v>
                </c:pt>
              </c:numCache>
            </c:numRef>
          </c:val>
          <c:extLst>
            <c:ext xmlns:c16="http://schemas.microsoft.com/office/drawing/2014/chart" uri="{C3380CC4-5D6E-409C-BE32-E72D297353CC}">
              <c16:uniqueId val="{00000010-6E13-4B0E-957A-109E8116F8BC}"/>
            </c:ext>
          </c:extLst>
        </c:ser>
        <c:dLbls>
          <c:showLegendKey val="0"/>
          <c:showVal val="0"/>
          <c:showCatName val="0"/>
          <c:showSerName val="0"/>
          <c:showPercent val="0"/>
          <c:showBubbleSize val="0"/>
        </c:dLbls>
        <c:gapWidth val="150"/>
        <c:overlap val="100"/>
        <c:axId val="498342576"/>
        <c:axId val="498340176"/>
      </c:barChart>
      <c:catAx>
        <c:axId val="598620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8619408"/>
        <c:crosses val="autoZero"/>
        <c:auto val="1"/>
        <c:lblAlgn val="ctr"/>
        <c:lblOffset val="100"/>
        <c:noMultiLvlLbl val="0"/>
      </c:catAx>
      <c:valAx>
        <c:axId val="59861940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8620368"/>
        <c:crosses val="autoZero"/>
        <c:crossBetween val="between"/>
      </c:valAx>
      <c:valAx>
        <c:axId val="498340176"/>
        <c:scaling>
          <c:orientation val="minMax"/>
          <c:min val="0"/>
        </c:scaling>
        <c:delete val="1"/>
        <c:axPos val="r"/>
        <c:numFmt formatCode="General" sourceLinked="1"/>
        <c:majorTickMark val="out"/>
        <c:minorTickMark val="none"/>
        <c:tickLblPos val="nextTo"/>
        <c:crossAx val="498342576"/>
        <c:crosses val="max"/>
        <c:crossBetween val="between"/>
      </c:valAx>
      <c:catAx>
        <c:axId val="498342576"/>
        <c:scaling>
          <c:orientation val="minMax"/>
        </c:scaling>
        <c:delete val="1"/>
        <c:axPos val="b"/>
        <c:numFmt formatCode="General" sourceLinked="1"/>
        <c:majorTickMark val="out"/>
        <c:minorTickMark val="none"/>
        <c:tickLblPos val="nextTo"/>
        <c:crossAx val="49834017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4302808774216614E-2"/>
          <c:y val="3.6671565209647657E-2"/>
          <c:w val="0.89282982728178428"/>
          <c:h val="0.84353915558202042"/>
        </c:manualLayout>
      </c:layout>
      <c:barChart>
        <c:barDir val="col"/>
        <c:grouping val="stacked"/>
        <c:varyColors val="0"/>
        <c:ser>
          <c:idx val="0"/>
          <c:order val="0"/>
          <c:tx>
            <c:strRef>
              <c:f>OverallProgress!$E$1</c:f>
              <c:strCache>
                <c:ptCount val="1"/>
                <c:pt idx="0">
                  <c:v>Associates</c:v>
                </c:pt>
              </c:strCache>
            </c:strRef>
          </c:tx>
          <c:spPr>
            <a:solidFill>
              <a:schemeClr val="accent1"/>
            </a:solidFill>
            <a:ln>
              <a:noFill/>
            </a:ln>
            <a:effectLst/>
          </c:spPr>
          <c:invertIfNegative val="0"/>
          <c:cat>
            <c:strRef>
              <c:f>OverallProgress!$D$2:$D$18</c:f>
              <c:strCache>
                <c:ptCount val="17"/>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pt idx="13">
                  <c:v>2027*</c:v>
                </c:pt>
                <c:pt idx="14">
                  <c:v>2028*</c:v>
                </c:pt>
                <c:pt idx="15">
                  <c:v>2029**</c:v>
                </c:pt>
                <c:pt idx="16">
                  <c:v>2030**</c:v>
                </c:pt>
              </c:strCache>
            </c:strRef>
          </c:cat>
          <c:val>
            <c:numRef>
              <c:f>OverallProgress!$E$2:$E$18</c:f>
              <c:numCache>
                <c:formatCode>General</c:formatCode>
                <c:ptCount val="17"/>
                <c:pt idx="0">
                  <c:v>19359</c:v>
                </c:pt>
                <c:pt idx="1">
                  <c:v>19766</c:v>
                </c:pt>
                <c:pt idx="2">
                  <c:v>20506</c:v>
                </c:pt>
                <c:pt idx="3">
                  <c:v>19837</c:v>
                </c:pt>
                <c:pt idx="4">
                  <c:v>19535</c:v>
                </c:pt>
                <c:pt idx="5">
                  <c:v>19191</c:v>
                </c:pt>
                <c:pt idx="6">
                  <c:v>18915</c:v>
                </c:pt>
                <c:pt idx="7">
                  <c:v>19988</c:v>
                </c:pt>
                <c:pt idx="8">
                  <c:v>19332</c:v>
                </c:pt>
                <c:pt idx="9">
                  <c:v>19347</c:v>
                </c:pt>
                <c:pt idx="10">
                  <c:v>19400</c:v>
                </c:pt>
                <c:pt idx="11">
                  <c:v>19460</c:v>
                </c:pt>
                <c:pt idx="12">
                  <c:v>19531</c:v>
                </c:pt>
                <c:pt idx="13">
                  <c:v>19576</c:v>
                </c:pt>
                <c:pt idx="14">
                  <c:v>19608</c:v>
                </c:pt>
                <c:pt idx="15">
                  <c:v>19633</c:v>
                </c:pt>
                <c:pt idx="16">
                  <c:v>19681</c:v>
                </c:pt>
              </c:numCache>
            </c:numRef>
          </c:val>
          <c:extLst>
            <c:ext xmlns:c16="http://schemas.microsoft.com/office/drawing/2014/chart" uri="{C3380CC4-5D6E-409C-BE32-E72D297353CC}">
              <c16:uniqueId val="{00000000-5C9C-4BCD-911D-A5EAE6F9D5A4}"/>
            </c:ext>
          </c:extLst>
        </c:ser>
        <c:ser>
          <c:idx val="1"/>
          <c:order val="1"/>
          <c:tx>
            <c:strRef>
              <c:f>OverallProgress!$F$1</c:f>
              <c:strCache>
                <c:ptCount val="1"/>
                <c:pt idx="0">
                  <c:v>Bachelors</c:v>
                </c:pt>
              </c:strCache>
            </c:strRef>
          </c:tx>
          <c:spPr>
            <a:solidFill>
              <a:schemeClr val="accent2"/>
            </a:solidFill>
            <a:ln>
              <a:noFill/>
            </a:ln>
            <a:effectLst/>
          </c:spPr>
          <c:invertIfNegative val="0"/>
          <c:cat>
            <c:strRef>
              <c:f>OverallProgress!$D$2:$D$18</c:f>
              <c:strCache>
                <c:ptCount val="17"/>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pt idx="13">
                  <c:v>2027*</c:v>
                </c:pt>
                <c:pt idx="14">
                  <c:v>2028*</c:v>
                </c:pt>
                <c:pt idx="15">
                  <c:v>2029**</c:v>
                </c:pt>
                <c:pt idx="16">
                  <c:v>2030**</c:v>
                </c:pt>
              </c:strCache>
            </c:strRef>
          </c:cat>
          <c:val>
            <c:numRef>
              <c:f>OverallProgress!$F$2:$F$18</c:f>
              <c:numCache>
                <c:formatCode>General</c:formatCode>
                <c:ptCount val="17"/>
                <c:pt idx="0">
                  <c:v>50928</c:v>
                </c:pt>
                <c:pt idx="1">
                  <c:v>52484</c:v>
                </c:pt>
                <c:pt idx="2">
                  <c:v>54461</c:v>
                </c:pt>
                <c:pt idx="3">
                  <c:v>54539</c:v>
                </c:pt>
                <c:pt idx="4">
                  <c:v>55020</c:v>
                </c:pt>
                <c:pt idx="5">
                  <c:v>56483</c:v>
                </c:pt>
                <c:pt idx="6">
                  <c:v>56766</c:v>
                </c:pt>
                <c:pt idx="7">
                  <c:v>58587</c:v>
                </c:pt>
                <c:pt idx="8">
                  <c:v>56371</c:v>
                </c:pt>
                <c:pt idx="9">
                  <c:v>56104</c:v>
                </c:pt>
                <c:pt idx="10">
                  <c:v>55965</c:v>
                </c:pt>
                <c:pt idx="11">
                  <c:v>56635</c:v>
                </c:pt>
                <c:pt idx="12">
                  <c:v>57461</c:v>
                </c:pt>
                <c:pt idx="13">
                  <c:v>57782</c:v>
                </c:pt>
                <c:pt idx="14">
                  <c:v>58045</c:v>
                </c:pt>
                <c:pt idx="15">
                  <c:v>58217</c:v>
                </c:pt>
                <c:pt idx="16">
                  <c:v>58578</c:v>
                </c:pt>
              </c:numCache>
            </c:numRef>
          </c:val>
          <c:extLst>
            <c:ext xmlns:c16="http://schemas.microsoft.com/office/drawing/2014/chart" uri="{C3380CC4-5D6E-409C-BE32-E72D297353CC}">
              <c16:uniqueId val="{00000001-5C9C-4BCD-911D-A5EAE6F9D5A4}"/>
            </c:ext>
          </c:extLst>
        </c:ser>
        <c:ser>
          <c:idx val="2"/>
          <c:order val="2"/>
          <c:tx>
            <c:strRef>
              <c:f>OverallProgress!$G$1</c:f>
              <c:strCache>
                <c:ptCount val="1"/>
                <c:pt idx="0">
                  <c:v>Certificates</c:v>
                </c:pt>
              </c:strCache>
            </c:strRef>
          </c:tx>
          <c:spPr>
            <a:solidFill>
              <a:schemeClr val="accent3"/>
            </a:solidFill>
            <a:ln>
              <a:noFill/>
            </a:ln>
            <a:effectLst/>
          </c:spPr>
          <c:invertIfNegative val="0"/>
          <c:cat>
            <c:strRef>
              <c:f>OverallProgress!$D$2:$D$18</c:f>
              <c:strCache>
                <c:ptCount val="17"/>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pt idx="13">
                  <c:v>2027*</c:v>
                </c:pt>
                <c:pt idx="14">
                  <c:v>2028*</c:v>
                </c:pt>
                <c:pt idx="15">
                  <c:v>2029**</c:v>
                </c:pt>
                <c:pt idx="16">
                  <c:v>2030**</c:v>
                </c:pt>
              </c:strCache>
            </c:strRef>
          </c:cat>
          <c:val>
            <c:numRef>
              <c:f>OverallProgress!$G$2:$G$18</c:f>
              <c:numCache>
                <c:formatCode>#,##0</c:formatCode>
                <c:ptCount val="17"/>
                <c:pt idx="0">
                  <c:v>13242</c:v>
                </c:pt>
                <c:pt idx="1">
                  <c:v>13626</c:v>
                </c:pt>
                <c:pt idx="2">
                  <c:v>15362</c:v>
                </c:pt>
                <c:pt idx="3">
                  <c:v>14825</c:v>
                </c:pt>
                <c:pt idx="4">
                  <c:v>15047</c:v>
                </c:pt>
                <c:pt idx="5">
                  <c:v>15399</c:v>
                </c:pt>
                <c:pt idx="6">
                  <c:v>14223</c:v>
                </c:pt>
                <c:pt idx="7" formatCode="General">
                  <c:v>14033</c:v>
                </c:pt>
                <c:pt idx="8" formatCode="General">
                  <c:v>15945</c:v>
                </c:pt>
                <c:pt idx="9" formatCode="General">
                  <c:v>15688</c:v>
                </c:pt>
                <c:pt idx="10" formatCode="General">
                  <c:v>15783</c:v>
                </c:pt>
                <c:pt idx="11" formatCode="General">
                  <c:v>15880</c:v>
                </c:pt>
                <c:pt idx="12" formatCode="General">
                  <c:v>15872</c:v>
                </c:pt>
                <c:pt idx="13" formatCode="General">
                  <c:v>15921</c:v>
                </c:pt>
                <c:pt idx="14" formatCode="General">
                  <c:v>15963</c:v>
                </c:pt>
                <c:pt idx="15" formatCode="General">
                  <c:v>15983</c:v>
                </c:pt>
                <c:pt idx="16" formatCode="General">
                  <c:v>16024</c:v>
                </c:pt>
              </c:numCache>
            </c:numRef>
          </c:val>
          <c:extLst>
            <c:ext xmlns:c16="http://schemas.microsoft.com/office/drawing/2014/chart" uri="{C3380CC4-5D6E-409C-BE32-E72D297353CC}">
              <c16:uniqueId val="{00000002-5C9C-4BCD-911D-A5EAE6F9D5A4}"/>
            </c:ext>
          </c:extLst>
        </c:ser>
        <c:dLbls>
          <c:showLegendKey val="0"/>
          <c:showVal val="0"/>
          <c:showCatName val="0"/>
          <c:showSerName val="0"/>
          <c:showPercent val="0"/>
          <c:showBubbleSize val="0"/>
        </c:dLbls>
        <c:gapWidth val="150"/>
        <c:overlap val="100"/>
        <c:axId val="592664064"/>
        <c:axId val="592661440"/>
      </c:barChart>
      <c:lineChart>
        <c:grouping val="standard"/>
        <c:varyColors val="0"/>
        <c:ser>
          <c:idx val="3"/>
          <c:order val="3"/>
          <c:tx>
            <c:strRef>
              <c:f>OverallProgress!$J$1</c:f>
              <c:strCache>
                <c:ptCount val="1"/>
                <c:pt idx="0">
                  <c:v>Cumulative</c:v>
                </c:pt>
              </c:strCache>
            </c:strRef>
          </c:tx>
          <c:spPr>
            <a:ln w="28575" cap="rnd">
              <a:solidFill>
                <a:schemeClr val="tx1"/>
              </a:solidFill>
              <a:round/>
            </a:ln>
            <a:effectLst/>
          </c:spPr>
          <c:marker>
            <c:symbol val="circle"/>
            <c:size val="5"/>
            <c:spPr>
              <a:solidFill>
                <a:schemeClr val="tx1"/>
              </a:solidFill>
              <a:ln w="9525">
                <a:solidFill>
                  <a:schemeClr val="tx1"/>
                </a:solidFill>
              </a:ln>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OverallProgress!$J$2:$J$18</c:f>
              <c:numCache>
                <c:formatCode>General</c:formatCode>
                <c:ptCount val="17"/>
                <c:pt idx="0">
                  <c:v>0</c:v>
                </c:pt>
                <c:pt idx="1">
                  <c:v>85876</c:v>
                </c:pt>
                <c:pt idx="2">
                  <c:v>176205</c:v>
                </c:pt>
                <c:pt idx="3">
                  <c:v>265406</c:v>
                </c:pt>
                <c:pt idx="4">
                  <c:v>355008</c:v>
                </c:pt>
                <c:pt idx="5">
                  <c:v>446081</c:v>
                </c:pt>
                <c:pt idx="6">
                  <c:v>535985</c:v>
                </c:pt>
                <c:pt idx="7">
                  <c:v>628593</c:v>
                </c:pt>
                <c:pt idx="8">
                  <c:v>720241</c:v>
                </c:pt>
                <c:pt idx="9">
                  <c:v>811380</c:v>
                </c:pt>
                <c:pt idx="10">
                  <c:v>902528</c:v>
                </c:pt>
                <c:pt idx="11">
                  <c:v>994503</c:v>
                </c:pt>
                <c:pt idx="12">
                  <c:v>1087367</c:v>
                </c:pt>
                <c:pt idx="13">
                  <c:v>1180646</c:v>
                </c:pt>
                <c:pt idx="14">
                  <c:v>1274262</c:v>
                </c:pt>
                <c:pt idx="15">
                  <c:v>1368095</c:v>
                </c:pt>
                <c:pt idx="16">
                  <c:v>1462378</c:v>
                </c:pt>
              </c:numCache>
            </c:numRef>
          </c:val>
          <c:smooth val="0"/>
          <c:extLst>
            <c:ext xmlns:c16="http://schemas.microsoft.com/office/drawing/2014/chart" uri="{C3380CC4-5D6E-409C-BE32-E72D297353CC}">
              <c16:uniqueId val="{00000003-5C9C-4BCD-911D-A5EAE6F9D5A4}"/>
            </c:ext>
          </c:extLst>
        </c:ser>
        <c:dLbls>
          <c:showLegendKey val="0"/>
          <c:showVal val="0"/>
          <c:showCatName val="0"/>
          <c:showSerName val="0"/>
          <c:showPercent val="0"/>
          <c:showBubbleSize val="0"/>
        </c:dLbls>
        <c:marker val="1"/>
        <c:smooth val="0"/>
        <c:axId val="533288560"/>
        <c:axId val="533290200"/>
      </c:lineChart>
      <c:catAx>
        <c:axId val="592664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2661440"/>
        <c:crosses val="autoZero"/>
        <c:auto val="1"/>
        <c:lblAlgn val="ctr"/>
        <c:lblOffset val="100"/>
        <c:noMultiLvlLbl val="0"/>
      </c:catAx>
      <c:valAx>
        <c:axId val="592661440"/>
        <c:scaling>
          <c:orientation val="minMax"/>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2664064"/>
        <c:crosses val="autoZero"/>
        <c:crossBetween val="between"/>
      </c:valAx>
      <c:valAx>
        <c:axId val="533290200"/>
        <c:scaling>
          <c:orientation val="minMax"/>
        </c:scaling>
        <c:delete val="0"/>
        <c:axPos val="r"/>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33288560"/>
        <c:crosses val="max"/>
        <c:crossBetween val="between"/>
      </c:valAx>
      <c:catAx>
        <c:axId val="533288560"/>
        <c:scaling>
          <c:orientation val="minMax"/>
        </c:scaling>
        <c:delete val="1"/>
        <c:axPos val="b"/>
        <c:majorTickMark val="out"/>
        <c:minorTickMark val="none"/>
        <c:tickLblPos val="nextTo"/>
        <c:crossAx val="533290200"/>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0.23596</cdr:x>
      <cdr:y>0</cdr:y>
    </cdr:from>
    <cdr:to>
      <cdr:x>0.68335</cdr:x>
      <cdr:y>0.05589</cdr:y>
    </cdr:to>
    <cdr:sp macro="" textlink="">
      <cdr:nvSpPr>
        <cdr:cNvPr id="2" name="TextBox 1">
          <a:extLst xmlns:a="http://schemas.openxmlformats.org/drawingml/2006/main">
            <a:ext uri="{FF2B5EF4-FFF2-40B4-BE49-F238E27FC236}">
              <a16:creationId xmlns:a16="http://schemas.microsoft.com/office/drawing/2014/main" id="{F281511D-D01E-66F6-7B45-5BC0760D08D6}"/>
            </a:ext>
          </a:extLst>
        </cdr:cNvPr>
        <cdr:cNvSpPr txBox="1"/>
      </cdr:nvSpPr>
      <cdr:spPr>
        <a:xfrm xmlns:a="http://schemas.openxmlformats.org/drawingml/2006/main">
          <a:off x="2703771" y="0"/>
          <a:ext cx="5126476" cy="2723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b="0" dirty="0">
              <a:latin typeface="Verdana Pro" panose="020F0502020204030204" pitchFamily="34" charset="0"/>
            </a:rPr>
            <a:t>Goal: 1.5 Million Cumulative Undergraduate Degrees &amp; Certificates by 2030</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56050" y="0"/>
            <a:ext cx="3027363" cy="465138"/>
          </a:xfrm>
          <a:prstGeom prst="rect">
            <a:avLst/>
          </a:prstGeom>
        </p:spPr>
        <p:txBody>
          <a:bodyPr vert="horz" lIns="91440" tIns="45720" rIns="91440" bIns="45720" rtlCol="0"/>
          <a:lstStyle>
            <a:lvl1pPr algn="r">
              <a:defRPr sz="1200"/>
            </a:lvl1pPr>
          </a:lstStyle>
          <a:p>
            <a:fld id="{FA3A4A44-563F-439F-8538-A5FFD18F96CE}" type="datetimeFigureOut">
              <a:rPr lang="en-US" smtClean="0"/>
              <a:t>10/23/2023</a:t>
            </a:fld>
            <a:endParaRPr lang="en-US"/>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8500" y="4467225"/>
            <a:ext cx="5588000" cy="365601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8563"/>
            <a:ext cx="3027363" cy="4651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56050" y="8818563"/>
            <a:ext cx="3027363" cy="465137"/>
          </a:xfrm>
          <a:prstGeom prst="rect">
            <a:avLst/>
          </a:prstGeom>
        </p:spPr>
        <p:txBody>
          <a:bodyPr vert="horz" lIns="91440" tIns="45720" rIns="91440" bIns="45720" rtlCol="0" anchor="b"/>
          <a:lstStyle>
            <a:lvl1pPr algn="r">
              <a:defRPr sz="1200"/>
            </a:lvl1pPr>
          </a:lstStyle>
          <a:p>
            <a:fld id="{B89C3F8D-11CF-4DE9-ABB8-DEF6EA5CBEE2}" type="slidenum">
              <a:rPr lang="en-US" smtClean="0"/>
              <a:t>‹#›</a:t>
            </a:fld>
            <a:endParaRPr lang="en-US"/>
          </a:p>
        </p:txBody>
      </p:sp>
    </p:spTree>
    <p:extLst>
      <p:ext uri="{BB962C8B-B14F-4D97-AF65-F5344CB8AC3E}">
        <p14:creationId xmlns:p14="http://schemas.microsoft.com/office/powerpoint/2010/main" val="3552394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resentation TITLE page">
    <p:spTree>
      <p:nvGrpSpPr>
        <p:cNvPr id="1" name=""/>
        <p:cNvGrpSpPr/>
        <p:nvPr/>
      </p:nvGrpSpPr>
      <p:grpSpPr>
        <a:xfrm>
          <a:off x="0" y="0"/>
          <a:ext cx="0" cy="0"/>
          <a:chOff x="0" y="0"/>
          <a:chExt cx="0" cy="0"/>
        </a:xfrm>
      </p:grpSpPr>
      <p:sp>
        <p:nvSpPr>
          <p:cNvPr id="6" name="Rectangle 5"/>
          <p:cNvSpPr/>
          <p:nvPr/>
        </p:nvSpPr>
        <p:spPr>
          <a:xfrm>
            <a:off x="609600" y="482600"/>
            <a:ext cx="10972800" cy="14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nvGrpSpPr>
          <p:cNvPr id="9" name="Group 8"/>
          <p:cNvGrpSpPr/>
          <p:nvPr/>
        </p:nvGrpSpPr>
        <p:grpSpPr>
          <a:xfrm>
            <a:off x="-38099" y="4673601"/>
            <a:ext cx="12230100" cy="2185599"/>
            <a:chOff x="-28575" y="3505200"/>
            <a:chExt cx="9172575" cy="1639199"/>
          </a:xfrm>
        </p:grpSpPr>
        <p:sp>
          <p:nvSpPr>
            <p:cNvPr id="13" name="Rectangle 12" descr="blue background" title="Blue background"/>
            <p:cNvSpPr/>
            <p:nvPr userDrawn="1"/>
          </p:nvSpPr>
          <p:spPr>
            <a:xfrm>
              <a:off x="-10486" y="3505200"/>
              <a:ext cx="9154486" cy="1639199"/>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4" name="Picture 13" descr="SCHEV" title="State Council of Higher Edcation for Virginia"/>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42206" y="3787366"/>
              <a:ext cx="5015819" cy="902847"/>
            </a:xfrm>
            <a:prstGeom prst="rect">
              <a:avLst/>
            </a:prstGeom>
          </p:spPr>
        </p:pic>
        <p:pic>
          <p:nvPicPr>
            <p:cNvPr id="1026" name="Picture 2" descr="graphic element" title="graphic element"/>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575" y="4838700"/>
              <a:ext cx="9163050"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1" name="Text Placeholder 10"/>
          <p:cNvSpPr>
            <a:spLocks noGrp="1"/>
          </p:cNvSpPr>
          <p:nvPr>
            <p:ph type="body" sz="quarter" idx="11" hasCustomPrompt="1"/>
          </p:nvPr>
        </p:nvSpPr>
        <p:spPr>
          <a:xfrm>
            <a:off x="1219199" y="2959100"/>
            <a:ext cx="9766300" cy="1371600"/>
          </a:xfrm>
          <a:prstGeom prst="rect">
            <a:avLst/>
          </a:prstGeom>
        </p:spPr>
        <p:txBody>
          <a:bodyPr/>
          <a:lstStyle>
            <a:lvl1pPr>
              <a:defRPr baseline="0"/>
            </a:lvl1pPr>
          </a:lstStyle>
          <a:p>
            <a:pPr lvl="0"/>
            <a:r>
              <a:rPr lang="en-US" dirty="0"/>
              <a:t>Presenter Name</a:t>
            </a:r>
          </a:p>
          <a:p>
            <a:pPr lvl="0"/>
            <a:r>
              <a:rPr lang="en-US" dirty="0"/>
              <a:t>Date</a:t>
            </a:r>
          </a:p>
        </p:txBody>
      </p:sp>
      <p:sp>
        <p:nvSpPr>
          <p:cNvPr id="2" name="Title 1"/>
          <p:cNvSpPr>
            <a:spLocks noGrp="1"/>
          </p:cNvSpPr>
          <p:nvPr>
            <p:ph type="title"/>
          </p:nvPr>
        </p:nvSpPr>
        <p:spPr>
          <a:xfrm>
            <a:off x="838200" y="1031201"/>
            <a:ext cx="10515600" cy="1325033"/>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4240809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Title ">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990602"/>
            <a:ext cx="12192000" cy="1470025"/>
          </a:xfrm>
          <a:prstGeom prst="rect">
            <a:avLst/>
          </a:prstGeom>
        </p:spPr>
        <p:txBody>
          <a:bodyPr/>
          <a:lstStyle>
            <a:lvl1pPr algn="ctr">
              <a:defRPr baseline="0"/>
            </a:lvl1pPr>
          </a:lstStyle>
          <a:p>
            <a:r>
              <a:rPr lang="en-US" dirty="0"/>
              <a:t>Section Title </a:t>
            </a:r>
          </a:p>
        </p:txBody>
      </p:sp>
      <p:sp>
        <p:nvSpPr>
          <p:cNvPr id="3" name="Subtitle 2"/>
          <p:cNvSpPr>
            <a:spLocks noGrp="1"/>
          </p:cNvSpPr>
          <p:nvPr>
            <p:ph type="subTitle" idx="1" hasCustomPrompt="1"/>
          </p:nvPr>
        </p:nvSpPr>
        <p:spPr>
          <a:xfrm>
            <a:off x="1858179" y="2652311"/>
            <a:ext cx="8534400" cy="1752600"/>
          </a:xfrm>
          <a:prstGeom prst="rect">
            <a:avLst/>
          </a:prstGeom>
        </p:spPr>
        <p:txBody>
          <a:bodyPr>
            <a:normAutofit/>
          </a:bodyPr>
          <a:lstStyle>
            <a:lvl1pPr marL="0" indent="0" algn="ctr">
              <a:buNone/>
              <a:defRPr sz="3733" baseline="0">
                <a:solidFill>
                  <a:schemeClr val="tx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SECTION SUBTITLE </a:t>
            </a:r>
          </a:p>
        </p:txBody>
      </p:sp>
      <p:sp>
        <p:nvSpPr>
          <p:cNvPr id="12" name="Slide Number Placeholder 11"/>
          <p:cNvSpPr>
            <a:spLocks noGrp="1"/>
          </p:cNvSpPr>
          <p:nvPr>
            <p:ph type="sldNum" sz="quarter" idx="12"/>
          </p:nvPr>
        </p:nvSpPr>
        <p:spPr/>
        <p:txBody>
          <a:bodyPr/>
          <a:lstStyle>
            <a:lvl1pPr>
              <a:defRPr>
                <a:solidFill>
                  <a:schemeClr val="bg1"/>
                </a:solidFill>
              </a:defRPr>
            </a:lvl1pPr>
          </a:lstStyle>
          <a:p>
            <a:fld id="{BE94F518-3708-426A-8F6B-75E87A721573}" type="slidenum">
              <a:rPr lang="en-US" smtClean="0"/>
              <a:t>‹#›</a:t>
            </a:fld>
            <a:endParaRPr lang="en-US"/>
          </a:p>
        </p:txBody>
      </p:sp>
    </p:spTree>
    <p:extLst>
      <p:ext uri="{BB962C8B-B14F-4D97-AF65-F5344CB8AC3E}">
        <p14:creationId xmlns:p14="http://schemas.microsoft.com/office/powerpoint/2010/main" val="1231440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solidFill>
                  <a:schemeClr val="bg1"/>
                </a:solidFill>
              </a:defRPr>
            </a:lvl1pPr>
          </a:lstStyle>
          <a:p>
            <a:fld id="{BE94F518-3708-426A-8F6B-75E87A721573}" type="slidenum">
              <a:rPr lang="en-US" smtClean="0"/>
              <a:t>‹#›</a:t>
            </a:fld>
            <a:endParaRPr lang="en-US"/>
          </a:p>
        </p:txBody>
      </p:sp>
      <p:sp>
        <p:nvSpPr>
          <p:cNvPr id="4" name="Content Placeholder 2"/>
          <p:cNvSpPr>
            <a:spLocks noGrp="1"/>
          </p:cNvSpPr>
          <p:nvPr>
            <p:ph idx="1"/>
          </p:nvPr>
        </p:nvSpPr>
        <p:spPr>
          <a:xfrm>
            <a:off x="641911" y="1380938"/>
            <a:ext cx="10058400" cy="4612239"/>
          </a:xfrm>
          <a:prstGeom prst="rect">
            <a:avLst/>
          </a:prstGeom>
        </p:spPr>
        <p:txBody>
          <a:bodyPr/>
          <a:lstStyle>
            <a:lvl1pPr marL="609585" indent="-365751" algn="l">
              <a:buFont typeface="Arial" panose="020B0604020202020204" pitchFamily="34" charset="0"/>
              <a:buChar char="•"/>
              <a:defRPr sz="4267"/>
            </a:lvl1pPr>
            <a:lvl2pPr marL="1066773" indent="-457189" algn="l">
              <a:buFont typeface="Arial" panose="020B0604020202020204" pitchFamily="34" charset="0"/>
              <a:buChar char="•"/>
              <a:defRPr baseline="0"/>
            </a:lvl2pPr>
            <a:lvl3pPr algn="l">
              <a:defRPr baseline="0"/>
            </a:lvl3pPr>
            <a:lvl4pPr algn="l">
              <a:defRPr/>
            </a:lvl4pPr>
            <a:lvl5pPr algn="l">
              <a:defRPr/>
            </a:lvl5pPr>
          </a:lstStyle>
          <a:p>
            <a:pPr lvl="0"/>
            <a:r>
              <a:rPr lang="en-US"/>
              <a:t>Edit Master text styles</a:t>
            </a:r>
          </a:p>
          <a:p>
            <a:pPr lvl="1"/>
            <a:r>
              <a:rPr lang="en-US"/>
              <a:t>Second level</a:t>
            </a:r>
          </a:p>
          <a:p>
            <a:pPr lvl="2"/>
            <a:r>
              <a:rPr lang="en-US"/>
              <a:t>Third level</a:t>
            </a:r>
          </a:p>
        </p:txBody>
      </p:sp>
      <p:sp>
        <p:nvSpPr>
          <p:cNvPr id="5" name="Title 21"/>
          <p:cNvSpPr>
            <a:spLocks noGrp="1"/>
          </p:cNvSpPr>
          <p:nvPr>
            <p:ph type="title" hasCustomPrompt="1"/>
          </p:nvPr>
        </p:nvSpPr>
        <p:spPr>
          <a:xfrm>
            <a:off x="195072" y="287011"/>
            <a:ext cx="11056821" cy="812800"/>
          </a:xfrm>
          <a:prstGeom prst="rect">
            <a:avLst/>
          </a:prstGeom>
        </p:spPr>
        <p:txBody>
          <a:bodyPr>
            <a:noAutofit/>
          </a:bodyPr>
          <a:lstStyle>
            <a:lvl1pPr algn="l">
              <a:defRPr sz="5333"/>
            </a:lvl1pPr>
          </a:lstStyle>
          <a:p>
            <a:r>
              <a:rPr lang="en-US" dirty="0"/>
              <a:t>Page Title</a:t>
            </a:r>
          </a:p>
        </p:txBody>
      </p:sp>
      <p:cxnSp>
        <p:nvCxnSpPr>
          <p:cNvPr id="6" name="Straight Connector 5" descr="underline" title="title underline"/>
          <p:cNvCxnSpPr/>
          <p:nvPr/>
        </p:nvCxnSpPr>
        <p:spPr>
          <a:xfrm>
            <a:off x="249715" y="1116377"/>
            <a:ext cx="11266583"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6387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Long Title 2 lines and Content">
    <p:spTree>
      <p:nvGrpSpPr>
        <p:cNvPr id="1" name=""/>
        <p:cNvGrpSpPr/>
        <p:nvPr/>
      </p:nvGrpSpPr>
      <p:grpSpPr>
        <a:xfrm>
          <a:off x="0" y="0"/>
          <a:ext cx="0" cy="0"/>
          <a:chOff x="0" y="0"/>
          <a:chExt cx="0" cy="0"/>
        </a:xfrm>
      </p:grpSpPr>
      <p:sp>
        <p:nvSpPr>
          <p:cNvPr id="7" name="Subtitle 2"/>
          <p:cNvSpPr>
            <a:spLocks noGrp="1"/>
          </p:cNvSpPr>
          <p:nvPr>
            <p:ph type="subTitle" idx="1" hasCustomPrompt="1"/>
          </p:nvPr>
        </p:nvSpPr>
        <p:spPr>
          <a:xfrm>
            <a:off x="243596" y="1158492"/>
            <a:ext cx="8534400" cy="812800"/>
          </a:xfrm>
          <a:prstGeom prst="rect">
            <a:avLst/>
          </a:prstGeom>
        </p:spPr>
        <p:txBody>
          <a:bodyPr>
            <a:normAutofit/>
          </a:bodyPr>
          <a:lstStyle>
            <a:lvl1pPr marL="0" indent="0" algn="l">
              <a:buNone/>
              <a:defRPr sz="3733" baseline="0">
                <a:solidFill>
                  <a:schemeClr val="tx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SUBTITLE if needed </a:t>
            </a:r>
          </a:p>
        </p:txBody>
      </p:sp>
      <p:sp>
        <p:nvSpPr>
          <p:cNvPr id="13" name="Slide Number Placeholder 12"/>
          <p:cNvSpPr>
            <a:spLocks noGrp="1"/>
          </p:cNvSpPr>
          <p:nvPr>
            <p:ph type="sldNum" sz="quarter" idx="12"/>
          </p:nvPr>
        </p:nvSpPr>
        <p:spPr/>
        <p:txBody>
          <a:bodyPr/>
          <a:lstStyle>
            <a:lvl1pPr>
              <a:defRPr>
                <a:solidFill>
                  <a:schemeClr val="bg1"/>
                </a:solidFill>
              </a:defRPr>
            </a:lvl1pPr>
          </a:lstStyle>
          <a:p>
            <a:fld id="{BE94F518-3708-426A-8F6B-75E87A721573}" type="slidenum">
              <a:rPr lang="en-US" smtClean="0"/>
              <a:t>‹#›</a:t>
            </a:fld>
            <a:endParaRPr lang="en-US"/>
          </a:p>
        </p:txBody>
      </p:sp>
      <p:sp>
        <p:nvSpPr>
          <p:cNvPr id="8" name="Title 21"/>
          <p:cNvSpPr>
            <a:spLocks noGrp="1"/>
          </p:cNvSpPr>
          <p:nvPr>
            <p:ph type="title" hasCustomPrompt="1"/>
          </p:nvPr>
        </p:nvSpPr>
        <p:spPr>
          <a:xfrm>
            <a:off x="195072" y="287011"/>
            <a:ext cx="11056821" cy="812800"/>
          </a:xfrm>
          <a:prstGeom prst="rect">
            <a:avLst/>
          </a:prstGeom>
        </p:spPr>
        <p:txBody>
          <a:bodyPr>
            <a:noAutofit/>
          </a:bodyPr>
          <a:lstStyle>
            <a:lvl1pPr algn="l">
              <a:defRPr sz="5333" baseline="0"/>
            </a:lvl1pPr>
          </a:lstStyle>
          <a:p>
            <a:r>
              <a:rPr lang="en-US" dirty="0"/>
              <a:t>Page Title – use if have long title</a:t>
            </a:r>
          </a:p>
        </p:txBody>
      </p:sp>
      <p:cxnSp>
        <p:nvCxnSpPr>
          <p:cNvPr id="4" name="Straight Connector 3" descr="underline for title" title="line divider"/>
          <p:cNvCxnSpPr/>
          <p:nvPr/>
        </p:nvCxnSpPr>
        <p:spPr>
          <a:xfrm>
            <a:off x="249715" y="1116377"/>
            <a:ext cx="11266583"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3"/>
          </p:nvPr>
        </p:nvSpPr>
        <p:spPr>
          <a:xfrm>
            <a:off x="249768" y="2059160"/>
            <a:ext cx="11267017" cy="3922184"/>
          </a:xfrm>
          <a:prstGeom prst="rect">
            <a:avLst/>
          </a:prstGeom>
        </p:spPr>
        <p:txBody>
          <a:bodyPr/>
          <a:lstStyle>
            <a:lvl1pPr marL="609585" indent="-365751" algn="l">
              <a:buFont typeface="Arial" panose="020B0604020202020204" pitchFamily="34" charset="0"/>
              <a:buChar char="•"/>
              <a:defRPr sz="4267"/>
            </a:lvl1pPr>
            <a:lvl2pPr marL="1066773" indent="-457189" algn="l">
              <a:buFont typeface="Arial" panose="020B0604020202020204" pitchFamily="34" charset="0"/>
              <a:buChar char="•"/>
              <a:defRPr baseline="0"/>
            </a:lvl2pPr>
            <a:lvl3pPr algn="l">
              <a:defRPr/>
            </a:lvl3pPr>
            <a:lvl4pPr marL="2285943" indent="-457189" algn="l">
              <a:buFont typeface="Arial" panose="020B0604020202020204" pitchFamily="34" charset="0"/>
              <a:buChar char="•"/>
              <a:defRPr/>
            </a:lvl4pPr>
            <a:lvl5pPr marL="2895528" indent="-457189" algn="l">
              <a:buFont typeface="Arial" panose="020B0604020202020204" pitchFamily="34" charset="0"/>
              <a:buChar char="•"/>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501592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15486" y="1518250"/>
            <a:ext cx="5566913" cy="4607916"/>
          </a:xfrm>
          <a:prstGeom prst="rect">
            <a:avLst/>
          </a:prstGeom>
        </p:spPr>
        <p:txBody>
          <a:bodyPr/>
          <a:lstStyle>
            <a:lvl1pPr algn="l">
              <a:defRPr sz="4267">
                <a:solidFill>
                  <a:schemeClr val="tx1"/>
                </a:solidFill>
              </a:defRPr>
            </a:lvl1pPr>
            <a:lvl2pPr marL="987527" indent="-426709" algn="l">
              <a:buFont typeface="Arial" panose="020B0604020202020204" pitchFamily="34" charset="0"/>
              <a:buChar char="•"/>
              <a:defRPr sz="3733" baseline="0"/>
            </a:lvl2pPr>
            <a:lvl3pPr indent="-426709" algn="l">
              <a:defRPr sz="3200">
                <a:latin typeface="Franklin Gothic Medium Cond" panose="020B0606030402020204" pitchFamily="34" charset="0"/>
              </a:defRPr>
            </a:lvl3pPr>
            <a:lvl4pPr>
              <a:defRPr sz="2667"/>
            </a:lvl4pPr>
            <a:lvl5pPr>
              <a:defRPr sz="2667"/>
            </a:lvl5pPr>
            <a:lvl6pPr>
              <a:defRPr sz="2667"/>
            </a:lvl6pPr>
            <a:lvl7pPr>
              <a:defRPr sz="2667"/>
            </a:lvl7pPr>
            <a:lvl8pPr>
              <a:defRPr sz="2667"/>
            </a:lvl8pPr>
            <a:lvl9pPr>
              <a:defRPr sz="2667"/>
            </a:lvl9pPr>
          </a:lstStyle>
          <a:p>
            <a:pPr lvl="0"/>
            <a:r>
              <a:rPr lang="en-US"/>
              <a:t>Edit Master text styles</a:t>
            </a:r>
          </a:p>
          <a:p>
            <a:pPr lvl="1"/>
            <a:r>
              <a:rPr lang="en-US"/>
              <a:t>Second level</a:t>
            </a:r>
          </a:p>
          <a:p>
            <a:pPr lvl="2"/>
            <a:r>
              <a:rPr lang="en-US"/>
              <a:t>Third level</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fld id="{BE94F518-3708-426A-8F6B-75E87A721573}" type="slidenum">
              <a:rPr lang="en-US" smtClean="0"/>
              <a:t>‹#›</a:t>
            </a:fld>
            <a:endParaRPr lang="en-US"/>
          </a:p>
        </p:txBody>
      </p:sp>
      <p:cxnSp>
        <p:nvCxnSpPr>
          <p:cNvPr id="7" name="Straight Connector 6"/>
          <p:cNvCxnSpPr/>
          <p:nvPr/>
        </p:nvCxnSpPr>
        <p:spPr>
          <a:xfrm>
            <a:off x="249715" y="1116377"/>
            <a:ext cx="11266583"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a:spLocks noGrp="1"/>
          </p:cNvSpPr>
          <p:nvPr>
            <p:ph idx="13"/>
          </p:nvPr>
        </p:nvSpPr>
        <p:spPr>
          <a:xfrm>
            <a:off x="249716" y="1525918"/>
            <a:ext cx="5566913" cy="4607916"/>
          </a:xfrm>
          <a:prstGeom prst="rect">
            <a:avLst/>
          </a:prstGeom>
        </p:spPr>
        <p:txBody>
          <a:bodyPr/>
          <a:lstStyle>
            <a:lvl1pPr algn="l">
              <a:defRPr sz="4267">
                <a:solidFill>
                  <a:schemeClr val="tx1"/>
                </a:solidFill>
              </a:defRPr>
            </a:lvl1pPr>
            <a:lvl2pPr marL="987527" indent="-426709" algn="l">
              <a:buFont typeface="Arial" panose="020B0604020202020204" pitchFamily="34" charset="0"/>
              <a:buChar char="•"/>
              <a:defRPr sz="3733" baseline="0"/>
            </a:lvl2pPr>
            <a:lvl3pPr marL="1523962" indent="-426709" algn="l">
              <a:defRPr sz="3200">
                <a:latin typeface="Franklin Gothic Medium Cond" panose="020B0606030402020204" pitchFamily="34" charset="0"/>
              </a:defRPr>
            </a:lvl3pPr>
            <a:lvl4pPr algn="l">
              <a:defRPr sz="2667"/>
            </a:lvl4pPr>
            <a:lvl5pPr>
              <a:defRPr sz="2667"/>
            </a:lvl5pPr>
            <a:lvl6pPr>
              <a:defRPr sz="2667"/>
            </a:lvl6pPr>
            <a:lvl7pPr>
              <a:defRPr sz="2667"/>
            </a:lvl7pPr>
            <a:lvl8pPr>
              <a:defRPr sz="2667"/>
            </a:lvl8pPr>
            <a:lvl9pPr>
              <a:defRPr sz="2667"/>
            </a:lvl9pPr>
          </a:lstStyle>
          <a:p>
            <a:pPr lvl="0"/>
            <a:r>
              <a:rPr lang="en-US"/>
              <a:t>Edit Master text styles</a:t>
            </a:r>
          </a:p>
          <a:p>
            <a:pPr lvl="1"/>
            <a:r>
              <a:rPr lang="en-US"/>
              <a:t>Second level</a:t>
            </a:r>
          </a:p>
          <a:p>
            <a:pPr lvl="2"/>
            <a:r>
              <a:rPr lang="en-US"/>
              <a:t>Third level</a:t>
            </a:r>
          </a:p>
          <a:p>
            <a:pPr lvl="3"/>
            <a:r>
              <a:rPr lang="en-US"/>
              <a:t>Fourth level</a:t>
            </a:r>
          </a:p>
        </p:txBody>
      </p:sp>
      <p:sp>
        <p:nvSpPr>
          <p:cNvPr id="9" name="Title 21"/>
          <p:cNvSpPr>
            <a:spLocks noGrp="1"/>
          </p:cNvSpPr>
          <p:nvPr>
            <p:ph type="title" hasCustomPrompt="1"/>
          </p:nvPr>
        </p:nvSpPr>
        <p:spPr>
          <a:xfrm>
            <a:off x="195072" y="287011"/>
            <a:ext cx="11056821" cy="812800"/>
          </a:xfrm>
          <a:prstGeom prst="rect">
            <a:avLst/>
          </a:prstGeom>
        </p:spPr>
        <p:txBody>
          <a:bodyPr>
            <a:noAutofit/>
          </a:bodyPr>
          <a:lstStyle>
            <a:lvl1pPr algn="l">
              <a:defRPr sz="5333" baseline="0"/>
            </a:lvl1pPr>
          </a:lstStyle>
          <a:p>
            <a:r>
              <a:rPr lang="en-US" dirty="0"/>
              <a:t>2 Column</a:t>
            </a:r>
          </a:p>
        </p:txBody>
      </p:sp>
    </p:spTree>
    <p:extLst>
      <p:ext uri="{BB962C8B-B14F-4D97-AF65-F5344CB8AC3E}">
        <p14:creationId xmlns:p14="http://schemas.microsoft.com/office/powerpoint/2010/main" val="36273851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descr="bottom blue background bar" title="bottom blue bar graphic element"/>
          <p:cNvSpPr/>
          <p:nvPr/>
        </p:nvSpPr>
        <p:spPr>
          <a:xfrm>
            <a:off x="-13981" y="6436247"/>
            <a:ext cx="12205981" cy="422952"/>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6" name="Slide Number Placeholder 5"/>
          <p:cNvSpPr>
            <a:spLocks noGrp="1"/>
          </p:cNvSpPr>
          <p:nvPr>
            <p:ph type="sldNum" sz="quarter" idx="4"/>
          </p:nvPr>
        </p:nvSpPr>
        <p:spPr>
          <a:xfrm>
            <a:off x="8737600" y="6425360"/>
            <a:ext cx="2844800" cy="365125"/>
          </a:xfrm>
          <a:prstGeom prst="rect">
            <a:avLst/>
          </a:prstGeom>
        </p:spPr>
        <p:txBody>
          <a:bodyPr vert="horz" lIns="91440" tIns="45720" rIns="91440" bIns="45720" rtlCol="0" anchor="ctr"/>
          <a:lstStyle>
            <a:lvl1pPr algn="r">
              <a:defRPr sz="1600">
                <a:solidFill>
                  <a:schemeClr val="bg1"/>
                </a:solidFill>
              </a:defRPr>
            </a:lvl1pPr>
          </a:lstStyle>
          <a:p>
            <a:fld id="{BE94F518-3708-426A-8F6B-75E87A721573}" type="slidenum">
              <a:rPr lang="en-US" smtClean="0"/>
              <a:t>‹#›</a:t>
            </a:fld>
            <a:endParaRPr lang="en-US"/>
          </a:p>
        </p:txBody>
      </p:sp>
      <p:pic>
        <p:nvPicPr>
          <p:cNvPr id="8" name="Picture 7" descr="SCHEV" title="State Council of Higher Education for Virginia"/>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9587" y="6425162"/>
            <a:ext cx="2343397" cy="421812"/>
          </a:xfrm>
          <a:prstGeom prst="rect">
            <a:avLst/>
          </a:prstGeom>
        </p:spPr>
      </p:pic>
    </p:spTree>
    <p:extLst>
      <p:ext uri="{BB962C8B-B14F-4D97-AF65-F5344CB8AC3E}">
        <p14:creationId xmlns:p14="http://schemas.microsoft.com/office/powerpoint/2010/main" val="71655452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hf hdr="0" ftr="0" dt="0"/>
  <p:txStyles>
    <p:titleStyle>
      <a:lvl1pPr algn="ctr" defTabSz="1219170" rtl="0" eaLnBrk="1" latinLnBrk="0" hangingPunct="1">
        <a:spcBef>
          <a:spcPct val="0"/>
        </a:spcBef>
        <a:buNone/>
        <a:defRPr sz="6400" i="0" kern="1200" baseline="0">
          <a:solidFill>
            <a:schemeClr val="tx1"/>
          </a:solidFill>
          <a:latin typeface="Franklin Gothic Medium" panose="020B0603020102020204" pitchFamily="34" charset="0"/>
          <a:ea typeface="+mj-ea"/>
          <a:cs typeface="+mj-cs"/>
        </a:defRPr>
      </a:lvl1pPr>
    </p:titleStyle>
    <p:bodyStyle>
      <a:lvl1pPr marL="0" marR="0" indent="0" algn="ctr" defTabSz="1219170" rtl="0" eaLnBrk="1" fontAlgn="auto" latinLnBrk="0" hangingPunct="1">
        <a:lnSpc>
          <a:spcPct val="100000"/>
        </a:lnSpc>
        <a:spcBef>
          <a:spcPts val="0"/>
        </a:spcBef>
        <a:spcAft>
          <a:spcPts val="0"/>
        </a:spcAft>
        <a:buClrTx/>
        <a:buSzTx/>
        <a:buFont typeface="Arial" panose="020B0604020202020204" pitchFamily="34" charset="0"/>
        <a:buNone/>
        <a:tabLst/>
        <a:defRPr sz="3733" kern="1200" baseline="0">
          <a:solidFill>
            <a:srgbClr val="000000"/>
          </a:solidFill>
          <a:latin typeface="Franklin Gothic Medium Cond" panose="020B0606030402020204" pitchFamily="34" charset="0"/>
          <a:ea typeface="+mn-ea"/>
          <a:cs typeface="+mn-cs"/>
        </a:defRPr>
      </a:lvl1pPr>
      <a:lvl2pPr marL="609585" indent="0" algn="ctr" defTabSz="1219170" rtl="0" eaLnBrk="1" latinLnBrk="0" hangingPunct="1">
        <a:spcBef>
          <a:spcPct val="20000"/>
        </a:spcBef>
        <a:buFont typeface="Arial" panose="020B0604020202020204" pitchFamily="34" charset="0"/>
        <a:buNone/>
        <a:defRPr sz="3200" kern="1200" baseline="0">
          <a:solidFill>
            <a:srgbClr val="20558A"/>
          </a:solidFill>
          <a:latin typeface="Franklin Gothic Medium Cond" panose="020B0606030402020204" pitchFamily="34" charset="0"/>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rgbClr val="747679"/>
          </a:solidFill>
          <a:latin typeface="Franklin Gothic Book" panose="020B0503020102020204" pitchFamily="34" charset="0"/>
          <a:ea typeface="+mn-ea"/>
          <a:cs typeface="+mn-cs"/>
        </a:defRPr>
      </a:lvl3pPr>
      <a:lvl4pPr marL="1828754" indent="0" algn="ctr" defTabSz="1219170" rtl="0" eaLnBrk="1" latinLnBrk="0" hangingPunct="1">
        <a:spcBef>
          <a:spcPct val="20000"/>
        </a:spcBef>
        <a:buFont typeface="Arial" panose="020B0604020202020204" pitchFamily="34" charset="0"/>
        <a:buNone/>
        <a:defRPr sz="2667" kern="1200">
          <a:solidFill>
            <a:schemeClr val="tx1"/>
          </a:solidFill>
          <a:latin typeface="Franklin Gothic Medium Cond" panose="020B0606030402020204" pitchFamily="34" charset="0"/>
          <a:ea typeface="+mn-ea"/>
          <a:cs typeface="+mn-cs"/>
        </a:defRPr>
      </a:lvl4pPr>
      <a:lvl5pPr marL="2438339" indent="0" algn="ctr" defTabSz="1219170" rtl="0" eaLnBrk="1" latinLnBrk="0" hangingPunct="1">
        <a:spcBef>
          <a:spcPct val="20000"/>
        </a:spcBef>
        <a:buFont typeface="Arial" panose="020B0604020202020204" pitchFamily="34" charset="0"/>
        <a:buNone/>
        <a:defRPr sz="2667" kern="1200">
          <a:solidFill>
            <a:schemeClr val="tx1"/>
          </a:solidFill>
          <a:latin typeface="Franklin Gothic Medium Cond" panose="020B0606030402020204" pitchFamily="34" charset="0"/>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s://law.lis.virginia.gov/vacode/23.1-907/"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law.lis.virginia.gov/vacode/23.1-628/" TargetMode="External"/><Relationship Id="rId2" Type="http://schemas.openxmlformats.org/officeDocument/2006/relationships/hyperlink" Target="http://law.lis.virginia.gov/vacode/title23.1/chapter3/section23.1-304/"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hyperlink" Target="https://research.schev.edu/rdPage.aspx?rdReport=Enrollment.Admission_FTIC_Draw" TargetMode="External"/><Relationship Id="rId2" Type="http://schemas.openxmlformats.org/officeDocument/2006/relationships/hyperlink" Target="https://research.schev.edu/rdPage.aspx?rdReport=Projections.FTIC_Admissions" TargetMode="External"/><Relationship Id="rId1" Type="http://schemas.openxmlformats.org/officeDocument/2006/relationships/slideLayout" Target="../slideLayouts/slideLayout3.xml"/><Relationship Id="rId5" Type="http://schemas.openxmlformats.org/officeDocument/2006/relationships/hyperlink" Target="https://research.schev.edu/rdPage.aspx?rdReport=Projections.Submissions2023&amp;lbUNITID=XXTOTL" TargetMode="External"/><Relationship Id="rId4" Type="http://schemas.openxmlformats.org/officeDocument/2006/relationships/hyperlink" Target="https://research.schev.edu/rdPage.aspx?rdReport=Projections.Submissions2023"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a:xfrm>
            <a:off x="1212850" y="2946910"/>
            <a:ext cx="9766300" cy="1371600"/>
          </a:xfrm>
        </p:spPr>
        <p:txBody>
          <a:bodyPr/>
          <a:lstStyle/>
          <a:p>
            <a:r>
              <a:rPr lang="en-US" dirty="0"/>
              <a:t>Tod R. Massa</a:t>
            </a:r>
          </a:p>
          <a:p>
            <a:r>
              <a:rPr lang="en-US" dirty="0"/>
              <a:t>Resources &amp; Planning Committee</a:t>
            </a:r>
          </a:p>
          <a:p>
            <a:r>
              <a:rPr lang="en-US" dirty="0"/>
              <a:t>October 23, 2023</a:t>
            </a:r>
          </a:p>
          <a:p>
            <a:endParaRPr lang="en-US" dirty="0"/>
          </a:p>
        </p:txBody>
      </p:sp>
      <p:sp>
        <p:nvSpPr>
          <p:cNvPr id="4" name="Slide Number Placeholder 3"/>
          <p:cNvSpPr>
            <a:spLocks noGrp="1"/>
          </p:cNvSpPr>
          <p:nvPr>
            <p:ph type="sldNum" sz="quarter" idx="4294967295"/>
          </p:nvPr>
        </p:nvSpPr>
        <p:spPr>
          <a:xfrm>
            <a:off x="9347200" y="6424613"/>
            <a:ext cx="2844800" cy="365125"/>
          </a:xfrm>
        </p:spPr>
        <p:txBody>
          <a:bodyPr/>
          <a:lstStyle/>
          <a:p>
            <a:fld id="{BE94F518-3708-426A-8F6B-75E87A721573}" type="slidenum">
              <a:rPr lang="en-US" smtClean="0"/>
              <a:t>1</a:t>
            </a:fld>
            <a:endParaRPr lang="en-US"/>
          </a:p>
        </p:txBody>
      </p:sp>
      <p:sp>
        <p:nvSpPr>
          <p:cNvPr id="5" name="Title 4">
            <a:extLst>
              <a:ext uri="{FF2B5EF4-FFF2-40B4-BE49-F238E27FC236}">
                <a16:creationId xmlns:a16="http://schemas.microsoft.com/office/drawing/2014/main" id="{2091E799-D0AE-24CE-7D4A-F8EC0E98CE1A}"/>
              </a:ext>
            </a:extLst>
          </p:cNvPr>
          <p:cNvSpPr>
            <a:spLocks noGrp="1"/>
          </p:cNvSpPr>
          <p:nvPr>
            <p:ph type="title"/>
          </p:nvPr>
        </p:nvSpPr>
        <p:spPr/>
        <p:txBody>
          <a:bodyPr/>
          <a:lstStyle/>
          <a:p>
            <a:r>
              <a:rPr lang="en-US" dirty="0"/>
              <a:t>College and University Enrollment Projections</a:t>
            </a:r>
          </a:p>
        </p:txBody>
      </p:sp>
    </p:spTree>
    <p:extLst>
      <p:ext uri="{BB962C8B-B14F-4D97-AF65-F5344CB8AC3E}">
        <p14:creationId xmlns:p14="http://schemas.microsoft.com/office/powerpoint/2010/main" val="4026357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4115603-1E4F-B0D5-B6CF-2B8DED0BC385}"/>
              </a:ext>
            </a:extLst>
          </p:cNvPr>
          <p:cNvSpPr>
            <a:spLocks noGrp="1"/>
          </p:cNvSpPr>
          <p:nvPr>
            <p:ph type="sldNum" sz="quarter" idx="10"/>
          </p:nvPr>
        </p:nvSpPr>
        <p:spPr/>
        <p:txBody>
          <a:bodyPr/>
          <a:lstStyle/>
          <a:p>
            <a:fld id="{BE94F518-3708-426A-8F6B-75E87A721573}" type="slidenum">
              <a:rPr lang="en-US" smtClean="0"/>
              <a:t>10</a:t>
            </a:fld>
            <a:endParaRPr lang="en-US"/>
          </a:p>
        </p:txBody>
      </p:sp>
      <p:sp>
        <p:nvSpPr>
          <p:cNvPr id="3" name="Content Placeholder 2">
            <a:extLst>
              <a:ext uri="{FF2B5EF4-FFF2-40B4-BE49-F238E27FC236}">
                <a16:creationId xmlns:a16="http://schemas.microsoft.com/office/drawing/2014/main" id="{A9FDCF67-4DE5-96DA-C6C2-14EB2AD31D65}"/>
              </a:ext>
            </a:extLst>
          </p:cNvPr>
          <p:cNvSpPr>
            <a:spLocks noGrp="1"/>
          </p:cNvSpPr>
          <p:nvPr>
            <p:ph idx="1"/>
          </p:nvPr>
        </p:nvSpPr>
        <p:spPr>
          <a:xfrm>
            <a:off x="0" y="1380938"/>
            <a:ext cx="12046857" cy="4612239"/>
          </a:xfrm>
        </p:spPr>
        <p:txBody>
          <a:bodyPr/>
          <a:lstStyle/>
          <a:p>
            <a:r>
              <a:rPr lang="en-US" sz="4000" dirty="0"/>
              <a:t>Overall decrease in in-state FTIC enrollment (1.7% or 484 students)</a:t>
            </a:r>
          </a:p>
          <a:p>
            <a:r>
              <a:rPr lang="en-US" sz="4000" dirty="0"/>
              <a:t>Even split between institutions that project growth and those that project lower enrollments</a:t>
            </a:r>
          </a:p>
          <a:p>
            <a:r>
              <a:rPr lang="en-US" sz="4000" dirty="0"/>
              <a:t>Undergraduate “distance” enrollment increases from 6.8% to 8.9% of total</a:t>
            </a:r>
          </a:p>
          <a:p>
            <a:r>
              <a:rPr lang="en-US" sz="4000" dirty="0"/>
              <a:t>Continuing students comprise 73% of annual undergraduate projections</a:t>
            </a:r>
          </a:p>
        </p:txBody>
      </p:sp>
      <p:sp>
        <p:nvSpPr>
          <p:cNvPr id="4" name="Title 3">
            <a:extLst>
              <a:ext uri="{FF2B5EF4-FFF2-40B4-BE49-F238E27FC236}">
                <a16:creationId xmlns:a16="http://schemas.microsoft.com/office/drawing/2014/main" id="{5C82B91C-3E64-9F8D-F4E7-F7E36D06A2F3}"/>
              </a:ext>
            </a:extLst>
          </p:cNvPr>
          <p:cNvSpPr>
            <a:spLocks noGrp="1"/>
          </p:cNvSpPr>
          <p:nvPr>
            <p:ph type="title"/>
          </p:nvPr>
        </p:nvSpPr>
        <p:spPr/>
        <p:txBody>
          <a:bodyPr/>
          <a:lstStyle/>
          <a:p>
            <a:r>
              <a:rPr lang="en-US" dirty="0"/>
              <a:t>Other findings: four-year publics</a:t>
            </a:r>
          </a:p>
        </p:txBody>
      </p:sp>
    </p:spTree>
    <p:extLst>
      <p:ext uri="{BB962C8B-B14F-4D97-AF65-F5344CB8AC3E}">
        <p14:creationId xmlns:p14="http://schemas.microsoft.com/office/powerpoint/2010/main" val="386236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6561E-D766-39E0-C721-9E3661251B3F}"/>
              </a:ext>
            </a:extLst>
          </p:cNvPr>
          <p:cNvSpPr>
            <a:spLocks noGrp="1"/>
          </p:cNvSpPr>
          <p:nvPr>
            <p:ph type="title"/>
          </p:nvPr>
        </p:nvSpPr>
        <p:spPr>
          <a:xfrm>
            <a:off x="203699" y="102109"/>
            <a:ext cx="11056821" cy="812800"/>
          </a:xfrm>
        </p:spPr>
        <p:txBody>
          <a:bodyPr/>
          <a:lstStyle/>
          <a:p>
            <a:r>
              <a:rPr lang="en-US" sz="3200" dirty="0"/>
              <a:t>In-State,</a:t>
            </a:r>
            <a:r>
              <a:rPr lang="en-US" sz="3200" baseline="0" dirty="0"/>
              <a:t> First-time in College (FTIC), All Institutions</a:t>
            </a:r>
            <a:br>
              <a:rPr lang="en-US" sz="3200" baseline="0" dirty="0"/>
            </a:br>
            <a:endParaRPr lang="en-US" sz="3200" dirty="0"/>
          </a:p>
        </p:txBody>
      </p:sp>
      <p:graphicFrame>
        <p:nvGraphicFramePr>
          <p:cNvPr id="7" name="Chart 6">
            <a:extLst>
              <a:ext uri="{FF2B5EF4-FFF2-40B4-BE49-F238E27FC236}">
                <a16:creationId xmlns:a16="http://schemas.microsoft.com/office/drawing/2014/main" id="{31AC7552-19F7-2ED6-EFBF-C866442BCED6}"/>
              </a:ext>
            </a:extLst>
          </p:cNvPr>
          <p:cNvGraphicFramePr>
            <a:graphicFrameLocks/>
          </p:cNvGraphicFramePr>
          <p:nvPr>
            <p:extLst>
              <p:ext uri="{D42A27DB-BD31-4B8C-83A1-F6EECF244321}">
                <p14:modId xmlns:p14="http://schemas.microsoft.com/office/powerpoint/2010/main" val="278160218"/>
              </p:ext>
            </p:extLst>
          </p:nvPr>
        </p:nvGraphicFramePr>
        <p:xfrm>
          <a:off x="203700" y="1316334"/>
          <a:ext cx="11382050" cy="50141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17339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A6564-EA64-3A22-975C-FFC3C322C926}"/>
              </a:ext>
            </a:extLst>
          </p:cNvPr>
          <p:cNvSpPr>
            <a:spLocks noGrp="1"/>
          </p:cNvSpPr>
          <p:nvPr>
            <p:ph type="title"/>
          </p:nvPr>
        </p:nvSpPr>
        <p:spPr>
          <a:xfrm>
            <a:off x="203699" y="102109"/>
            <a:ext cx="11056821" cy="812800"/>
          </a:xfrm>
        </p:spPr>
        <p:txBody>
          <a:bodyPr/>
          <a:lstStyle/>
          <a:p>
            <a:r>
              <a:rPr lang="en-US" sz="3200" dirty="0"/>
              <a:t>In-State,</a:t>
            </a:r>
            <a:r>
              <a:rPr lang="en-US" sz="3200" baseline="0" dirty="0"/>
              <a:t> First-time in College (FTIC), Public Four-year Institutions</a:t>
            </a:r>
            <a:br>
              <a:rPr lang="en-US" sz="3200" baseline="0" dirty="0"/>
            </a:br>
            <a:endParaRPr lang="en-US" sz="3200" dirty="0"/>
          </a:p>
        </p:txBody>
      </p:sp>
      <p:graphicFrame>
        <p:nvGraphicFramePr>
          <p:cNvPr id="5" name="Chart 4">
            <a:extLst>
              <a:ext uri="{FF2B5EF4-FFF2-40B4-BE49-F238E27FC236}">
                <a16:creationId xmlns:a16="http://schemas.microsoft.com/office/drawing/2014/main" id="{0A92F5EC-F88C-4C46-A532-11516E693538}"/>
              </a:ext>
            </a:extLst>
          </p:cNvPr>
          <p:cNvGraphicFramePr>
            <a:graphicFrameLocks/>
          </p:cNvGraphicFramePr>
          <p:nvPr>
            <p:extLst>
              <p:ext uri="{D42A27DB-BD31-4B8C-83A1-F6EECF244321}">
                <p14:modId xmlns:p14="http://schemas.microsoft.com/office/powerpoint/2010/main" val="2192603291"/>
              </p:ext>
            </p:extLst>
          </p:nvPr>
        </p:nvGraphicFramePr>
        <p:xfrm>
          <a:off x="281354" y="1185705"/>
          <a:ext cx="11344589" cy="51347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71395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A7F13B4-6A1A-8301-9597-A5CA51DC0286}"/>
              </a:ext>
            </a:extLst>
          </p:cNvPr>
          <p:cNvSpPr>
            <a:spLocks noGrp="1"/>
          </p:cNvSpPr>
          <p:nvPr>
            <p:ph type="sldNum" sz="quarter" idx="10"/>
          </p:nvPr>
        </p:nvSpPr>
        <p:spPr/>
        <p:txBody>
          <a:bodyPr/>
          <a:lstStyle/>
          <a:p>
            <a:fld id="{BE94F518-3708-426A-8F6B-75E87A721573}" type="slidenum">
              <a:rPr lang="en-US" smtClean="0"/>
              <a:t>13</a:t>
            </a:fld>
            <a:endParaRPr lang="en-US"/>
          </a:p>
        </p:txBody>
      </p:sp>
      <p:sp>
        <p:nvSpPr>
          <p:cNvPr id="3" name="Content Placeholder 2">
            <a:extLst>
              <a:ext uri="{FF2B5EF4-FFF2-40B4-BE49-F238E27FC236}">
                <a16:creationId xmlns:a16="http://schemas.microsoft.com/office/drawing/2014/main" id="{11ADC3BF-9D04-5293-4A6C-A73D86D79371}"/>
              </a:ext>
            </a:extLst>
          </p:cNvPr>
          <p:cNvSpPr>
            <a:spLocks noGrp="1"/>
          </p:cNvSpPr>
          <p:nvPr>
            <p:ph idx="1"/>
          </p:nvPr>
        </p:nvSpPr>
        <p:spPr/>
        <p:txBody>
          <a:bodyPr/>
          <a:lstStyle/>
          <a:p>
            <a:r>
              <a:rPr lang="en-US" dirty="0"/>
              <a:t>There has been much focus on enrollment losses since 2012.</a:t>
            </a:r>
          </a:p>
          <a:p>
            <a:r>
              <a:rPr lang="en-US" dirty="0"/>
              <a:t>Such focus misses the 16% growth in in-state undergraduates from 2005 to 2012.</a:t>
            </a:r>
          </a:p>
          <a:p>
            <a:r>
              <a:rPr lang="en-US" dirty="0"/>
              <a:t>The public four-years that have decreased the most have also lost more than they gained leading to 2012.</a:t>
            </a:r>
          </a:p>
        </p:txBody>
      </p:sp>
      <p:sp>
        <p:nvSpPr>
          <p:cNvPr id="4" name="Title 3">
            <a:extLst>
              <a:ext uri="{FF2B5EF4-FFF2-40B4-BE49-F238E27FC236}">
                <a16:creationId xmlns:a16="http://schemas.microsoft.com/office/drawing/2014/main" id="{8B783F6A-B73C-F05F-C59D-20F3FE38DA0F}"/>
              </a:ext>
            </a:extLst>
          </p:cNvPr>
          <p:cNvSpPr>
            <a:spLocks noGrp="1"/>
          </p:cNvSpPr>
          <p:nvPr>
            <p:ph type="title"/>
          </p:nvPr>
        </p:nvSpPr>
        <p:spPr/>
        <p:txBody>
          <a:bodyPr/>
          <a:lstStyle/>
          <a:p>
            <a:r>
              <a:rPr lang="en-US" dirty="0"/>
              <a:t>Major Changes in Enrollment</a:t>
            </a:r>
          </a:p>
        </p:txBody>
      </p:sp>
    </p:spTree>
    <p:extLst>
      <p:ext uri="{BB962C8B-B14F-4D97-AF65-F5344CB8AC3E}">
        <p14:creationId xmlns:p14="http://schemas.microsoft.com/office/powerpoint/2010/main" val="1297293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B5DBA3B-45C9-3BFF-5E65-8B0BAA5F3294}"/>
              </a:ext>
            </a:extLst>
          </p:cNvPr>
          <p:cNvSpPr>
            <a:spLocks noGrp="1"/>
          </p:cNvSpPr>
          <p:nvPr>
            <p:ph type="sldNum" sz="quarter" idx="10"/>
          </p:nvPr>
        </p:nvSpPr>
        <p:spPr/>
        <p:txBody>
          <a:bodyPr/>
          <a:lstStyle/>
          <a:p>
            <a:fld id="{BE94F518-3708-426A-8F6B-75E87A721573}" type="slidenum">
              <a:rPr lang="en-US" smtClean="0"/>
              <a:t>14</a:t>
            </a:fld>
            <a:endParaRPr lang="en-US"/>
          </a:p>
        </p:txBody>
      </p:sp>
      <p:sp>
        <p:nvSpPr>
          <p:cNvPr id="4" name="Title 3">
            <a:extLst>
              <a:ext uri="{FF2B5EF4-FFF2-40B4-BE49-F238E27FC236}">
                <a16:creationId xmlns:a16="http://schemas.microsoft.com/office/drawing/2014/main" id="{17AC253C-FDD5-117C-FF83-6905708F9AA9}"/>
              </a:ext>
            </a:extLst>
          </p:cNvPr>
          <p:cNvSpPr>
            <a:spLocks noGrp="1"/>
          </p:cNvSpPr>
          <p:nvPr>
            <p:ph type="title"/>
          </p:nvPr>
        </p:nvSpPr>
        <p:spPr/>
        <p:txBody>
          <a:bodyPr/>
          <a:lstStyle/>
          <a:p>
            <a:r>
              <a:rPr lang="en-US" dirty="0"/>
              <a:t>Enrollment Changes</a:t>
            </a:r>
          </a:p>
        </p:txBody>
      </p:sp>
      <p:graphicFrame>
        <p:nvGraphicFramePr>
          <p:cNvPr id="8" name="Content Placeholder 7">
            <a:extLst>
              <a:ext uri="{FF2B5EF4-FFF2-40B4-BE49-F238E27FC236}">
                <a16:creationId xmlns:a16="http://schemas.microsoft.com/office/drawing/2014/main" id="{D28961BB-DDEF-7809-9C29-23E662107FDF}"/>
              </a:ext>
            </a:extLst>
          </p:cNvPr>
          <p:cNvGraphicFramePr>
            <a:graphicFrameLocks noGrp="1"/>
          </p:cNvGraphicFramePr>
          <p:nvPr>
            <p:ph idx="1"/>
            <p:extLst>
              <p:ext uri="{D42A27DB-BD31-4B8C-83A1-F6EECF244321}">
                <p14:modId xmlns:p14="http://schemas.microsoft.com/office/powerpoint/2010/main" val="2900224356"/>
              </p:ext>
            </p:extLst>
          </p:nvPr>
        </p:nvGraphicFramePr>
        <p:xfrm>
          <a:off x="195072" y="1381125"/>
          <a:ext cx="11641886" cy="48488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6734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B950F4-4800-E58C-36E5-0BF5FE655377}"/>
              </a:ext>
            </a:extLst>
          </p:cNvPr>
          <p:cNvSpPr>
            <a:spLocks noGrp="1"/>
          </p:cNvSpPr>
          <p:nvPr>
            <p:ph type="sldNum" sz="quarter" idx="10"/>
          </p:nvPr>
        </p:nvSpPr>
        <p:spPr/>
        <p:txBody>
          <a:bodyPr/>
          <a:lstStyle/>
          <a:p>
            <a:fld id="{BE94F518-3708-426A-8F6B-75E87A721573}" type="slidenum">
              <a:rPr lang="en-US" smtClean="0"/>
              <a:t>15</a:t>
            </a:fld>
            <a:endParaRPr lang="en-US"/>
          </a:p>
        </p:txBody>
      </p:sp>
      <p:sp>
        <p:nvSpPr>
          <p:cNvPr id="3" name="Content Placeholder 2">
            <a:extLst>
              <a:ext uri="{FF2B5EF4-FFF2-40B4-BE49-F238E27FC236}">
                <a16:creationId xmlns:a16="http://schemas.microsoft.com/office/drawing/2014/main" id="{F30F6A10-C315-5C99-3CF0-345BF9F47F3A}"/>
              </a:ext>
            </a:extLst>
          </p:cNvPr>
          <p:cNvSpPr>
            <a:spLocks noGrp="1"/>
          </p:cNvSpPr>
          <p:nvPr>
            <p:ph idx="1"/>
          </p:nvPr>
        </p:nvSpPr>
        <p:spPr/>
        <p:txBody>
          <a:bodyPr/>
          <a:lstStyle/>
          <a:p>
            <a:r>
              <a:rPr lang="en-US" dirty="0"/>
              <a:t>Patterns in applications and admission mirror national trends.</a:t>
            </a:r>
          </a:p>
          <a:p>
            <a:r>
              <a:rPr lang="en-US" dirty="0"/>
              <a:t>Data are all specific to public four-year institutions in the following slides.</a:t>
            </a:r>
          </a:p>
        </p:txBody>
      </p:sp>
      <p:sp>
        <p:nvSpPr>
          <p:cNvPr id="4" name="Title 3">
            <a:extLst>
              <a:ext uri="{FF2B5EF4-FFF2-40B4-BE49-F238E27FC236}">
                <a16:creationId xmlns:a16="http://schemas.microsoft.com/office/drawing/2014/main" id="{C2A6F563-6BC2-BC9B-62A5-0AC41045AAEF}"/>
              </a:ext>
            </a:extLst>
          </p:cNvPr>
          <p:cNvSpPr>
            <a:spLocks noGrp="1"/>
          </p:cNvSpPr>
          <p:nvPr>
            <p:ph type="title"/>
          </p:nvPr>
        </p:nvSpPr>
        <p:spPr/>
        <p:txBody>
          <a:bodyPr/>
          <a:lstStyle/>
          <a:p>
            <a:r>
              <a:rPr lang="en-US" dirty="0"/>
              <a:t>Admissions</a:t>
            </a:r>
          </a:p>
        </p:txBody>
      </p:sp>
    </p:spTree>
    <p:extLst>
      <p:ext uri="{BB962C8B-B14F-4D97-AF65-F5344CB8AC3E}">
        <p14:creationId xmlns:p14="http://schemas.microsoft.com/office/powerpoint/2010/main" val="79760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253035D-E15D-E1E5-0973-90F25F3C25B3}"/>
              </a:ext>
            </a:extLst>
          </p:cNvPr>
          <p:cNvSpPr>
            <a:spLocks noGrp="1"/>
          </p:cNvSpPr>
          <p:nvPr>
            <p:ph type="sldNum" sz="quarter" idx="10"/>
          </p:nvPr>
        </p:nvSpPr>
        <p:spPr/>
        <p:txBody>
          <a:bodyPr/>
          <a:lstStyle/>
          <a:p>
            <a:fld id="{BE94F518-3708-426A-8F6B-75E87A721573}" type="slidenum">
              <a:rPr lang="en-US" smtClean="0"/>
              <a:t>16</a:t>
            </a:fld>
            <a:endParaRPr lang="en-US"/>
          </a:p>
        </p:txBody>
      </p:sp>
      <p:sp>
        <p:nvSpPr>
          <p:cNvPr id="4" name="Title 3">
            <a:extLst>
              <a:ext uri="{FF2B5EF4-FFF2-40B4-BE49-F238E27FC236}">
                <a16:creationId xmlns:a16="http://schemas.microsoft.com/office/drawing/2014/main" id="{58CCDEC9-491B-26DA-0D76-D4308386A006}"/>
              </a:ext>
            </a:extLst>
          </p:cNvPr>
          <p:cNvSpPr>
            <a:spLocks noGrp="1"/>
          </p:cNvSpPr>
          <p:nvPr>
            <p:ph type="title"/>
          </p:nvPr>
        </p:nvSpPr>
        <p:spPr>
          <a:xfrm>
            <a:off x="195072" y="287011"/>
            <a:ext cx="11491161" cy="812800"/>
          </a:xfrm>
        </p:spPr>
        <p:txBody>
          <a:bodyPr/>
          <a:lstStyle/>
          <a:p>
            <a:r>
              <a:rPr lang="en-US" sz="4000" dirty="0"/>
              <a:t>Nationally, Apps &amp; Admits Rates Have Increased</a:t>
            </a:r>
          </a:p>
        </p:txBody>
      </p:sp>
      <p:pic>
        <p:nvPicPr>
          <p:cNvPr id="12" name="Content Placeholder 11" descr="Chart, bar chart&#10;&#10;Description automatically generated">
            <a:extLst>
              <a:ext uri="{FF2B5EF4-FFF2-40B4-BE49-F238E27FC236}">
                <a16:creationId xmlns:a16="http://schemas.microsoft.com/office/drawing/2014/main" id="{46B9E6D8-A4B0-C8BE-4ED9-88B055055D9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3121" y="1365344"/>
            <a:ext cx="10540721" cy="4794482"/>
          </a:xfrm>
        </p:spPr>
      </p:pic>
    </p:spTree>
    <p:extLst>
      <p:ext uri="{BB962C8B-B14F-4D97-AF65-F5344CB8AC3E}">
        <p14:creationId xmlns:p14="http://schemas.microsoft.com/office/powerpoint/2010/main" val="2093261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C914B3F-1E8C-78B3-9B74-3F67AC3A161D}"/>
              </a:ext>
            </a:extLst>
          </p:cNvPr>
          <p:cNvSpPr>
            <a:spLocks noGrp="1"/>
          </p:cNvSpPr>
          <p:nvPr>
            <p:ph type="sldNum" sz="quarter" idx="10"/>
          </p:nvPr>
        </p:nvSpPr>
        <p:spPr/>
        <p:txBody>
          <a:bodyPr/>
          <a:lstStyle/>
          <a:p>
            <a:fld id="{BE94F518-3708-426A-8F6B-75E87A721573}" type="slidenum">
              <a:rPr lang="en-US" smtClean="0"/>
              <a:t>17</a:t>
            </a:fld>
            <a:endParaRPr lang="en-US"/>
          </a:p>
        </p:txBody>
      </p:sp>
      <p:sp>
        <p:nvSpPr>
          <p:cNvPr id="4" name="Title 3">
            <a:extLst>
              <a:ext uri="{FF2B5EF4-FFF2-40B4-BE49-F238E27FC236}">
                <a16:creationId xmlns:a16="http://schemas.microsoft.com/office/drawing/2014/main" id="{AA8296EC-5AB6-818C-F039-F9645A1E5502}"/>
              </a:ext>
            </a:extLst>
          </p:cNvPr>
          <p:cNvSpPr>
            <a:spLocks noGrp="1"/>
          </p:cNvSpPr>
          <p:nvPr>
            <p:ph type="title"/>
          </p:nvPr>
        </p:nvSpPr>
        <p:spPr/>
        <p:txBody>
          <a:bodyPr/>
          <a:lstStyle/>
          <a:p>
            <a:r>
              <a:rPr lang="en-US" sz="4000" dirty="0"/>
              <a:t>A Similar Pattern in Virginia (All Undergraduates)</a:t>
            </a:r>
          </a:p>
        </p:txBody>
      </p:sp>
      <p:pic>
        <p:nvPicPr>
          <p:cNvPr id="20" name="Content Placeholder 19">
            <a:extLst>
              <a:ext uri="{FF2B5EF4-FFF2-40B4-BE49-F238E27FC236}">
                <a16:creationId xmlns:a16="http://schemas.microsoft.com/office/drawing/2014/main" id="{F5DBF376-FE39-B375-57DF-C198437F378D}"/>
              </a:ext>
            </a:extLst>
          </p:cNvPr>
          <p:cNvPicPr>
            <a:picLocks noGrp="1" noChangeAspect="1"/>
          </p:cNvPicPr>
          <p:nvPr>
            <p:ph idx="1"/>
          </p:nvPr>
        </p:nvPicPr>
        <p:blipFill>
          <a:blip r:embed="rId2"/>
          <a:stretch>
            <a:fillRect/>
          </a:stretch>
        </p:blipFill>
        <p:spPr>
          <a:xfrm>
            <a:off x="609600" y="1360004"/>
            <a:ext cx="10486326" cy="5065356"/>
          </a:xfrm>
        </p:spPr>
      </p:pic>
    </p:spTree>
    <p:extLst>
      <p:ext uri="{BB962C8B-B14F-4D97-AF65-F5344CB8AC3E}">
        <p14:creationId xmlns:p14="http://schemas.microsoft.com/office/powerpoint/2010/main" val="1290786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569779D-DC96-69C7-6509-656B3991B69A}"/>
              </a:ext>
            </a:extLst>
          </p:cNvPr>
          <p:cNvSpPr>
            <a:spLocks noGrp="1"/>
          </p:cNvSpPr>
          <p:nvPr>
            <p:ph type="sldNum" sz="quarter" idx="10"/>
          </p:nvPr>
        </p:nvSpPr>
        <p:spPr/>
        <p:txBody>
          <a:bodyPr/>
          <a:lstStyle/>
          <a:p>
            <a:fld id="{BE94F518-3708-426A-8F6B-75E87A721573}" type="slidenum">
              <a:rPr lang="en-US" smtClean="0"/>
              <a:t>18</a:t>
            </a:fld>
            <a:endParaRPr lang="en-US"/>
          </a:p>
        </p:txBody>
      </p:sp>
      <p:pic>
        <p:nvPicPr>
          <p:cNvPr id="6" name="Content Placeholder 5">
            <a:extLst>
              <a:ext uri="{FF2B5EF4-FFF2-40B4-BE49-F238E27FC236}">
                <a16:creationId xmlns:a16="http://schemas.microsoft.com/office/drawing/2014/main" id="{0F950066-94F5-4712-C377-8EE44D9ED0B2}"/>
              </a:ext>
            </a:extLst>
          </p:cNvPr>
          <p:cNvPicPr>
            <a:picLocks noGrp="1" noChangeAspect="1"/>
          </p:cNvPicPr>
          <p:nvPr>
            <p:ph idx="1"/>
          </p:nvPr>
        </p:nvPicPr>
        <p:blipFill>
          <a:blip r:embed="rId2"/>
          <a:stretch>
            <a:fillRect/>
          </a:stretch>
        </p:blipFill>
        <p:spPr>
          <a:xfrm>
            <a:off x="482321" y="1381124"/>
            <a:ext cx="10369899" cy="5017415"/>
          </a:xfrm>
        </p:spPr>
      </p:pic>
      <p:sp>
        <p:nvSpPr>
          <p:cNvPr id="4" name="Title 3">
            <a:extLst>
              <a:ext uri="{FF2B5EF4-FFF2-40B4-BE49-F238E27FC236}">
                <a16:creationId xmlns:a16="http://schemas.microsoft.com/office/drawing/2014/main" id="{EB9C0257-3638-322C-0559-7C01954B86B7}"/>
              </a:ext>
            </a:extLst>
          </p:cNvPr>
          <p:cNvSpPr>
            <a:spLocks noGrp="1"/>
          </p:cNvSpPr>
          <p:nvPr>
            <p:ph type="title"/>
          </p:nvPr>
        </p:nvSpPr>
        <p:spPr/>
        <p:txBody>
          <a:bodyPr/>
          <a:lstStyle/>
          <a:p>
            <a:r>
              <a:rPr lang="en-US" dirty="0"/>
              <a:t>In-State Undergraduates</a:t>
            </a:r>
          </a:p>
        </p:txBody>
      </p:sp>
    </p:spTree>
    <p:extLst>
      <p:ext uri="{BB962C8B-B14F-4D97-AF65-F5344CB8AC3E}">
        <p14:creationId xmlns:p14="http://schemas.microsoft.com/office/powerpoint/2010/main" val="2429182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AAABAFA-8C17-3AA4-48EA-8CEB68B456FE}"/>
              </a:ext>
            </a:extLst>
          </p:cNvPr>
          <p:cNvSpPr>
            <a:spLocks noGrp="1"/>
          </p:cNvSpPr>
          <p:nvPr>
            <p:ph type="sldNum" sz="quarter" idx="10"/>
          </p:nvPr>
        </p:nvSpPr>
        <p:spPr/>
        <p:txBody>
          <a:bodyPr/>
          <a:lstStyle/>
          <a:p>
            <a:fld id="{BE94F518-3708-426A-8F6B-75E87A721573}" type="slidenum">
              <a:rPr lang="en-US" smtClean="0"/>
              <a:t>19</a:t>
            </a:fld>
            <a:endParaRPr lang="en-US"/>
          </a:p>
        </p:txBody>
      </p:sp>
      <p:pic>
        <p:nvPicPr>
          <p:cNvPr id="6" name="Content Placeholder 5">
            <a:extLst>
              <a:ext uri="{FF2B5EF4-FFF2-40B4-BE49-F238E27FC236}">
                <a16:creationId xmlns:a16="http://schemas.microsoft.com/office/drawing/2014/main" id="{39E15D82-3DDE-64B9-C4EB-678A38A891A3}"/>
              </a:ext>
            </a:extLst>
          </p:cNvPr>
          <p:cNvPicPr>
            <a:picLocks noGrp="1" noChangeAspect="1"/>
          </p:cNvPicPr>
          <p:nvPr>
            <p:ph idx="1"/>
          </p:nvPr>
        </p:nvPicPr>
        <p:blipFill>
          <a:blip r:embed="rId2"/>
          <a:stretch>
            <a:fillRect/>
          </a:stretch>
        </p:blipFill>
        <p:spPr>
          <a:xfrm>
            <a:off x="733531" y="1411269"/>
            <a:ext cx="10018206" cy="4942092"/>
          </a:xfrm>
        </p:spPr>
      </p:pic>
      <p:sp>
        <p:nvSpPr>
          <p:cNvPr id="4" name="Title 3">
            <a:extLst>
              <a:ext uri="{FF2B5EF4-FFF2-40B4-BE49-F238E27FC236}">
                <a16:creationId xmlns:a16="http://schemas.microsoft.com/office/drawing/2014/main" id="{F85F9A71-02E8-4EA1-0C5C-C9A75E56BEF5}"/>
              </a:ext>
            </a:extLst>
          </p:cNvPr>
          <p:cNvSpPr>
            <a:spLocks noGrp="1"/>
          </p:cNvSpPr>
          <p:nvPr>
            <p:ph type="title"/>
          </p:nvPr>
        </p:nvSpPr>
        <p:spPr/>
        <p:txBody>
          <a:bodyPr/>
          <a:lstStyle/>
          <a:p>
            <a:r>
              <a:rPr lang="en-US" sz="4400" dirty="0"/>
              <a:t>In-State Undergraduates at Public Four-years</a:t>
            </a:r>
          </a:p>
        </p:txBody>
      </p:sp>
    </p:spTree>
    <p:extLst>
      <p:ext uri="{BB962C8B-B14F-4D97-AF65-F5344CB8AC3E}">
        <p14:creationId xmlns:p14="http://schemas.microsoft.com/office/powerpoint/2010/main" val="3555360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4E6AC2-3731-75C2-8C3B-151F33238C1D}"/>
              </a:ext>
            </a:extLst>
          </p:cNvPr>
          <p:cNvSpPr>
            <a:spLocks noGrp="1"/>
          </p:cNvSpPr>
          <p:nvPr>
            <p:ph type="sldNum" sz="quarter" idx="12"/>
          </p:nvPr>
        </p:nvSpPr>
        <p:spPr/>
        <p:txBody>
          <a:bodyPr/>
          <a:lstStyle/>
          <a:p>
            <a:fld id="{BE94F518-3708-426A-8F6B-75E87A721573}" type="slidenum">
              <a:rPr lang="en-US" smtClean="0"/>
              <a:t>2</a:t>
            </a:fld>
            <a:endParaRPr lang="en-US"/>
          </a:p>
        </p:txBody>
      </p:sp>
      <p:sp>
        <p:nvSpPr>
          <p:cNvPr id="6" name="TextBox 5">
            <a:extLst>
              <a:ext uri="{FF2B5EF4-FFF2-40B4-BE49-F238E27FC236}">
                <a16:creationId xmlns:a16="http://schemas.microsoft.com/office/drawing/2014/main" id="{A376C24E-7D3C-55D1-8FF4-207CD0537806}"/>
              </a:ext>
            </a:extLst>
          </p:cNvPr>
          <p:cNvSpPr txBox="1"/>
          <p:nvPr/>
        </p:nvSpPr>
        <p:spPr>
          <a:xfrm>
            <a:off x="793630" y="646981"/>
            <a:ext cx="9751153" cy="5189113"/>
          </a:xfrm>
          <a:prstGeom prst="rect">
            <a:avLst/>
          </a:prstGeom>
          <a:noFill/>
        </p:spPr>
        <p:txBody>
          <a:bodyPr wrap="square">
            <a:spAutoFit/>
          </a:bodyPr>
          <a:lstStyle/>
          <a:p>
            <a:pPr>
              <a:lnSpc>
                <a:spcPct val="90000"/>
              </a:lnSpc>
            </a:pPr>
            <a:r>
              <a:rPr lang="en-US" sz="2800" i="1" dirty="0"/>
              <a:t>§ 23.1-203. 4</a:t>
            </a:r>
            <a:r>
              <a:rPr lang="en-US" altLang="en-US" sz="3200" dirty="0"/>
              <a:t>. Duties of Council generally. </a:t>
            </a:r>
          </a:p>
          <a:p>
            <a:pPr lvl="1" eaLnBrk="1" hangingPunct="1">
              <a:lnSpc>
                <a:spcPct val="90000"/>
              </a:lnSpc>
            </a:pPr>
            <a:r>
              <a:rPr lang="en-US" altLang="en-US" sz="2800" i="1" dirty="0"/>
              <a:t>4. Review and approve or disapprove all enrollment projections proposed by each public institution of higher education. </a:t>
            </a:r>
            <a:r>
              <a:rPr lang="en-US" altLang="en-US" sz="2800" b="1" i="1" dirty="0"/>
              <a:t>The Council's projections shall be in numerical terms by level of enrollment and shall be used for budgetary and fiscal planning purposes only.</a:t>
            </a:r>
            <a:r>
              <a:rPr lang="en-US" altLang="en-US" sz="2800" i="1" dirty="0"/>
              <a:t> The Council shall develop estimates of the number of degrees to be awarded by each institution and include those estimates in its reports of enrollment projections. The student admissions policies for the institutions and their specific programs shall remain the sole responsibility of the individual boards of visitors; however, all four-year institutions shall adopt dual admissions policies with the community colleges, as required by </a:t>
            </a:r>
            <a:r>
              <a:rPr lang="en-US" sz="2800" i="1" dirty="0"/>
              <a:t>§</a:t>
            </a:r>
            <a:r>
              <a:rPr lang="en-US" sz="2800" b="0" i="0" dirty="0">
                <a:solidFill>
                  <a:srgbClr val="444444"/>
                </a:solidFill>
                <a:effectLst/>
                <a:latin typeface="PT Serif" panose="020A0603040505020204" pitchFamily="18" charset="0"/>
              </a:rPr>
              <a:t> </a:t>
            </a:r>
            <a:r>
              <a:rPr lang="en-US" sz="2800" b="0" i="0" u="none" strike="noStrike" dirty="0">
                <a:solidFill>
                  <a:srgbClr val="3498DB"/>
                </a:solidFill>
                <a:effectLst/>
                <a:latin typeface="PT Serif" panose="020A0603040505020204" pitchFamily="18" charset="0"/>
                <a:hlinkClick r:id="rId2"/>
              </a:rPr>
              <a:t>23.1-907</a:t>
            </a:r>
            <a:r>
              <a:rPr lang="en-US" sz="2800" b="0" i="0" dirty="0">
                <a:solidFill>
                  <a:srgbClr val="444444"/>
                </a:solidFill>
                <a:effectLst/>
                <a:latin typeface="PT Serif" panose="020A0603040505020204" pitchFamily="18" charset="0"/>
              </a:rPr>
              <a:t>.</a:t>
            </a:r>
            <a:r>
              <a:rPr lang="en-US" altLang="en-US" sz="2800" i="1" dirty="0"/>
              <a:t>. </a:t>
            </a:r>
          </a:p>
        </p:txBody>
      </p:sp>
    </p:spTree>
    <p:extLst>
      <p:ext uri="{BB962C8B-B14F-4D97-AF65-F5344CB8AC3E}">
        <p14:creationId xmlns:p14="http://schemas.microsoft.com/office/powerpoint/2010/main" val="15984804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84E719C-2EDC-FEB1-5F34-497F34FA657F}"/>
              </a:ext>
            </a:extLst>
          </p:cNvPr>
          <p:cNvSpPr>
            <a:spLocks noGrp="1"/>
          </p:cNvSpPr>
          <p:nvPr>
            <p:ph type="sldNum" sz="quarter" idx="10"/>
          </p:nvPr>
        </p:nvSpPr>
        <p:spPr/>
        <p:txBody>
          <a:bodyPr/>
          <a:lstStyle/>
          <a:p>
            <a:fld id="{BE94F518-3708-426A-8F6B-75E87A721573}" type="slidenum">
              <a:rPr lang="en-US" smtClean="0"/>
              <a:t>20</a:t>
            </a:fld>
            <a:endParaRPr lang="en-US"/>
          </a:p>
        </p:txBody>
      </p:sp>
      <p:sp>
        <p:nvSpPr>
          <p:cNvPr id="4" name="Title 3">
            <a:extLst>
              <a:ext uri="{FF2B5EF4-FFF2-40B4-BE49-F238E27FC236}">
                <a16:creationId xmlns:a16="http://schemas.microsoft.com/office/drawing/2014/main" id="{082FAA42-B952-453E-2ED2-2AA25D42504D}"/>
              </a:ext>
            </a:extLst>
          </p:cNvPr>
          <p:cNvSpPr>
            <a:spLocks noGrp="1"/>
          </p:cNvSpPr>
          <p:nvPr>
            <p:ph type="title"/>
          </p:nvPr>
        </p:nvSpPr>
        <p:spPr>
          <a:xfrm>
            <a:off x="195072" y="287011"/>
            <a:ext cx="11562732" cy="812800"/>
          </a:xfrm>
        </p:spPr>
        <p:txBody>
          <a:bodyPr/>
          <a:lstStyle/>
          <a:p>
            <a:r>
              <a:rPr lang="en-US" sz="4800" dirty="0"/>
              <a:t>Growth by Student Origin, 2005 to 2012?</a:t>
            </a:r>
          </a:p>
        </p:txBody>
      </p:sp>
      <p:pic>
        <p:nvPicPr>
          <p:cNvPr id="10" name="Content Placeholder 9">
            <a:extLst>
              <a:ext uri="{FF2B5EF4-FFF2-40B4-BE49-F238E27FC236}">
                <a16:creationId xmlns:a16="http://schemas.microsoft.com/office/drawing/2014/main" id="{F7279745-FEA8-D678-31FE-37A659237997}"/>
              </a:ext>
            </a:extLst>
          </p:cNvPr>
          <p:cNvPicPr>
            <a:picLocks noGrp="1" noChangeAspect="1"/>
          </p:cNvPicPr>
          <p:nvPr>
            <p:ph idx="1"/>
          </p:nvPr>
        </p:nvPicPr>
        <p:blipFill>
          <a:blip r:embed="rId2"/>
          <a:stretch>
            <a:fillRect/>
          </a:stretch>
        </p:blipFill>
        <p:spPr>
          <a:xfrm>
            <a:off x="1105319" y="1196086"/>
            <a:ext cx="9314822" cy="5197904"/>
          </a:xfrm>
        </p:spPr>
      </p:pic>
    </p:spTree>
    <p:extLst>
      <p:ext uri="{BB962C8B-B14F-4D97-AF65-F5344CB8AC3E}">
        <p14:creationId xmlns:p14="http://schemas.microsoft.com/office/powerpoint/2010/main" val="39914966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DC823CE-ABA4-BD4C-2E19-9471580347D3}"/>
              </a:ext>
            </a:extLst>
          </p:cNvPr>
          <p:cNvSpPr>
            <a:spLocks noGrp="1"/>
          </p:cNvSpPr>
          <p:nvPr>
            <p:ph type="sldNum" sz="quarter" idx="10"/>
          </p:nvPr>
        </p:nvSpPr>
        <p:spPr/>
        <p:txBody>
          <a:bodyPr/>
          <a:lstStyle/>
          <a:p>
            <a:fld id="{BE94F518-3708-426A-8F6B-75E87A721573}" type="slidenum">
              <a:rPr lang="en-US" smtClean="0"/>
              <a:t>21</a:t>
            </a:fld>
            <a:endParaRPr lang="en-US"/>
          </a:p>
        </p:txBody>
      </p:sp>
      <p:pic>
        <p:nvPicPr>
          <p:cNvPr id="6" name="Content Placeholder 5">
            <a:extLst>
              <a:ext uri="{FF2B5EF4-FFF2-40B4-BE49-F238E27FC236}">
                <a16:creationId xmlns:a16="http://schemas.microsoft.com/office/drawing/2014/main" id="{4650E830-EDA4-82A4-DF46-1F0B56D3239A}"/>
              </a:ext>
            </a:extLst>
          </p:cNvPr>
          <p:cNvPicPr>
            <a:picLocks noGrp="1" noChangeAspect="1"/>
          </p:cNvPicPr>
          <p:nvPr>
            <p:ph idx="1"/>
          </p:nvPr>
        </p:nvPicPr>
        <p:blipFill>
          <a:blip r:embed="rId2"/>
          <a:stretch>
            <a:fillRect/>
          </a:stretch>
        </p:blipFill>
        <p:spPr>
          <a:xfrm>
            <a:off x="1152565" y="1169797"/>
            <a:ext cx="9141833" cy="5185577"/>
          </a:xfrm>
        </p:spPr>
      </p:pic>
      <p:sp>
        <p:nvSpPr>
          <p:cNvPr id="4" name="Title 3">
            <a:extLst>
              <a:ext uri="{FF2B5EF4-FFF2-40B4-BE49-F238E27FC236}">
                <a16:creationId xmlns:a16="http://schemas.microsoft.com/office/drawing/2014/main" id="{0D6DB2BF-F535-57B8-B417-3F1D92A94E2F}"/>
              </a:ext>
            </a:extLst>
          </p:cNvPr>
          <p:cNvSpPr>
            <a:spLocks noGrp="1"/>
          </p:cNvSpPr>
          <p:nvPr>
            <p:ph type="title"/>
          </p:nvPr>
        </p:nvSpPr>
        <p:spPr>
          <a:xfrm>
            <a:off x="195072" y="287011"/>
            <a:ext cx="11387328" cy="812800"/>
          </a:xfrm>
        </p:spPr>
        <p:txBody>
          <a:bodyPr/>
          <a:lstStyle/>
          <a:p>
            <a:r>
              <a:rPr lang="en-US" sz="4800" dirty="0"/>
              <a:t>Growth by Student Origin, 2005 to 2022?</a:t>
            </a:r>
          </a:p>
        </p:txBody>
      </p:sp>
    </p:spTree>
    <p:extLst>
      <p:ext uri="{BB962C8B-B14F-4D97-AF65-F5344CB8AC3E}">
        <p14:creationId xmlns:p14="http://schemas.microsoft.com/office/powerpoint/2010/main" val="1356112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D73505-65CC-A0AD-7B13-E8F114B56DBB}"/>
              </a:ext>
            </a:extLst>
          </p:cNvPr>
          <p:cNvSpPr>
            <a:spLocks noGrp="1"/>
          </p:cNvSpPr>
          <p:nvPr>
            <p:ph type="sldNum" sz="quarter" idx="10"/>
          </p:nvPr>
        </p:nvSpPr>
        <p:spPr/>
        <p:txBody>
          <a:bodyPr/>
          <a:lstStyle/>
          <a:p>
            <a:fld id="{BE94F518-3708-426A-8F6B-75E87A721573}" type="slidenum">
              <a:rPr lang="en-US" smtClean="0"/>
              <a:t>22</a:t>
            </a:fld>
            <a:endParaRPr lang="en-US"/>
          </a:p>
        </p:txBody>
      </p:sp>
      <p:sp>
        <p:nvSpPr>
          <p:cNvPr id="3" name="Content Placeholder 2">
            <a:extLst>
              <a:ext uri="{FF2B5EF4-FFF2-40B4-BE49-F238E27FC236}">
                <a16:creationId xmlns:a16="http://schemas.microsoft.com/office/drawing/2014/main" id="{ADF6FD6A-EB00-76E9-C415-B11A0F2030A7}"/>
              </a:ext>
            </a:extLst>
          </p:cNvPr>
          <p:cNvSpPr>
            <a:spLocks noGrp="1"/>
          </p:cNvSpPr>
          <p:nvPr>
            <p:ph idx="1"/>
          </p:nvPr>
        </p:nvSpPr>
        <p:spPr/>
        <p:txBody>
          <a:bodyPr/>
          <a:lstStyle/>
          <a:p>
            <a:r>
              <a:rPr lang="en-US" dirty="0"/>
              <a:t>The proportion of total applications from </a:t>
            </a:r>
            <a:r>
              <a:rPr lang="en-US" dirty="0" err="1"/>
              <a:t>NoVa</a:t>
            </a:r>
            <a:r>
              <a:rPr lang="en-US" dirty="0"/>
              <a:t> has changed significantly at the institutions that grew.</a:t>
            </a:r>
          </a:p>
          <a:p>
            <a:r>
              <a:rPr lang="en-US" dirty="0"/>
              <a:t>The largest increase was 20 percentage points since 2004 at VCU.</a:t>
            </a:r>
          </a:p>
          <a:p>
            <a:r>
              <a:rPr lang="en-US" dirty="0"/>
              <a:t>11 pp at UVa, 10 pp at VT &amp; W&amp;M.</a:t>
            </a:r>
          </a:p>
          <a:p>
            <a:r>
              <a:rPr lang="en-US" dirty="0"/>
              <a:t>7pp ODU, 6 pp at GMU, JMU </a:t>
            </a:r>
          </a:p>
        </p:txBody>
      </p:sp>
      <p:sp>
        <p:nvSpPr>
          <p:cNvPr id="4" name="Title 3">
            <a:extLst>
              <a:ext uri="{FF2B5EF4-FFF2-40B4-BE49-F238E27FC236}">
                <a16:creationId xmlns:a16="http://schemas.microsoft.com/office/drawing/2014/main" id="{8157E8DB-15BF-8F86-73CF-434FDC94AD5C}"/>
              </a:ext>
            </a:extLst>
          </p:cNvPr>
          <p:cNvSpPr>
            <a:spLocks noGrp="1"/>
          </p:cNvSpPr>
          <p:nvPr>
            <p:ph type="title"/>
          </p:nvPr>
        </p:nvSpPr>
        <p:spPr/>
        <p:txBody>
          <a:bodyPr/>
          <a:lstStyle/>
          <a:p>
            <a:r>
              <a:rPr lang="en-US" dirty="0"/>
              <a:t>Applications from </a:t>
            </a:r>
            <a:r>
              <a:rPr lang="en-US" dirty="0" err="1"/>
              <a:t>NoVa</a:t>
            </a:r>
            <a:r>
              <a:rPr lang="en-US" dirty="0"/>
              <a:t> have Grown</a:t>
            </a:r>
          </a:p>
        </p:txBody>
      </p:sp>
    </p:spTree>
    <p:extLst>
      <p:ext uri="{BB962C8B-B14F-4D97-AF65-F5344CB8AC3E}">
        <p14:creationId xmlns:p14="http://schemas.microsoft.com/office/powerpoint/2010/main" val="1803575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F662C8A-FD89-9FB6-72B6-D3D935124A1A}"/>
              </a:ext>
            </a:extLst>
          </p:cNvPr>
          <p:cNvSpPr>
            <a:spLocks noGrp="1"/>
          </p:cNvSpPr>
          <p:nvPr>
            <p:ph type="sldNum" sz="quarter" idx="10"/>
          </p:nvPr>
        </p:nvSpPr>
        <p:spPr/>
        <p:txBody>
          <a:bodyPr/>
          <a:lstStyle/>
          <a:p>
            <a:fld id="{BE94F518-3708-426A-8F6B-75E87A721573}" type="slidenum">
              <a:rPr lang="en-US" smtClean="0"/>
              <a:t>23</a:t>
            </a:fld>
            <a:endParaRPr lang="en-US"/>
          </a:p>
        </p:txBody>
      </p:sp>
      <p:sp>
        <p:nvSpPr>
          <p:cNvPr id="3" name="Content Placeholder 2">
            <a:extLst>
              <a:ext uri="{FF2B5EF4-FFF2-40B4-BE49-F238E27FC236}">
                <a16:creationId xmlns:a16="http://schemas.microsoft.com/office/drawing/2014/main" id="{FF3630B6-A678-6184-27D2-8170BBE3B99D}"/>
              </a:ext>
            </a:extLst>
          </p:cNvPr>
          <p:cNvSpPr>
            <a:spLocks noGrp="1"/>
          </p:cNvSpPr>
          <p:nvPr>
            <p:ph idx="1"/>
          </p:nvPr>
        </p:nvSpPr>
        <p:spPr>
          <a:xfrm>
            <a:off x="641910" y="1380939"/>
            <a:ext cx="10158361" cy="1491658"/>
          </a:xfrm>
        </p:spPr>
        <p:txBody>
          <a:bodyPr/>
          <a:lstStyle/>
          <a:p>
            <a:r>
              <a:rPr lang="en-US" dirty="0"/>
              <a:t>42% of all public four-year applicants</a:t>
            </a:r>
          </a:p>
          <a:p>
            <a:r>
              <a:rPr lang="en-US" dirty="0"/>
              <a:t>68% of GMU applicants</a:t>
            </a:r>
          </a:p>
        </p:txBody>
      </p:sp>
      <p:sp>
        <p:nvSpPr>
          <p:cNvPr id="4" name="Title 3">
            <a:extLst>
              <a:ext uri="{FF2B5EF4-FFF2-40B4-BE49-F238E27FC236}">
                <a16:creationId xmlns:a16="http://schemas.microsoft.com/office/drawing/2014/main" id="{E59D9827-FA28-7E1D-739C-F216D4000047}"/>
              </a:ext>
            </a:extLst>
          </p:cNvPr>
          <p:cNvSpPr>
            <a:spLocks noGrp="1"/>
          </p:cNvSpPr>
          <p:nvPr>
            <p:ph type="title"/>
          </p:nvPr>
        </p:nvSpPr>
        <p:spPr/>
        <p:txBody>
          <a:bodyPr/>
          <a:lstStyle/>
          <a:p>
            <a:r>
              <a:rPr lang="en-US" dirty="0"/>
              <a:t>Northern VA Applicants</a:t>
            </a:r>
          </a:p>
        </p:txBody>
      </p:sp>
      <p:graphicFrame>
        <p:nvGraphicFramePr>
          <p:cNvPr id="5" name="Chart 4">
            <a:extLst>
              <a:ext uri="{FF2B5EF4-FFF2-40B4-BE49-F238E27FC236}">
                <a16:creationId xmlns:a16="http://schemas.microsoft.com/office/drawing/2014/main" id="{E1161E2A-662F-4D78-393C-CCC3C3ED03E2}"/>
              </a:ext>
            </a:extLst>
          </p:cNvPr>
          <p:cNvGraphicFramePr>
            <a:graphicFrameLocks/>
          </p:cNvGraphicFramePr>
          <p:nvPr>
            <p:extLst>
              <p:ext uri="{D42A27DB-BD31-4B8C-83A1-F6EECF244321}">
                <p14:modId xmlns:p14="http://schemas.microsoft.com/office/powerpoint/2010/main" val="3414277396"/>
              </p:ext>
            </p:extLst>
          </p:nvPr>
        </p:nvGraphicFramePr>
        <p:xfrm>
          <a:off x="1047075" y="2807582"/>
          <a:ext cx="9942978" cy="33171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035084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B382E53-9E8F-FB34-8C38-C5DD1A1B6C63}"/>
              </a:ext>
            </a:extLst>
          </p:cNvPr>
          <p:cNvSpPr>
            <a:spLocks noGrp="1"/>
          </p:cNvSpPr>
          <p:nvPr>
            <p:ph type="sldNum" sz="quarter" idx="10"/>
          </p:nvPr>
        </p:nvSpPr>
        <p:spPr/>
        <p:txBody>
          <a:bodyPr/>
          <a:lstStyle/>
          <a:p>
            <a:fld id="{BE94F518-3708-426A-8F6B-75E87A721573}" type="slidenum">
              <a:rPr lang="en-US" smtClean="0"/>
              <a:t>24</a:t>
            </a:fld>
            <a:endParaRPr lang="en-US"/>
          </a:p>
        </p:txBody>
      </p:sp>
      <p:sp>
        <p:nvSpPr>
          <p:cNvPr id="4" name="Title 3">
            <a:extLst>
              <a:ext uri="{FF2B5EF4-FFF2-40B4-BE49-F238E27FC236}">
                <a16:creationId xmlns:a16="http://schemas.microsoft.com/office/drawing/2014/main" id="{B0239DDB-9EE6-FB95-89DC-9B53249F01D3}"/>
              </a:ext>
            </a:extLst>
          </p:cNvPr>
          <p:cNvSpPr>
            <a:spLocks noGrp="1"/>
          </p:cNvSpPr>
          <p:nvPr>
            <p:ph type="title"/>
          </p:nvPr>
        </p:nvSpPr>
        <p:spPr/>
        <p:txBody>
          <a:bodyPr/>
          <a:lstStyle/>
          <a:p>
            <a:r>
              <a:rPr lang="en-US" dirty="0"/>
              <a:t>Total Public Four-years</a:t>
            </a:r>
          </a:p>
        </p:txBody>
      </p:sp>
      <p:pic>
        <p:nvPicPr>
          <p:cNvPr id="5" name="Picture 4">
            <a:extLst>
              <a:ext uri="{FF2B5EF4-FFF2-40B4-BE49-F238E27FC236}">
                <a16:creationId xmlns:a16="http://schemas.microsoft.com/office/drawing/2014/main" id="{89A61240-CFC8-876A-F05A-32E180D9100D}"/>
              </a:ext>
            </a:extLst>
          </p:cNvPr>
          <p:cNvPicPr>
            <a:picLocks noChangeAspect="1"/>
          </p:cNvPicPr>
          <p:nvPr/>
        </p:nvPicPr>
        <p:blipFill>
          <a:blip r:embed="rId2"/>
          <a:stretch>
            <a:fillRect/>
          </a:stretch>
        </p:blipFill>
        <p:spPr>
          <a:xfrm>
            <a:off x="1426796" y="1287455"/>
            <a:ext cx="8593372" cy="5137905"/>
          </a:xfrm>
          <a:prstGeom prst="rect">
            <a:avLst/>
          </a:prstGeom>
        </p:spPr>
      </p:pic>
    </p:spTree>
    <p:extLst>
      <p:ext uri="{BB962C8B-B14F-4D97-AF65-F5344CB8AC3E}">
        <p14:creationId xmlns:p14="http://schemas.microsoft.com/office/powerpoint/2010/main" val="31265090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81F44C9-3336-52FA-3EFD-78C65FB70C21}"/>
              </a:ext>
            </a:extLst>
          </p:cNvPr>
          <p:cNvSpPr>
            <a:spLocks noGrp="1"/>
          </p:cNvSpPr>
          <p:nvPr>
            <p:ph type="sldNum" sz="quarter" idx="10"/>
          </p:nvPr>
        </p:nvSpPr>
        <p:spPr/>
        <p:txBody>
          <a:bodyPr/>
          <a:lstStyle/>
          <a:p>
            <a:fld id="{BE94F518-3708-426A-8F6B-75E87A721573}" type="slidenum">
              <a:rPr lang="en-US" smtClean="0"/>
              <a:t>25</a:t>
            </a:fld>
            <a:endParaRPr lang="en-US"/>
          </a:p>
        </p:txBody>
      </p:sp>
      <p:sp>
        <p:nvSpPr>
          <p:cNvPr id="3" name="Content Placeholder 2">
            <a:extLst>
              <a:ext uri="{FF2B5EF4-FFF2-40B4-BE49-F238E27FC236}">
                <a16:creationId xmlns:a16="http://schemas.microsoft.com/office/drawing/2014/main" id="{589196D3-D80F-2E9E-2C21-032C854E8402}"/>
              </a:ext>
            </a:extLst>
          </p:cNvPr>
          <p:cNvSpPr>
            <a:spLocks noGrp="1"/>
          </p:cNvSpPr>
          <p:nvPr>
            <p:ph idx="1"/>
          </p:nvPr>
        </p:nvSpPr>
        <p:spPr/>
        <p:txBody>
          <a:bodyPr/>
          <a:lstStyle/>
          <a:p>
            <a:r>
              <a:rPr lang="en-US" dirty="0"/>
              <a:t>The </a:t>
            </a:r>
            <a:r>
              <a:rPr lang="en-US" b="1" dirty="0"/>
              <a:t>proportion</a:t>
            </a:r>
            <a:r>
              <a:rPr lang="en-US" dirty="0"/>
              <a:t> of applicants and enrollments from </a:t>
            </a:r>
            <a:r>
              <a:rPr lang="en-US" dirty="0" err="1"/>
              <a:t>NoVa</a:t>
            </a:r>
            <a:r>
              <a:rPr lang="en-US" dirty="0"/>
              <a:t> is unlikely to decrease substantially in the next decade.</a:t>
            </a:r>
          </a:p>
          <a:p>
            <a:r>
              <a:rPr lang="en-US" dirty="0"/>
              <a:t>School- and Division-level projections anticipated from Weldon-Cooper will allow further analysis.</a:t>
            </a:r>
          </a:p>
          <a:p>
            <a:endParaRPr lang="en-US" dirty="0"/>
          </a:p>
        </p:txBody>
      </p:sp>
      <p:sp>
        <p:nvSpPr>
          <p:cNvPr id="4" name="Title 3">
            <a:extLst>
              <a:ext uri="{FF2B5EF4-FFF2-40B4-BE49-F238E27FC236}">
                <a16:creationId xmlns:a16="http://schemas.microsoft.com/office/drawing/2014/main" id="{3F7AC1E2-7149-361A-77C8-E7E1AD0A0024}"/>
              </a:ext>
            </a:extLst>
          </p:cNvPr>
          <p:cNvSpPr>
            <a:spLocks noGrp="1"/>
          </p:cNvSpPr>
          <p:nvPr>
            <p:ph type="title"/>
          </p:nvPr>
        </p:nvSpPr>
        <p:spPr/>
        <p:txBody>
          <a:bodyPr/>
          <a:lstStyle/>
          <a:p>
            <a:r>
              <a:rPr lang="en-US" dirty="0"/>
              <a:t>Going Forward</a:t>
            </a:r>
          </a:p>
        </p:txBody>
      </p:sp>
    </p:spTree>
    <p:extLst>
      <p:ext uri="{BB962C8B-B14F-4D97-AF65-F5344CB8AC3E}">
        <p14:creationId xmlns:p14="http://schemas.microsoft.com/office/powerpoint/2010/main" val="2192185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79AFC17-E88A-D5EF-E66E-BD619D6280FA}"/>
              </a:ext>
            </a:extLst>
          </p:cNvPr>
          <p:cNvSpPr>
            <a:spLocks noGrp="1"/>
          </p:cNvSpPr>
          <p:nvPr>
            <p:ph type="sldNum" sz="quarter" idx="10"/>
          </p:nvPr>
        </p:nvSpPr>
        <p:spPr/>
        <p:txBody>
          <a:bodyPr/>
          <a:lstStyle/>
          <a:p>
            <a:fld id="{BE94F518-3708-426A-8F6B-75E87A721573}" type="slidenum">
              <a:rPr lang="en-US" smtClean="0"/>
              <a:t>26</a:t>
            </a:fld>
            <a:endParaRPr lang="en-US"/>
          </a:p>
        </p:txBody>
      </p:sp>
      <p:sp>
        <p:nvSpPr>
          <p:cNvPr id="4" name="Title 3">
            <a:extLst>
              <a:ext uri="{FF2B5EF4-FFF2-40B4-BE49-F238E27FC236}">
                <a16:creationId xmlns:a16="http://schemas.microsoft.com/office/drawing/2014/main" id="{B0319FBB-A6C4-EF4F-294B-2B5E64FAF8F3}"/>
              </a:ext>
            </a:extLst>
          </p:cNvPr>
          <p:cNvSpPr>
            <a:spLocks noGrp="1"/>
          </p:cNvSpPr>
          <p:nvPr>
            <p:ph type="title"/>
          </p:nvPr>
        </p:nvSpPr>
        <p:spPr/>
        <p:txBody>
          <a:bodyPr/>
          <a:lstStyle/>
          <a:p>
            <a:r>
              <a:rPr lang="en-US" dirty="0"/>
              <a:t>Degree Estimates - All Institutions</a:t>
            </a:r>
          </a:p>
        </p:txBody>
      </p:sp>
      <p:graphicFrame>
        <p:nvGraphicFramePr>
          <p:cNvPr id="6" name="Chart 5">
            <a:extLst>
              <a:ext uri="{FF2B5EF4-FFF2-40B4-BE49-F238E27FC236}">
                <a16:creationId xmlns:a16="http://schemas.microsoft.com/office/drawing/2014/main" id="{B63D911A-BB33-B667-708A-521D62B4A56B}"/>
              </a:ext>
            </a:extLst>
          </p:cNvPr>
          <p:cNvGraphicFramePr>
            <a:graphicFrameLocks/>
          </p:cNvGraphicFramePr>
          <p:nvPr/>
        </p:nvGraphicFramePr>
        <p:xfrm>
          <a:off x="321012" y="1284051"/>
          <a:ext cx="11261387" cy="5029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04458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4786D34-5F45-C3AE-51AB-4796E68D9548}"/>
              </a:ext>
            </a:extLst>
          </p:cNvPr>
          <p:cNvSpPr>
            <a:spLocks noGrp="1"/>
          </p:cNvSpPr>
          <p:nvPr>
            <p:ph type="sldNum" sz="quarter" idx="10"/>
          </p:nvPr>
        </p:nvSpPr>
        <p:spPr/>
        <p:txBody>
          <a:bodyPr/>
          <a:lstStyle/>
          <a:p>
            <a:fld id="{BE94F518-3708-426A-8F6B-75E87A721573}" type="slidenum">
              <a:rPr lang="en-US" smtClean="0"/>
              <a:t>27</a:t>
            </a:fld>
            <a:endParaRPr lang="en-US"/>
          </a:p>
        </p:txBody>
      </p:sp>
      <p:sp>
        <p:nvSpPr>
          <p:cNvPr id="4" name="Title 3">
            <a:extLst>
              <a:ext uri="{FF2B5EF4-FFF2-40B4-BE49-F238E27FC236}">
                <a16:creationId xmlns:a16="http://schemas.microsoft.com/office/drawing/2014/main" id="{7DBB5787-8D2A-B96A-1130-6C18F7C407F0}"/>
              </a:ext>
            </a:extLst>
          </p:cNvPr>
          <p:cNvSpPr>
            <a:spLocks noGrp="1"/>
          </p:cNvSpPr>
          <p:nvPr>
            <p:ph type="title"/>
          </p:nvPr>
        </p:nvSpPr>
        <p:spPr/>
        <p:txBody>
          <a:bodyPr/>
          <a:lstStyle/>
          <a:p>
            <a:r>
              <a:rPr lang="en-US" sz="4800" dirty="0"/>
              <a:t> “Best State for Education by 2030”</a:t>
            </a:r>
          </a:p>
        </p:txBody>
      </p:sp>
      <p:graphicFrame>
        <p:nvGraphicFramePr>
          <p:cNvPr id="6" name="Content Placeholder 5">
            <a:extLst>
              <a:ext uri="{FF2B5EF4-FFF2-40B4-BE49-F238E27FC236}">
                <a16:creationId xmlns:a16="http://schemas.microsoft.com/office/drawing/2014/main" id="{00000000-0008-0000-0000-000002000000}"/>
              </a:ext>
            </a:extLst>
          </p:cNvPr>
          <p:cNvGraphicFramePr>
            <a:graphicFrameLocks noGrp="1"/>
          </p:cNvGraphicFramePr>
          <p:nvPr>
            <p:ph idx="1"/>
          </p:nvPr>
        </p:nvGraphicFramePr>
        <p:xfrm>
          <a:off x="195072" y="1332689"/>
          <a:ext cx="11458664" cy="487355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220491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F1DECB3-6C40-A948-B3AE-B875146F5021}"/>
              </a:ext>
            </a:extLst>
          </p:cNvPr>
          <p:cNvSpPr>
            <a:spLocks noGrp="1"/>
          </p:cNvSpPr>
          <p:nvPr>
            <p:ph type="sldNum" sz="quarter" idx="10"/>
          </p:nvPr>
        </p:nvSpPr>
        <p:spPr/>
        <p:txBody>
          <a:bodyPr/>
          <a:lstStyle/>
          <a:p>
            <a:fld id="{BE94F518-3708-426A-8F6B-75E87A721573}" type="slidenum">
              <a:rPr lang="en-US" smtClean="0"/>
              <a:t>28</a:t>
            </a:fld>
            <a:endParaRPr lang="en-US"/>
          </a:p>
        </p:txBody>
      </p:sp>
      <p:sp>
        <p:nvSpPr>
          <p:cNvPr id="4" name="Title 3">
            <a:extLst>
              <a:ext uri="{FF2B5EF4-FFF2-40B4-BE49-F238E27FC236}">
                <a16:creationId xmlns:a16="http://schemas.microsoft.com/office/drawing/2014/main" id="{EBFA75CA-6135-4C82-8E5F-A85D1360F939}"/>
              </a:ext>
            </a:extLst>
          </p:cNvPr>
          <p:cNvSpPr>
            <a:spLocks noGrp="1"/>
          </p:cNvSpPr>
          <p:nvPr>
            <p:ph type="title"/>
          </p:nvPr>
        </p:nvSpPr>
        <p:spPr/>
        <p:txBody>
          <a:bodyPr/>
          <a:lstStyle/>
          <a:p>
            <a:r>
              <a:rPr lang="en-US" dirty="0"/>
              <a:t>Conclusions</a:t>
            </a:r>
          </a:p>
        </p:txBody>
      </p:sp>
      <p:sp>
        <p:nvSpPr>
          <p:cNvPr id="10" name="Content Placeholder 2">
            <a:extLst>
              <a:ext uri="{FF2B5EF4-FFF2-40B4-BE49-F238E27FC236}">
                <a16:creationId xmlns:a16="http://schemas.microsoft.com/office/drawing/2014/main" id="{A89F7D75-6BD8-7F2A-A4D6-E9047D51DCA4}"/>
              </a:ext>
            </a:extLst>
          </p:cNvPr>
          <p:cNvSpPr>
            <a:spLocks noGrp="1"/>
          </p:cNvSpPr>
          <p:nvPr>
            <p:ph idx="1"/>
          </p:nvPr>
        </p:nvSpPr>
        <p:spPr>
          <a:xfrm>
            <a:off x="694281" y="1372498"/>
            <a:ext cx="10557611" cy="4786761"/>
          </a:xfrm>
        </p:spPr>
        <p:txBody>
          <a:bodyPr lIns="91440" tIns="45720" rIns="91440" bIns="45720" anchor="t"/>
          <a:lstStyle/>
          <a:p>
            <a:pPr marL="608965" indent="-365125"/>
            <a:r>
              <a:rPr lang="en-US" sz="3600" dirty="0">
                <a:latin typeface="Franklin Gothic Medium Cond"/>
              </a:rPr>
              <a:t>The 2023 enrollment projections are not dramatically different from prior years.</a:t>
            </a:r>
          </a:p>
          <a:p>
            <a:pPr marL="608965" indent="-365125"/>
            <a:r>
              <a:rPr lang="en-US" sz="3600" dirty="0">
                <a:latin typeface="Franklin Gothic Medium Cond"/>
              </a:rPr>
              <a:t>Growth areas are on in-state FTIC enrollments at the independents and master's level enrollments (both sectors).</a:t>
            </a:r>
          </a:p>
          <a:p>
            <a:pPr marL="608965" indent="-365125"/>
            <a:r>
              <a:rPr lang="en-US" sz="3600" dirty="0">
                <a:latin typeface="Franklin Gothic Medium Cond"/>
              </a:rPr>
              <a:t>In-state FTIC continues to vary widely, with modest increases in new transfers.</a:t>
            </a:r>
          </a:p>
          <a:p>
            <a:pPr marL="608965" indent="-365125"/>
            <a:r>
              <a:rPr lang="en-US" sz="3600" dirty="0">
                <a:latin typeface="Franklin Gothic Medium Cond"/>
              </a:rPr>
              <a:t>We remain on track to achieve 1.5 million undergraduate awards by 2030</a:t>
            </a:r>
          </a:p>
          <a:p>
            <a:pPr marL="608965" indent="-365125"/>
            <a:endParaRPr lang="en-US" sz="3600" dirty="0"/>
          </a:p>
        </p:txBody>
      </p:sp>
    </p:spTree>
    <p:extLst>
      <p:ext uri="{BB962C8B-B14F-4D97-AF65-F5344CB8AC3E}">
        <p14:creationId xmlns:p14="http://schemas.microsoft.com/office/powerpoint/2010/main" val="3839388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168F1A-738D-7838-1591-21F7D31071CC}"/>
              </a:ext>
            </a:extLst>
          </p:cNvPr>
          <p:cNvSpPr>
            <a:spLocks noGrp="1"/>
          </p:cNvSpPr>
          <p:nvPr>
            <p:ph type="sldNum" sz="quarter" idx="10"/>
          </p:nvPr>
        </p:nvSpPr>
        <p:spPr/>
        <p:txBody>
          <a:bodyPr/>
          <a:lstStyle/>
          <a:p>
            <a:fld id="{BE94F518-3708-426A-8F6B-75E87A721573}" type="slidenum">
              <a:rPr lang="en-US" smtClean="0"/>
              <a:t>29</a:t>
            </a:fld>
            <a:endParaRPr lang="en-US"/>
          </a:p>
        </p:txBody>
      </p:sp>
      <p:sp>
        <p:nvSpPr>
          <p:cNvPr id="3" name="Content Placeholder 2">
            <a:extLst>
              <a:ext uri="{FF2B5EF4-FFF2-40B4-BE49-F238E27FC236}">
                <a16:creationId xmlns:a16="http://schemas.microsoft.com/office/drawing/2014/main" id="{628E5C26-5A60-ECC3-7F24-1CF60712E51D}"/>
              </a:ext>
            </a:extLst>
          </p:cNvPr>
          <p:cNvSpPr>
            <a:spLocks noGrp="1"/>
          </p:cNvSpPr>
          <p:nvPr>
            <p:ph idx="1"/>
          </p:nvPr>
        </p:nvSpPr>
        <p:spPr/>
        <p:txBody>
          <a:bodyPr/>
          <a:lstStyle/>
          <a:p>
            <a:r>
              <a:rPr lang="en-US" dirty="0"/>
              <a:t>In general, we find the projections feasible.</a:t>
            </a:r>
          </a:p>
          <a:p>
            <a:r>
              <a:rPr lang="en-US" dirty="0"/>
              <a:t>There are some institutions whose projections might be seen as ambitious, they may wish to revise those and the parallel financial plans.</a:t>
            </a:r>
          </a:p>
          <a:p>
            <a:endParaRPr lang="en-US" dirty="0"/>
          </a:p>
        </p:txBody>
      </p:sp>
      <p:sp>
        <p:nvSpPr>
          <p:cNvPr id="4" name="Title 3">
            <a:extLst>
              <a:ext uri="{FF2B5EF4-FFF2-40B4-BE49-F238E27FC236}">
                <a16:creationId xmlns:a16="http://schemas.microsoft.com/office/drawing/2014/main" id="{1D292D7A-6A63-7C25-CB5D-1C0C823AD009}"/>
              </a:ext>
            </a:extLst>
          </p:cNvPr>
          <p:cNvSpPr>
            <a:spLocks noGrp="1"/>
          </p:cNvSpPr>
          <p:nvPr>
            <p:ph type="title"/>
          </p:nvPr>
        </p:nvSpPr>
        <p:spPr/>
        <p:txBody>
          <a:bodyPr/>
          <a:lstStyle/>
          <a:p>
            <a:r>
              <a:rPr lang="en-US" dirty="0"/>
              <a:t>Conclusions (continued)</a:t>
            </a:r>
          </a:p>
        </p:txBody>
      </p:sp>
    </p:spTree>
    <p:extLst>
      <p:ext uri="{BB962C8B-B14F-4D97-AF65-F5344CB8AC3E}">
        <p14:creationId xmlns:p14="http://schemas.microsoft.com/office/powerpoint/2010/main" val="3927825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FCBBE4-28FE-7282-14CD-843B65744D16}"/>
              </a:ext>
            </a:extLst>
          </p:cNvPr>
          <p:cNvSpPr>
            <a:spLocks noGrp="1"/>
          </p:cNvSpPr>
          <p:nvPr>
            <p:ph type="sldNum" sz="quarter" idx="12"/>
          </p:nvPr>
        </p:nvSpPr>
        <p:spPr/>
        <p:txBody>
          <a:bodyPr/>
          <a:lstStyle/>
          <a:p>
            <a:fld id="{BE94F518-3708-426A-8F6B-75E87A721573}" type="slidenum">
              <a:rPr lang="en-US" smtClean="0"/>
              <a:t>3</a:t>
            </a:fld>
            <a:endParaRPr lang="en-US"/>
          </a:p>
        </p:txBody>
      </p:sp>
      <p:sp>
        <p:nvSpPr>
          <p:cNvPr id="10" name="TextBox 9">
            <a:extLst>
              <a:ext uri="{FF2B5EF4-FFF2-40B4-BE49-F238E27FC236}">
                <a16:creationId xmlns:a16="http://schemas.microsoft.com/office/drawing/2014/main" id="{9DE01686-6E74-31CE-D841-0FF77A4D3ED7}"/>
              </a:ext>
            </a:extLst>
          </p:cNvPr>
          <p:cNvSpPr txBox="1"/>
          <p:nvPr/>
        </p:nvSpPr>
        <p:spPr>
          <a:xfrm>
            <a:off x="609600" y="465826"/>
            <a:ext cx="10734135" cy="5780131"/>
          </a:xfrm>
          <a:prstGeom prst="rect">
            <a:avLst/>
          </a:prstGeom>
          <a:noFill/>
        </p:spPr>
        <p:txBody>
          <a:bodyPr wrap="square">
            <a:spAutoFit/>
          </a:bodyPr>
          <a:lstStyle/>
          <a:p>
            <a:r>
              <a:rPr lang="en-US" sz="2800" i="1" dirty="0"/>
              <a:t>§ </a:t>
            </a:r>
            <a:r>
              <a:rPr lang="en-US" sz="2800" i="1" dirty="0">
                <a:hlinkClick r:id="rId2"/>
              </a:rPr>
              <a:t>23.1-304(C)</a:t>
            </a:r>
            <a:r>
              <a:rPr lang="en-US" sz="2800" i="1" dirty="0"/>
              <a:t>. Per student enrollment-based funding.</a:t>
            </a:r>
          </a:p>
          <a:p>
            <a:r>
              <a:rPr lang="en-US" sz="2800" i="1" dirty="0"/>
              <a:t>C. In order to assist the General Assembly in determining the per student amount provided for in subsection A and its relation to the per student amount provided to private nonprofit institutions of higher education pursuant to the Tuition Assistance Grant Act (§ </a:t>
            </a:r>
            <a:r>
              <a:rPr lang="en-US" sz="2800" i="1" dirty="0">
                <a:hlinkClick r:id="rId3"/>
              </a:rPr>
              <a:t>23.1-628</a:t>
            </a:r>
            <a:r>
              <a:rPr lang="en-US" sz="2800" dirty="0"/>
              <a:t> </a:t>
            </a:r>
            <a:r>
              <a:rPr lang="en-US" sz="2800" i="1" dirty="0"/>
              <a:t> et seq.), </a:t>
            </a:r>
            <a:r>
              <a:rPr lang="en-US" sz="2800" b="1" i="1" dirty="0"/>
              <a:t>each private nonprofit institution of higher education eligible to participate in the Tuition Assistance Grant Program shall submit to the Council its Virginia student enrollment projections for that fiscal year and its actual Virginia student enrollment for the prior fiscal year in a manner determined by the Council. </a:t>
            </a:r>
            <a:r>
              <a:rPr lang="en-US" sz="2800" i="1" dirty="0"/>
              <a:t>The student admissions policies for the private institutions and their specific programs shall remain the sole responsibility of the governing boards of the individual institutions.</a:t>
            </a:r>
            <a:endParaRPr lang="en-US" sz="2800" dirty="0"/>
          </a:p>
        </p:txBody>
      </p:sp>
    </p:spTree>
    <p:extLst>
      <p:ext uri="{BB962C8B-B14F-4D97-AF65-F5344CB8AC3E}">
        <p14:creationId xmlns:p14="http://schemas.microsoft.com/office/powerpoint/2010/main" val="2647143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9640D5-CE8D-0636-24AA-C5A9515D70A8}"/>
              </a:ext>
            </a:extLst>
          </p:cNvPr>
          <p:cNvSpPr>
            <a:spLocks noGrp="1"/>
          </p:cNvSpPr>
          <p:nvPr>
            <p:ph type="ctrTitle"/>
          </p:nvPr>
        </p:nvSpPr>
        <p:spPr/>
        <p:txBody>
          <a:bodyPr/>
          <a:lstStyle/>
          <a:p>
            <a:r>
              <a:rPr lang="en-US" dirty="0"/>
              <a:t>Discussion</a:t>
            </a:r>
          </a:p>
        </p:txBody>
      </p:sp>
      <p:sp>
        <p:nvSpPr>
          <p:cNvPr id="2" name="Slide Number Placeholder 1">
            <a:extLst>
              <a:ext uri="{FF2B5EF4-FFF2-40B4-BE49-F238E27FC236}">
                <a16:creationId xmlns:a16="http://schemas.microsoft.com/office/drawing/2014/main" id="{7FFF832E-8EB1-23DA-73C3-5C4FC7281EB8}"/>
              </a:ext>
            </a:extLst>
          </p:cNvPr>
          <p:cNvSpPr>
            <a:spLocks noGrp="1"/>
          </p:cNvSpPr>
          <p:nvPr>
            <p:ph type="sldNum" sz="quarter" idx="12"/>
          </p:nvPr>
        </p:nvSpPr>
        <p:spPr/>
        <p:txBody>
          <a:bodyPr/>
          <a:lstStyle/>
          <a:p>
            <a:fld id="{BE94F518-3708-426A-8F6B-75E87A721573}" type="slidenum">
              <a:rPr lang="en-US" smtClean="0"/>
              <a:t>30</a:t>
            </a:fld>
            <a:endParaRPr lang="en-US"/>
          </a:p>
        </p:txBody>
      </p:sp>
    </p:spTree>
    <p:extLst>
      <p:ext uri="{BB962C8B-B14F-4D97-AF65-F5344CB8AC3E}">
        <p14:creationId xmlns:p14="http://schemas.microsoft.com/office/powerpoint/2010/main" val="31506081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04648-53A0-4869-1C57-9AC693079D4C}"/>
              </a:ext>
            </a:extLst>
          </p:cNvPr>
          <p:cNvSpPr>
            <a:spLocks noGrp="1"/>
          </p:cNvSpPr>
          <p:nvPr>
            <p:ph type="ctrTitle"/>
          </p:nvPr>
        </p:nvSpPr>
        <p:spPr/>
        <p:txBody>
          <a:bodyPr/>
          <a:lstStyle/>
          <a:p>
            <a:r>
              <a:rPr lang="en-US" dirty="0"/>
              <a:t>Additional Material</a:t>
            </a:r>
          </a:p>
        </p:txBody>
      </p:sp>
      <p:sp>
        <p:nvSpPr>
          <p:cNvPr id="3" name="Subtitle 2">
            <a:extLst>
              <a:ext uri="{FF2B5EF4-FFF2-40B4-BE49-F238E27FC236}">
                <a16:creationId xmlns:a16="http://schemas.microsoft.com/office/drawing/2014/main" id="{38793E90-E246-BC0F-E1D4-71B269024579}"/>
              </a:ext>
            </a:extLst>
          </p:cNvPr>
          <p:cNvSpPr>
            <a:spLocks noGrp="1"/>
          </p:cNvSpPr>
          <p:nvPr>
            <p:ph type="subTitle" idx="1"/>
          </p:nvPr>
        </p:nvSpPr>
        <p:spPr/>
        <p:txBody>
          <a:bodyPr/>
          <a:lstStyle/>
          <a:p>
            <a:endParaRPr lang="en-US"/>
          </a:p>
        </p:txBody>
      </p:sp>
      <p:sp>
        <p:nvSpPr>
          <p:cNvPr id="4" name="Slide Number Placeholder 3">
            <a:extLst>
              <a:ext uri="{FF2B5EF4-FFF2-40B4-BE49-F238E27FC236}">
                <a16:creationId xmlns:a16="http://schemas.microsoft.com/office/drawing/2014/main" id="{F5D0DFAD-6EC4-6AB4-6D69-D59B48C1FF89}"/>
              </a:ext>
            </a:extLst>
          </p:cNvPr>
          <p:cNvSpPr>
            <a:spLocks noGrp="1"/>
          </p:cNvSpPr>
          <p:nvPr>
            <p:ph type="sldNum" sz="quarter" idx="12"/>
          </p:nvPr>
        </p:nvSpPr>
        <p:spPr/>
        <p:txBody>
          <a:bodyPr/>
          <a:lstStyle/>
          <a:p>
            <a:fld id="{BE94F518-3708-426A-8F6B-75E87A721573}" type="slidenum">
              <a:rPr lang="en-US" smtClean="0"/>
              <a:t>31</a:t>
            </a:fld>
            <a:endParaRPr lang="en-US"/>
          </a:p>
        </p:txBody>
      </p:sp>
    </p:spTree>
    <p:extLst>
      <p:ext uri="{BB962C8B-B14F-4D97-AF65-F5344CB8AC3E}">
        <p14:creationId xmlns:p14="http://schemas.microsoft.com/office/powerpoint/2010/main" val="32151021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6D33425-7185-5C51-5489-24C0C5D18A08}"/>
              </a:ext>
            </a:extLst>
          </p:cNvPr>
          <p:cNvSpPr>
            <a:spLocks noGrp="1"/>
          </p:cNvSpPr>
          <p:nvPr>
            <p:ph type="sldNum" sz="quarter" idx="10"/>
          </p:nvPr>
        </p:nvSpPr>
        <p:spPr/>
        <p:txBody>
          <a:bodyPr/>
          <a:lstStyle/>
          <a:p>
            <a:fld id="{BE94F518-3708-426A-8F6B-75E87A721573}" type="slidenum">
              <a:rPr lang="en-US" smtClean="0"/>
              <a:t>32</a:t>
            </a:fld>
            <a:endParaRPr lang="en-US"/>
          </a:p>
        </p:txBody>
      </p:sp>
      <p:sp>
        <p:nvSpPr>
          <p:cNvPr id="4" name="Title 3">
            <a:extLst>
              <a:ext uri="{FF2B5EF4-FFF2-40B4-BE49-F238E27FC236}">
                <a16:creationId xmlns:a16="http://schemas.microsoft.com/office/drawing/2014/main" id="{60A90BAD-9A42-86A8-2FD2-65D7291A50AE}"/>
              </a:ext>
            </a:extLst>
          </p:cNvPr>
          <p:cNvSpPr>
            <a:spLocks noGrp="1"/>
          </p:cNvSpPr>
          <p:nvPr>
            <p:ph type="title"/>
          </p:nvPr>
        </p:nvSpPr>
        <p:spPr/>
        <p:txBody>
          <a:bodyPr/>
          <a:lstStyle/>
          <a:p>
            <a:r>
              <a:rPr lang="en-US" dirty="0"/>
              <a:t>2005 to 2012, GMU &amp; VT</a:t>
            </a:r>
          </a:p>
        </p:txBody>
      </p:sp>
      <p:pic>
        <p:nvPicPr>
          <p:cNvPr id="10" name="Content Placeholder 9">
            <a:extLst>
              <a:ext uri="{FF2B5EF4-FFF2-40B4-BE49-F238E27FC236}">
                <a16:creationId xmlns:a16="http://schemas.microsoft.com/office/drawing/2014/main" id="{08E2E9AE-66EE-998F-3D1A-13E9F815C3DC}"/>
              </a:ext>
            </a:extLst>
          </p:cNvPr>
          <p:cNvPicPr>
            <a:picLocks noGrp="1" noChangeAspect="1"/>
          </p:cNvPicPr>
          <p:nvPr>
            <p:ph idx="1"/>
          </p:nvPr>
        </p:nvPicPr>
        <p:blipFill>
          <a:blip r:embed="rId2"/>
          <a:stretch>
            <a:fillRect/>
          </a:stretch>
        </p:blipFill>
        <p:spPr>
          <a:xfrm>
            <a:off x="633046" y="1247270"/>
            <a:ext cx="10460334" cy="2711782"/>
          </a:xfrm>
        </p:spPr>
      </p:pic>
      <p:pic>
        <p:nvPicPr>
          <p:cNvPr id="12" name="Picture 11">
            <a:extLst>
              <a:ext uri="{FF2B5EF4-FFF2-40B4-BE49-F238E27FC236}">
                <a16:creationId xmlns:a16="http://schemas.microsoft.com/office/drawing/2014/main" id="{4220C6FF-F5A0-14F3-605B-34929BE3B756}"/>
              </a:ext>
            </a:extLst>
          </p:cNvPr>
          <p:cNvPicPr>
            <a:picLocks noChangeAspect="1"/>
          </p:cNvPicPr>
          <p:nvPr/>
        </p:nvPicPr>
        <p:blipFill>
          <a:blip r:embed="rId3"/>
          <a:stretch>
            <a:fillRect/>
          </a:stretch>
        </p:blipFill>
        <p:spPr>
          <a:xfrm>
            <a:off x="480577" y="3868615"/>
            <a:ext cx="10721591" cy="2556745"/>
          </a:xfrm>
          <a:prstGeom prst="rect">
            <a:avLst/>
          </a:prstGeom>
        </p:spPr>
      </p:pic>
    </p:spTree>
    <p:extLst>
      <p:ext uri="{BB962C8B-B14F-4D97-AF65-F5344CB8AC3E}">
        <p14:creationId xmlns:p14="http://schemas.microsoft.com/office/powerpoint/2010/main" val="8980232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2DF945-4977-5B4E-6E66-BFED6DCB9D6B}"/>
              </a:ext>
            </a:extLst>
          </p:cNvPr>
          <p:cNvSpPr>
            <a:spLocks noGrp="1"/>
          </p:cNvSpPr>
          <p:nvPr>
            <p:ph type="sldNum" sz="quarter" idx="10"/>
          </p:nvPr>
        </p:nvSpPr>
        <p:spPr/>
        <p:txBody>
          <a:bodyPr/>
          <a:lstStyle/>
          <a:p>
            <a:fld id="{BE94F518-3708-426A-8F6B-75E87A721573}" type="slidenum">
              <a:rPr lang="en-US" smtClean="0"/>
              <a:t>33</a:t>
            </a:fld>
            <a:endParaRPr lang="en-US"/>
          </a:p>
        </p:txBody>
      </p:sp>
      <p:pic>
        <p:nvPicPr>
          <p:cNvPr id="6" name="Content Placeholder 5">
            <a:extLst>
              <a:ext uri="{FF2B5EF4-FFF2-40B4-BE49-F238E27FC236}">
                <a16:creationId xmlns:a16="http://schemas.microsoft.com/office/drawing/2014/main" id="{3D50FAB8-96D3-E1B4-5B09-61C3915BD8F0}"/>
              </a:ext>
            </a:extLst>
          </p:cNvPr>
          <p:cNvPicPr>
            <a:picLocks noGrp="1" noChangeAspect="1"/>
          </p:cNvPicPr>
          <p:nvPr>
            <p:ph idx="1"/>
          </p:nvPr>
        </p:nvPicPr>
        <p:blipFill>
          <a:blip r:embed="rId2"/>
          <a:stretch>
            <a:fillRect/>
          </a:stretch>
        </p:blipFill>
        <p:spPr>
          <a:xfrm>
            <a:off x="550915" y="1204302"/>
            <a:ext cx="10050096" cy="2593975"/>
          </a:xfrm>
        </p:spPr>
      </p:pic>
      <p:sp>
        <p:nvSpPr>
          <p:cNvPr id="4" name="Title 3">
            <a:extLst>
              <a:ext uri="{FF2B5EF4-FFF2-40B4-BE49-F238E27FC236}">
                <a16:creationId xmlns:a16="http://schemas.microsoft.com/office/drawing/2014/main" id="{FDA28A16-F133-B985-C80B-1B9DE051E237}"/>
              </a:ext>
            </a:extLst>
          </p:cNvPr>
          <p:cNvSpPr>
            <a:spLocks noGrp="1"/>
          </p:cNvSpPr>
          <p:nvPr>
            <p:ph type="title"/>
          </p:nvPr>
        </p:nvSpPr>
        <p:spPr/>
        <p:txBody>
          <a:bodyPr/>
          <a:lstStyle/>
          <a:p>
            <a:r>
              <a:rPr lang="en-US" dirty="0"/>
              <a:t>2005 to 2012, LU &amp; RU</a:t>
            </a:r>
          </a:p>
        </p:txBody>
      </p:sp>
      <p:pic>
        <p:nvPicPr>
          <p:cNvPr id="8" name="Picture 7">
            <a:extLst>
              <a:ext uri="{FF2B5EF4-FFF2-40B4-BE49-F238E27FC236}">
                <a16:creationId xmlns:a16="http://schemas.microsoft.com/office/drawing/2014/main" id="{1F6EE408-F739-6BE5-6077-3E0C4A305C66}"/>
              </a:ext>
            </a:extLst>
          </p:cNvPr>
          <p:cNvPicPr>
            <a:picLocks noChangeAspect="1"/>
          </p:cNvPicPr>
          <p:nvPr/>
        </p:nvPicPr>
        <p:blipFill>
          <a:blip r:embed="rId3"/>
          <a:stretch>
            <a:fillRect/>
          </a:stretch>
        </p:blipFill>
        <p:spPr>
          <a:xfrm>
            <a:off x="550915" y="3902768"/>
            <a:ext cx="9969709" cy="2417645"/>
          </a:xfrm>
          <a:prstGeom prst="rect">
            <a:avLst/>
          </a:prstGeom>
        </p:spPr>
      </p:pic>
    </p:spTree>
    <p:extLst>
      <p:ext uri="{BB962C8B-B14F-4D97-AF65-F5344CB8AC3E}">
        <p14:creationId xmlns:p14="http://schemas.microsoft.com/office/powerpoint/2010/main" val="29314630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9482C07-250B-5CF9-AD6B-65275A4B78CC}"/>
              </a:ext>
            </a:extLst>
          </p:cNvPr>
          <p:cNvSpPr>
            <a:spLocks noGrp="1"/>
          </p:cNvSpPr>
          <p:nvPr>
            <p:ph type="sldNum" sz="quarter" idx="10"/>
          </p:nvPr>
        </p:nvSpPr>
        <p:spPr/>
        <p:txBody>
          <a:bodyPr/>
          <a:lstStyle/>
          <a:p>
            <a:fld id="{BE94F518-3708-426A-8F6B-75E87A721573}" type="slidenum">
              <a:rPr lang="en-US" smtClean="0"/>
              <a:t>34</a:t>
            </a:fld>
            <a:endParaRPr lang="en-US"/>
          </a:p>
        </p:txBody>
      </p:sp>
      <p:sp>
        <p:nvSpPr>
          <p:cNvPr id="4" name="Title 3">
            <a:extLst>
              <a:ext uri="{FF2B5EF4-FFF2-40B4-BE49-F238E27FC236}">
                <a16:creationId xmlns:a16="http://schemas.microsoft.com/office/drawing/2014/main" id="{D984A6E1-C8D4-3994-727E-DFF49E8F3784}"/>
              </a:ext>
            </a:extLst>
          </p:cNvPr>
          <p:cNvSpPr>
            <a:spLocks noGrp="1"/>
          </p:cNvSpPr>
          <p:nvPr>
            <p:ph type="title"/>
          </p:nvPr>
        </p:nvSpPr>
        <p:spPr/>
        <p:txBody>
          <a:bodyPr/>
          <a:lstStyle/>
          <a:p>
            <a:r>
              <a:rPr lang="en-US" dirty="0"/>
              <a:t>George Mason University</a:t>
            </a:r>
          </a:p>
        </p:txBody>
      </p:sp>
      <p:pic>
        <p:nvPicPr>
          <p:cNvPr id="8" name="Content Placeholder 7">
            <a:extLst>
              <a:ext uri="{FF2B5EF4-FFF2-40B4-BE49-F238E27FC236}">
                <a16:creationId xmlns:a16="http://schemas.microsoft.com/office/drawing/2014/main" id="{39401A81-B442-E079-D056-5DF127DEF905}"/>
              </a:ext>
            </a:extLst>
          </p:cNvPr>
          <p:cNvPicPr>
            <a:picLocks noGrp="1" noChangeAspect="1"/>
          </p:cNvPicPr>
          <p:nvPr>
            <p:ph idx="1"/>
          </p:nvPr>
        </p:nvPicPr>
        <p:blipFill>
          <a:blip r:embed="rId2"/>
          <a:stretch>
            <a:fillRect/>
          </a:stretch>
        </p:blipFill>
        <p:spPr>
          <a:xfrm>
            <a:off x="1069676" y="1193056"/>
            <a:ext cx="9023230" cy="5139058"/>
          </a:xfrm>
        </p:spPr>
      </p:pic>
    </p:spTree>
    <p:extLst>
      <p:ext uri="{BB962C8B-B14F-4D97-AF65-F5344CB8AC3E}">
        <p14:creationId xmlns:p14="http://schemas.microsoft.com/office/powerpoint/2010/main" val="742421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5D8A0C4-F1F5-D16A-531F-115B478A9FFD}"/>
              </a:ext>
            </a:extLst>
          </p:cNvPr>
          <p:cNvSpPr>
            <a:spLocks noGrp="1"/>
          </p:cNvSpPr>
          <p:nvPr>
            <p:ph type="sldNum" sz="quarter" idx="10"/>
          </p:nvPr>
        </p:nvSpPr>
        <p:spPr/>
        <p:txBody>
          <a:bodyPr/>
          <a:lstStyle/>
          <a:p>
            <a:fld id="{BE94F518-3708-426A-8F6B-75E87A721573}" type="slidenum">
              <a:rPr lang="en-US" smtClean="0"/>
              <a:t>35</a:t>
            </a:fld>
            <a:endParaRPr lang="en-US"/>
          </a:p>
        </p:txBody>
      </p:sp>
      <p:sp>
        <p:nvSpPr>
          <p:cNvPr id="3" name="Content Placeholder 2">
            <a:extLst>
              <a:ext uri="{FF2B5EF4-FFF2-40B4-BE49-F238E27FC236}">
                <a16:creationId xmlns:a16="http://schemas.microsoft.com/office/drawing/2014/main" id="{54836DEC-8F9B-E6D6-EB2C-609C70F71A46}"/>
              </a:ext>
            </a:extLst>
          </p:cNvPr>
          <p:cNvSpPr>
            <a:spLocks noGrp="1"/>
          </p:cNvSpPr>
          <p:nvPr>
            <p:ph idx="1"/>
          </p:nvPr>
        </p:nvSpPr>
        <p:spPr/>
        <p:txBody>
          <a:bodyPr/>
          <a:lstStyle/>
          <a:p>
            <a:r>
              <a:rPr lang="en-US" sz="3200" i="0" dirty="0">
                <a:solidFill>
                  <a:schemeClr val="tx1">
                    <a:lumMod val="60000"/>
                    <a:lumOff val="40000"/>
                  </a:schemeClr>
                </a:solidFill>
                <a:effectLst/>
                <a:latin typeface="Albany AMT" panose="020B0604020202020204" pitchFamily="34" charset="0"/>
                <a:cs typeface="Albany AMT" panose="020B0604020202020204" pitchFamily="34" charset="0"/>
                <a:hlinkClick r:id="rId2">
                  <a:extLst>
                    <a:ext uri="{A12FA001-AC4F-418D-AE19-62706E023703}">
                      <ahyp:hlinkClr xmlns:ahyp="http://schemas.microsoft.com/office/drawing/2018/hyperlinkcolor" val="tx"/>
                    </a:ext>
                  </a:extLst>
                </a:hlinkClick>
              </a:rPr>
              <a:t>B13: First-time in College Admissions Trends</a:t>
            </a:r>
            <a:endParaRPr lang="en-US" sz="3200" i="0" dirty="0">
              <a:solidFill>
                <a:schemeClr val="tx1">
                  <a:lumMod val="60000"/>
                  <a:lumOff val="40000"/>
                </a:schemeClr>
              </a:solidFill>
              <a:effectLst/>
              <a:latin typeface="Albany AMT" panose="020B0604020202020204" pitchFamily="34" charset="0"/>
              <a:cs typeface="Albany AMT" panose="020B0604020202020204" pitchFamily="34" charset="0"/>
            </a:endParaRPr>
          </a:p>
          <a:p>
            <a:r>
              <a:rPr lang="en-US" sz="3200" i="0" dirty="0">
                <a:solidFill>
                  <a:schemeClr val="tx1">
                    <a:lumMod val="60000"/>
                    <a:lumOff val="40000"/>
                  </a:schemeClr>
                </a:solidFill>
                <a:effectLst/>
                <a:latin typeface="Albany AMT" panose="020B0604020202020204" pitchFamily="34" charset="0"/>
                <a:cs typeface="Albany AMT" panose="020B0604020202020204" pitchFamily="34" charset="0"/>
                <a:hlinkClick r:id="rId3">
                  <a:extLst>
                    <a:ext uri="{A12FA001-AC4F-418D-AE19-62706E023703}">
                      <ahyp:hlinkClr xmlns:ahyp="http://schemas.microsoft.com/office/drawing/2018/hyperlinkcolor" val="tx"/>
                    </a:ext>
                  </a:extLst>
                </a:hlinkClick>
              </a:rPr>
              <a:t>B14: Admission Draw by Region</a:t>
            </a:r>
            <a:endParaRPr lang="en-US" sz="3200" i="0" dirty="0">
              <a:solidFill>
                <a:schemeClr val="tx1">
                  <a:lumMod val="60000"/>
                  <a:lumOff val="40000"/>
                </a:schemeClr>
              </a:solidFill>
              <a:effectLst/>
              <a:latin typeface="Albany AMT" panose="020B0604020202020204" pitchFamily="34" charset="0"/>
              <a:cs typeface="Albany AMT" panose="020B0604020202020204" pitchFamily="34" charset="0"/>
            </a:endParaRPr>
          </a:p>
          <a:p>
            <a:r>
              <a:rPr lang="en-US" sz="3200" u="sng" dirty="0">
                <a:solidFill>
                  <a:schemeClr val="tx1">
                    <a:lumMod val="60000"/>
                    <a:lumOff val="40000"/>
                  </a:schemeClr>
                </a:solidFill>
                <a:latin typeface="Albany AMT" panose="020B0604020202020204" pitchFamily="34" charset="0"/>
                <a:cs typeface="Albany AMT" panose="020B0604020202020204" pitchFamily="34" charset="0"/>
                <a:hlinkClick r:id="rId4">
                  <a:extLst>
                    <a:ext uri="{A12FA001-AC4F-418D-AE19-62706E023703}">
                      <ahyp:hlinkClr xmlns:ahyp="http://schemas.microsoft.com/office/drawing/2018/hyperlinkcolor" val="tx"/>
                    </a:ext>
                  </a:extLst>
                </a:hlinkClick>
              </a:rPr>
              <a:t>Sector Projection Summaries</a:t>
            </a:r>
            <a:endParaRPr lang="en-US" sz="3200" u="sng" dirty="0">
              <a:solidFill>
                <a:schemeClr val="tx1">
                  <a:lumMod val="60000"/>
                  <a:lumOff val="40000"/>
                </a:schemeClr>
              </a:solidFill>
              <a:latin typeface="Albany AMT" panose="020B0604020202020204" pitchFamily="34" charset="0"/>
              <a:cs typeface="Albany AMT" panose="020B0604020202020204" pitchFamily="34" charset="0"/>
            </a:endParaRPr>
          </a:p>
          <a:p>
            <a:r>
              <a:rPr lang="en-US" sz="3200" i="0" u="sng" dirty="0">
                <a:solidFill>
                  <a:schemeClr val="tx1">
                    <a:lumMod val="60000"/>
                    <a:lumOff val="40000"/>
                  </a:schemeClr>
                </a:solidFill>
                <a:effectLst/>
                <a:latin typeface="Albany AMT" panose="020B0604020202020204" pitchFamily="34" charset="0"/>
                <a:cs typeface="Albany AMT" panose="020B0604020202020204" pitchFamily="34" charset="0"/>
                <a:hlinkClick r:id="rId5">
                  <a:extLst>
                    <a:ext uri="{A12FA001-AC4F-418D-AE19-62706E023703}">
                      <ahyp:hlinkClr xmlns:ahyp="http://schemas.microsoft.com/office/drawing/2018/hyperlinkcolor" val="tx"/>
                    </a:ext>
                  </a:extLst>
                </a:hlinkClick>
              </a:rPr>
              <a:t>Proposed 2023 Enrollment Projections</a:t>
            </a:r>
            <a:endParaRPr lang="en-US" sz="3200" dirty="0">
              <a:solidFill>
                <a:schemeClr val="tx1">
                  <a:lumMod val="60000"/>
                  <a:lumOff val="40000"/>
                </a:schemeClr>
              </a:solidFill>
              <a:latin typeface="Albany AMT" panose="020B0604020202020204" pitchFamily="34" charset="0"/>
              <a:cs typeface="Albany AMT" panose="020B0604020202020204" pitchFamily="34" charset="0"/>
            </a:endParaRPr>
          </a:p>
        </p:txBody>
      </p:sp>
      <p:sp>
        <p:nvSpPr>
          <p:cNvPr id="4" name="Title 3">
            <a:extLst>
              <a:ext uri="{FF2B5EF4-FFF2-40B4-BE49-F238E27FC236}">
                <a16:creationId xmlns:a16="http://schemas.microsoft.com/office/drawing/2014/main" id="{82B0A17D-D028-1D05-C947-88480FDEC29F}"/>
              </a:ext>
            </a:extLst>
          </p:cNvPr>
          <p:cNvSpPr>
            <a:spLocks noGrp="1"/>
          </p:cNvSpPr>
          <p:nvPr>
            <p:ph type="title"/>
          </p:nvPr>
        </p:nvSpPr>
        <p:spPr/>
        <p:txBody>
          <a:bodyPr/>
          <a:lstStyle/>
          <a:p>
            <a:r>
              <a:rPr lang="en-US" dirty="0"/>
              <a:t>Links</a:t>
            </a:r>
          </a:p>
        </p:txBody>
      </p:sp>
    </p:spTree>
    <p:extLst>
      <p:ext uri="{BB962C8B-B14F-4D97-AF65-F5344CB8AC3E}">
        <p14:creationId xmlns:p14="http://schemas.microsoft.com/office/powerpoint/2010/main" val="919436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88508F5-FA35-F932-D538-FB6469E3DA44}"/>
              </a:ext>
            </a:extLst>
          </p:cNvPr>
          <p:cNvSpPr>
            <a:spLocks noGrp="1"/>
          </p:cNvSpPr>
          <p:nvPr>
            <p:ph type="sldNum" sz="quarter" idx="10"/>
          </p:nvPr>
        </p:nvSpPr>
        <p:spPr/>
        <p:txBody>
          <a:bodyPr/>
          <a:lstStyle/>
          <a:p>
            <a:fld id="{BE94F518-3708-426A-8F6B-75E87A721573}" type="slidenum">
              <a:rPr lang="en-US" smtClean="0"/>
              <a:t>4</a:t>
            </a:fld>
            <a:endParaRPr lang="en-US"/>
          </a:p>
        </p:txBody>
      </p:sp>
      <p:sp>
        <p:nvSpPr>
          <p:cNvPr id="3" name="Content Placeholder 2">
            <a:extLst>
              <a:ext uri="{FF2B5EF4-FFF2-40B4-BE49-F238E27FC236}">
                <a16:creationId xmlns:a16="http://schemas.microsoft.com/office/drawing/2014/main" id="{281C75C0-5DB0-8C0A-3C97-5621575C8CB6}"/>
              </a:ext>
            </a:extLst>
          </p:cNvPr>
          <p:cNvSpPr>
            <a:spLocks noGrp="1"/>
          </p:cNvSpPr>
          <p:nvPr>
            <p:ph idx="1"/>
          </p:nvPr>
        </p:nvSpPr>
        <p:spPr>
          <a:xfrm>
            <a:off x="641910" y="1380938"/>
            <a:ext cx="10901870" cy="4709704"/>
          </a:xfrm>
        </p:spPr>
        <p:txBody>
          <a:bodyPr lIns="91440" tIns="45720" rIns="91440" bIns="45720" anchor="t"/>
          <a:lstStyle/>
          <a:p>
            <a:pPr marL="608965" indent="-365125"/>
            <a:r>
              <a:rPr lang="en-US" dirty="0"/>
              <a:t>Approval for use by state entities for planning</a:t>
            </a:r>
          </a:p>
          <a:p>
            <a:pPr marL="1066165" lvl="1" indent="-456565"/>
            <a:r>
              <a:rPr lang="en-US" dirty="0">
                <a:latin typeface="Franklin Gothic Medium Cond"/>
              </a:rPr>
              <a:t>Planning for new classrooms and other college facilities</a:t>
            </a:r>
          </a:p>
          <a:p>
            <a:pPr marL="1066165" lvl="1" indent="-456565"/>
            <a:r>
              <a:rPr lang="en-US" dirty="0">
                <a:latin typeface="Franklin Gothic Medium Cond"/>
              </a:rPr>
              <a:t>Modeling of potential impact on institutional budget and student financial aid</a:t>
            </a:r>
          </a:p>
          <a:p>
            <a:pPr marL="1066165" lvl="1" indent="-456565"/>
            <a:r>
              <a:rPr lang="en-US" dirty="0">
                <a:latin typeface="Franklin Gothic Medium Cond"/>
              </a:rPr>
              <a:t>Planning for state and local services</a:t>
            </a:r>
          </a:p>
          <a:p>
            <a:pPr marL="1066165" lvl="1" indent="-456565"/>
            <a:r>
              <a:rPr lang="en-US" dirty="0">
                <a:latin typeface="Franklin Gothic Medium Cond"/>
              </a:rPr>
              <a:t>Estimating adequacy of educational opportunities for Virginians</a:t>
            </a:r>
          </a:p>
          <a:p>
            <a:pPr marL="608965" indent="-365125"/>
            <a:r>
              <a:rPr lang="en-US" dirty="0"/>
              <a:t>Endorsement of the feasibility of the projections</a:t>
            </a:r>
            <a:endParaRPr lang="en-US" sz="4250" dirty="0">
              <a:latin typeface="Franklin Gothic Medium Cond"/>
            </a:endParaRPr>
          </a:p>
          <a:p>
            <a:pPr marL="608965" indent="-365125"/>
            <a:endParaRPr lang="en-US" dirty="0"/>
          </a:p>
          <a:p>
            <a:pPr marL="608965" indent="-365125"/>
            <a:endParaRPr lang="en-US" dirty="0"/>
          </a:p>
        </p:txBody>
      </p:sp>
      <p:sp>
        <p:nvSpPr>
          <p:cNvPr id="4" name="Title 3">
            <a:extLst>
              <a:ext uri="{FF2B5EF4-FFF2-40B4-BE49-F238E27FC236}">
                <a16:creationId xmlns:a16="http://schemas.microsoft.com/office/drawing/2014/main" id="{E15DCA3E-022E-1BAF-C822-7E7199C200FD}"/>
              </a:ext>
            </a:extLst>
          </p:cNvPr>
          <p:cNvSpPr>
            <a:spLocks noGrp="1"/>
          </p:cNvSpPr>
          <p:nvPr>
            <p:ph type="title"/>
          </p:nvPr>
        </p:nvSpPr>
        <p:spPr/>
        <p:txBody>
          <a:bodyPr/>
          <a:lstStyle/>
          <a:p>
            <a:r>
              <a:rPr lang="en-US" dirty="0"/>
              <a:t>What does Council approval mean?</a:t>
            </a:r>
          </a:p>
        </p:txBody>
      </p:sp>
    </p:spTree>
    <p:extLst>
      <p:ext uri="{BB962C8B-B14F-4D97-AF65-F5344CB8AC3E}">
        <p14:creationId xmlns:p14="http://schemas.microsoft.com/office/powerpoint/2010/main" val="3320501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C2BB1A4-4937-5A5D-6784-C130C6A5278A}"/>
              </a:ext>
            </a:extLst>
          </p:cNvPr>
          <p:cNvSpPr>
            <a:spLocks noGrp="1"/>
          </p:cNvSpPr>
          <p:nvPr>
            <p:ph type="sldNum" sz="quarter" idx="10"/>
          </p:nvPr>
        </p:nvSpPr>
        <p:spPr/>
        <p:txBody>
          <a:bodyPr/>
          <a:lstStyle/>
          <a:p>
            <a:fld id="{BE94F518-3708-426A-8F6B-75E87A721573}" type="slidenum">
              <a:rPr lang="en-US" smtClean="0"/>
              <a:t>5</a:t>
            </a:fld>
            <a:endParaRPr lang="en-US"/>
          </a:p>
        </p:txBody>
      </p:sp>
      <p:sp>
        <p:nvSpPr>
          <p:cNvPr id="3" name="Content Placeholder 2">
            <a:extLst>
              <a:ext uri="{FF2B5EF4-FFF2-40B4-BE49-F238E27FC236}">
                <a16:creationId xmlns:a16="http://schemas.microsoft.com/office/drawing/2014/main" id="{F041B603-62CD-3EA5-8E0E-2FC76AFA7244}"/>
              </a:ext>
            </a:extLst>
          </p:cNvPr>
          <p:cNvSpPr>
            <a:spLocks noGrp="1"/>
          </p:cNvSpPr>
          <p:nvPr>
            <p:ph idx="1"/>
          </p:nvPr>
        </p:nvSpPr>
        <p:spPr/>
        <p:txBody>
          <a:bodyPr/>
          <a:lstStyle/>
          <a:p>
            <a:r>
              <a:rPr lang="en-US" dirty="0"/>
              <a:t>The enrollment projections and degree estimates are used for many of institutional performance standards.</a:t>
            </a:r>
          </a:p>
          <a:p>
            <a:r>
              <a:rPr lang="en-US" dirty="0"/>
              <a:t>The metrics are focused on meeting 95% of the specific projections used.</a:t>
            </a:r>
          </a:p>
          <a:p>
            <a:r>
              <a:rPr lang="en-US" dirty="0"/>
              <a:t>There are no penalties for exceeding enrollment projections – by any amount.</a:t>
            </a:r>
          </a:p>
        </p:txBody>
      </p:sp>
      <p:sp>
        <p:nvSpPr>
          <p:cNvPr id="4" name="Title 3">
            <a:extLst>
              <a:ext uri="{FF2B5EF4-FFF2-40B4-BE49-F238E27FC236}">
                <a16:creationId xmlns:a16="http://schemas.microsoft.com/office/drawing/2014/main" id="{3E65619B-0AFC-5D86-D09E-2FC8D1CC2B7E}"/>
              </a:ext>
            </a:extLst>
          </p:cNvPr>
          <p:cNvSpPr>
            <a:spLocks noGrp="1"/>
          </p:cNvSpPr>
          <p:nvPr>
            <p:ph type="title"/>
          </p:nvPr>
        </p:nvSpPr>
        <p:spPr/>
        <p:txBody>
          <a:bodyPr/>
          <a:lstStyle/>
          <a:p>
            <a:r>
              <a:rPr lang="en-US" dirty="0"/>
              <a:t>Projections and IPS</a:t>
            </a:r>
          </a:p>
        </p:txBody>
      </p:sp>
    </p:spTree>
    <p:extLst>
      <p:ext uri="{BB962C8B-B14F-4D97-AF65-F5344CB8AC3E}">
        <p14:creationId xmlns:p14="http://schemas.microsoft.com/office/powerpoint/2010/main" val="1453277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B4B9782-BBCB-AD86-C60D-D633424F09B6}"/>
              </a:ext>
            </a:extLst>
          </p:cNvPr>
          <p:cNvSpPr>
            <a:spLocks noGrp="1"/>
          </p:cNvSpPr>
          <p:nvPr>
            <p:ph type="sldNum" sz="quarter" idx="10"/>
          </p:nvPr>
        </p:nvSpPr>
        <p:spPr/>
        <p:txBody>
          <a:bodyPr/>
          <a:lstStyle/>
          <a:p>
            <a:fld id="{BE94F518-3708-426A-8F6B-75E87A721573}" type="slidenum">
              <a:rPr lang="en-US" smtClean="0"/>
              <a:t>6</a:t>
            </a:fld>
            <a:endParaRPr lang="en-US"/>
          </a:p>
        </p:txBody>
      </p:sp>
      <p:sp>
        <p:nvSpPr>
          <p:cNvPr id="3" name="Content Placeholder 2">
            <a:extLst>
              <a:ext uri="{FF2B5EF4-FFF2-40B4-BE49-F238E27FC236}">
                <a16:creationId xmlns:a16="http://schemas.microsoft.com/office/drawing/2014/main" id="{54FEAED5-6BDF-35E5-3666-311033DE17FD}"/>
              </a:ext>
            </a:extLst>
          </p:cNvPr>
          <p:cNvSpPr>
            <a:spLocks noGrp="1"/>
          </p:cNvSpPr>
          <p:nvPr>
            <p:ph idx="1"/>
          </p:nvPr>
        </p:nvSpPr>
        <p:spPr>
          <a:xfrm>
            <a:off x="350196" y="1279338"/>
            <a:ext cx="11459183" cy="4635079"/>
          </a:xfrm>
        </p:spPr>
        <p:txBody>
          <a:bodyPr lIns="91440" tIns="45720" rIns="91440" bIns="45720" anchor="t"/>
          <a:lstStyle/>
          <a:p>
            <a:pPr marL="608965" indent="-365125"/>
            <a:r>
              <a:rPr lang="en-US" sz="4250" dirty="0">
                <a:latin typeface="Franklin Gothic Medium Cond"/>
              </a:rPr>
              <a:t>Total enrollment increase from 519K to 532k  in 2029</a:t>
            </a:r>
          </a:p>
          <a:p>
            <a:pPr marL="608965" indent="-365125"/>
            <a:r>
              <a:rPr lang="en-US" sz="4250" dirty="0">
                <a:latin typeface="Franklin Gothic Medium Cond"/>
              </a:rPr>
              <a:t>Significant variance institutional projections of in-state FTIC from HS</a:t>
            </a:r>
          </a:p>
          <a:p>
            <a:pPr marL="608965" indent="-365125"/>
            <a:r>
              <a:rPr lang="en-US" sz="4250" dirty="0">
                <a:latin typeface="Franklin Gothic Medium Cond"/>
              </a:rPr>
              <a:t>Aggressive targets to increase FTIC enrollment at independent colleges</a:t>
            </a:r>
          </a:p>
          <a:p>
            <a:pPr marL="608965" indent="-365125"/>
            <a:r>
              <a:rPr lang="en-US" sz="4250" dirty="0">
                <a:latin typeface="Franklin Gothic Medium Cond"/>
              </a:rPr>
              <a:t>Increase in out-of-state distance undergrads by 10k, 6k at the public four-years</a:t>
            </a:r>
          </a:p>
        </p:txBody>
      </p:sp>
      <p:sp>
        <p:nvSpPr>
          <p:cNvPr id="4" name="Title 3">
            <a:extLst>
              <a:ext uri="{FF2B5EF4-FFF2-40B4-BE49-F238E27FC236}">
                <a16:creationId xmlns:a16="http://schemas.microsoft.com/office/drawing/2014/main" id="{100D5801-6F10-8B52-1B81-D7F007303BC3}"/>
              </a:ext>
            </a:extLst>
          </p:cNvPr>
          <p:cNvSpPr>
            <a:spLocks noGrp="1"/>
          </p:cNvSpPr>
          <p:nvPr>
            <p:ph type="title"/>
          </p:nvPr>
        </p:nvSpPr>
        <p:spPr/>
        <p:txBody>
          <a:bodyPr/>
          <a:lstStyle/>
          <a:p>
            <a:r>
              <a:rPr lang="en-US" dirty="0"/>
              <a:t>Overall notes and trends</a:t>
            </a:r>
          </a:p>
        </p:txBody>
      </p:sp>
    </p:spTree>
    <p:extLst>
      <p:ext uri="{BB962C8B-B14F-4D97-AF65-F5344CB8AC3E}">
        <p14:creationId xmlns:p14="http://schemas.microsoft.com/office/powerpoint/2010/main" val="458410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736F55-BC2C-6C78-D834-F047651990EF}"/>
              </a:ext>
            </a:extLst>
          </p:cNvPr>
          <p:cNvSpPr>
            <a:spLocks noGrp="1"/>
          </p:cNvSpPr>
          <p:nvPr>
            <p:ph type="sldNum" sz="quarter" idx="10"/>
          </p:nvPr>
        </p:nvSpPr>
        <p:spPr/>
        <p:txBody>
          <a:bodyPr/>
          <a:lstStyle/>
          <a:p>
            <a:fld id="{BE94F518-3708-426A-8F6B-75E87A721573}" type="slidenum">
              <a:rPr lang="en-US" smtClean="0"/>
              <a:t>7</a:t>
            </a:fld>
            <a:endParaRPr lang="en-US"/>
          </a:p>
        </p:txBody>
      </p:sp>
      <p:sp>
        <p:nvSpPr>
          <p:cNvPr id="6" name="Content Placeholder 5">
            <a:extLst>
              <a:ext uri="{FF2B5EF4-FFF2-40B4-BE49-F238E27FC236}">
                <a16:creationId xmlns:a16="http://schemas.microsoft.com/office/drawing/2014/main" id="{CEDA1279-40C4-12E3-7409-23A12B7D2AB0}"/>
              </a:ext>
            </a:extLst>
          </p:cNvPr>
          <p:cNvSpPr>
            <a:spLocks noGrp="1"/>
          </p:cNvSpPr>
          <p:nvPr>
            <p:ph idx="1"/>
          </p:nvPr>
        </p:nvSpPr>
        <p:spPr>
          <a:xfrm>
            <a:off x="476655" y="1235413"/>
            <a:ext cx="10914434" cy="4815191"/>
          </a:xfrm>
        </p:spPr>
        <p:txBody>
          <a:bodyPr/>
          <a:lstStyle/>
          <a:p>
            <a:r>
              <a:rPr lang="en-US" sz="3600" dirty="0"/>
              <a:t>Staff initiates the process in February of odd-numbered years</a:t>
            </a:r>
          </a:p>
          <a:p>
            <a:r>
              <a:rPr lang="en-US" sz="3600" dirty="0"/>
              <a:t>After consultation with Op-Six, SCHEV provides instructions to institutions, which include an assessment of the current environment </a:t>
            </a:r>
          </a:p>
          <a:p>
            <a:r>
              <a:rPr lang="en-US" sz="3600" dirty="0"/>
              <a:t>Institutions submit initial plans in May</a:t>
            </a:r>
          </a:p>
          <a:p>
            <a:r>
              <a:rPr lang="en-US" sz="3600" dirty="0"/>
              <a:t>The projections remain “draft” through the six-year planning process</a:t>
            </a:r>
          </a:p>
          <a:p>
            <a:r>
              <a:rPr lang="en-US" sz="3600" dirty="0"/>
              <a:t>Council approves projections in October</a:t>
            </a:r>
          </a:p>
        </p:txBody>
      </p:sp>
      <p:sp>
        <p:nvSpPr>
          <p:cNvPr id="5" name="Title 4">
            <a:extLst>
              <a:ext uri="{FF2B5EF4-FFF2-40B4-BE49-F238E27FC236}">
                <a16:creationId xmlns:a16="http://schemas.microsoft.com/office/drawing/2014/main" id="{D4F42D05-EEDD-8C17-57B8-AA321BDEDA49}"/>
              </a:ext>
            </a:extLst>
          </p:cNvPr>
          <p:cNvSpPr>
            <a:spLocks noGrp="1"/>
          </p:cNvSpPr>
          <p:nvPr>
            <p:ph type="title"/>
          </p:nvPr>
        </p:nvSpPr>
        <p:spPr/>
        <p:txBody>
          <a:bodyPr/>
          <a:lstStyle/>
          <a:p>
            <a:r>
              <a:rPr lang="en-US" dirty="0"/>
              <a:t>The process</a:t>
            </a:r>
          </a:p>
        </p:txBody>
      </p:sp>
    </p:spTree>
    <p:extLst>
      <p:ext uri="{BB962C8B-B14F-4D97-AF65-F5344CB8AC3E}">
        <p14:creationId xmlns:p14="http://schemas.microsoft.com/office/powerpoint/2010/main" val="3005582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4115603-1E4F-B0D5-B6CF-2B8DED0BC385}"/>
              </a:ext>
            </a:extLst>
          </p:cNvPr>
          <p:cNvSpPr>
            <a:spLocks noGrp="1"/>
          </p:cNvSpPr>
          <p:nvPr>
            <p:ph type="sldNum" sz="quarter" idx="10"/>
          </p:nvPr>
        </p:nvSpPr>
        <p:spPr/>
        <p:txBody>
          <a:bodyPr/>
          <a:lstStyle/>
          <a:p>
            <a:fld id="{BE94F518-3708-426A-8F6B-75E87A721573}" type="slidenum">
              <a:rPr lang="en-US" smtClean="0"/>
              <a:t>8</a:t>
            </a:fld>
            <a:endParaRPr lang="en-US"/>
          </a:p>
        </p:txBody>
      </p:sp>
      <p:sp>
        <p:nvSpPr>
          <p:cNvPr id="3" name="Content Placeholder 2">
            <a:extLst>
              <a:ext uri="{FF2B5EF4-FFF2-40B4-BE49-F238E27FC236}">
                <a16:creationId xmlns:a16="http://schemas.microsoft.com/office/drawing/2014/main" id="{A9FDCF67-4DE5-96DA-C6C2-14EB2AD31D65}"/>
              </a:ext>
            </a:extLst>
          </p:cNvPr>
          <p:cNvSpPr>
            <a:spLocks noGrp="1"/>
          </p:cNvSpPr>
          <p:nvPr>
            <p:ph idx="1"/>
          </p:nvPr>
        </p:nvSpPr>
        <p:spPr>
          <a:xfrm>
            <a:off x="0" y="1380938"/>
            <a:ext cx="12046857" cy="4612239"/>
          </a:xfrm>
        </p:spPr>
        <p:txBody>
          <a:bodyPr/>
          <a:lstStyle/>
          <a:p>
            <a:r>
              <a:rPr lang="en-US" sz="4000" dirty="0"/>
              <a:t>Overall decrease in in-state FTIC</a:t>
            </a:r>
          </a:p>
          <a:p>
            <a:r>
              <a:rPr lang="en-US" sz="4000" dirty="0"/>
              <a:t>Shift in undergraduate distance enrollment- 12k to 18k in-state </a:t>
            </a:r>
          </a:p>
          <a:p>
            <a:r>
              <a:rPr lang="en-US" sz="4000" dirty="0"/>
              <a:t>Undergraduate distance enrollment moves from 6.8% to 8.9% of total</a:t>
            </a:r>
          </a:p>
          <a:p>
            <a:r>
              <a:rPr lang="en-US" sz="4000" dirty="0"/>
              <a:t>Continuing students comprise 73% of annual </a:t>
            </a:r>
            <a:r>
              <a:rPr lang="en-US" sz="4000"/>
              <a:t>undergraduate projections</a:t>
            </a:r>
            <a:endParaRPr lang="en-US" sz="4000" dirty="0"/>
          </a:p>
        </p:txBody>
      </p:sp>
      <p:sp>
        <p:nvSpPr>
          <p:cNvPr id="4" name="Title 3">
            <a:extLst>
              <a:ext uri="{FF2B5EF4-FFF2-40B4-BE49-F238E27FC236}">
                <a16:creationId xmlns:a16="http://schemas.microsoft.com/office/drawing/2014/main" id="{5C82B91C-3E64-9F8D-F4E7-F7E36D06A2F3}"/>
              </a:ext>
            </a:extLst>
          </p:cNvPr>
          <p:cNvSpPr>
            <a:spLocks noGrp="1"/>
          </p:cNvSpPr>
          <p:nvPr>
            <p:ph type="title"/>
          </p:nvPr>
        </p:nvSpPr>
        <p:spPr/>
        <p:txBody>
          <a:bodyPr/>
          <a:lstStyle/>
          <a:p>
            <a:r>
              <a:rPr lang="en-US" dirty="0"/>
              <a:t>Public Four-year Notes</a:t>
            </a:r>
          </a:p>
        </p:txBody>
      </p:sp>
    </p:spTree>
    <p:extLst>
      <p:ext uri="{BB962C8B-B14F-4D97-AF65-F5344CB8AC3E}">
        <p14:creationId xmlns:p14="http://schemas.microsoft.com/office/powerpoint/2010/main" val="1157113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B4B9782-BBCB-AD86-C60D-D633424F09B6}"/>
              </a:ext>
            </a:extLst>
          </p:cNvPr>
          <p:cNvSpPr>
            <a:spLocks noGrp="1"/>
          </p:cNvSpPr>
          <p:nvPr>
            <p:ph type="sldNum" sz="quarter" idx="10"/>
          </p:nvPr>
        </p:nvSpPr>
        <p:spPr/>
        <p:txBody>
          <a:bodyPr/>
          <a:lstStyle/>
          <a:p>
            <a:fld id="{BE94F518-3708-426A-8F6B-75E87A721573}" type="slidenum">
              <a:rPr lang="en-US" smtClean="0"/>
              <a:t>9</a:t>
            </a:fld>
            <a:endParaRPr lang="en-US"/>
          </a:p>
        </p:txBody>
      </p:sp>
      <p:sp>
        <p:nvSpPr>
          <p:cNvPr id="3" name="Content Placeholder 2">
            <a:extLst>
              <a:ext uri="{FF2B5EF4-FFF2-40B4-BE49-F238E27FC236}">
                <a16:creationId xmlns:a16="http://schemas.microsoft.com/office/drawing/2014/main" id="{54FEAED5-6BDF-35E5-3666-311033DE17FD}"/>
              </a:ext>
            </a:extLst>
          </p:cNvPr>
          <p:cNvSpPr>
            <a:spLocks noGrp="1"/>
          </p:cNvSpPr>
          <p:nvPr>
            <p:ph idx="1"/>
          </p:nvPr>
        </p:nvSpPr>
        <p:spPr>
          <a:xfrm>
            <a:off x="350196" y="1279338"/>
            <a:ext cx="11459183" cy="4635079"/>
          </a:xfrm>
        </p:spPr>
        <p:txBody>
          <a:bodyPr lIns="91440" tIns="45720" rIns="91440" bIns="45720" anchor="t"/>
          <a:lstStyle/>
          <a:p>
            <a:pPr marL="815340" indent="-571500"/>
            <a:r>
              <a:rPr lang="en-US" sz="4400" dirty="0">
                <a:latin typeface="Franklin Gothic Medium Cond"/>
              </a:rPr>
              <a:t>We remain on track to meet The Virginia Plan goal to add a cumulative 1.5 million degrees and credentials by 2030</a:t>
            </a:r>
          </a:p>
          <a:p>
            <a:pPr marL="815340" indent="-571500"/>
            <a:r>
              <a:rPr lang="en-US" sz="4400" dirty="0">
                <a:latin typeface="Franklin Gothic Medium Cond"/>
              </a:rPr>
              <a:t>Council continues to estimate that, by 2030, 70% of Virginia’s working-age population will have an associate’s or bachelor’s degree or other relevant workforce credential</a:t>
            </a:r>
          </a:p>
          <a:p>
            <a:pPr marL="815340" indent="-571500"/>
            <a:endParaRPr lang="en-US" sz="4400" dirty="0">
              <a:latin typeface="Franklin Gothic Medium Cond"/>
            </a:endParaRPr>
          </a:p>
        </p:txBody>
      </p:sp>
      <p:sp>
        <p:nvSpPr>
          <p:cNvPr id="4" name="Title 3">
            <a:extLst>
              <a:ext uri="{FF2B5EF4-FFF2-40B4-BE49-F238E27FC236}">
                <a16:creationId xmlns:a16="http://schemas.microsoft.com/office/drawing/2014/main" id="{100D5801-6F10-8B52-1B81-D7F007303BC3}"/>
              </a:ext>
            </a:extLst>
          </p:cNvPr>
          <p:cNvSpPr>
            <a:spLocks noGrp="1"/>
          </p:cNvSpPr>
          <p:nvPr>
            <p:ph type="title"/>
          </p:nvPr>
        </p:nvSpPr>
        <p:spPr/>
        <p:txBody>
          <a:bodyPr/>
          <a:lstStyle/>
          <a:p>
            <a:r>
              <a:rPr lang="en-US" dirty="0"/>
              <a:t>Key findings and trends</a:t>
            </a:r>
          </a:p>
        </p:txBody>
      </p:sp>
    </p:spTree>
    <p:extLst>
      <p:ext uri="{BB962C8B-B14F-4D97-AF65-F5344CB8AC3E}">
        <p14:creationId xmlns:p14="http://schemas.microsoft.com/office/powerpoint/2010/main" val="3348476730"/>
      </p:ext>
    </p:extLst>
  </p:cSld>
  <p:clrMapOvr>
    <a:masterClrMapping/>
  </p:clrMapOvr>
</p:sld>
</file>

<file path=ppt/theme/theme1.xml><?xml version="1.0" encoding="utf-8"?>
<a:theme xmlns:a="http://schemas.openxmlformats.org/drawingml/2006/main" name="169LongPPTTemplate">
  <a:themeElements>
    <a:clrScheme name="SCHEVTheme">
      <a:dk1>
        <a:srgbClr val="20558A"/>
      </a:dk1>
      <a:lt1>
        <a:srgbClr val="FFFFFF"/>
      </a:lt1>
      <a:dk2>
        <a:srgbClr val="293E6B"/>
      </a:dk2>
      <a:lt2>
        <a:srgbClr val="9BBBB0"/>
      </a:lt2>
      <a:accent1>
        <a:srgbClr val="20558A"/>
      </a:accent1>
      <a:accent2>
        <a:srgbClr val="6F90B8"/>
      </a:accent2>
      <a:accent3>
        <a:srgbClr val="9BBBB0"/>
      </a:accent3>
      <a:accent4>
        <a:srgbClr val="E6A158"/>
      </a:accent4>
      <a:accent5>
        <a:srgbClr val="747679"/>
      </a:accent5>
      <a:accent6>
        <a:srgbClr val="C9292D"/>
      </a:accent6>
      <a:hlink>
        <a:srgbClr val="0070C0"/>
      </a:hlink>
      <a:folHlink>
        <a:srgbClr val="20558A"/>
      </a:folHlink>
    </a:clrScheme>
    <a:fontScheme name="SCHEV Fonts">
      <a:majorFont>
        <a:latin typeface="Franklin Gothic Demi"/>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CHEV169TemplatePLAIN.potx" id="{BD2B39EB-24C0-428A-A65B-F9BCCB2DCD4C}" vid="{E82B1582-020D-4661-BDC6-6554E532BF8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SCHEV169TemplatePLAIN</Template>
  <TotalTime>65496</TotalTime>
  <Words>1081</Words>
  <Application>Microsoft Office PowerPoint</Application>
  <PresentationFormat>Widescreen</PresentationFormat>
  <Paragraphs>129</Paragraphs>
  <Slides>35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35</vt:i4>
      </vt:variant>
    </vt:vector>
  </HeadingPairs>
  <TitlesOfParts>
    <vt:vector size="45" baseType="lpstr">
      <vt:lpstr>Albany AMT</vt:lpstr>
      <vt:lpstr>Arial</vt:lpstr>
      <vt:lpstr>Calibri</vt:lpstr>
      <vt:lpstr>Franklin Gothic Book</vt:lpstr>
      <vt:lpstr>Franklin Gothic Medium</vt:lpstr>
      <vt:lpstr>Franklin Gothic Medium Cond</vt:lpstr>
      <vt:lpstr>Palatino Linotype</vt:lpstr>
      <vt:lpstr>PT Serif</vt:lpstr>
      <vt:lpstr>Verdana Pro</vt:lpstr>
      <vt:lpstr>169LongPPTTemplate</vt:lpstr>
      <vt:lpstr>College and University Enrollment Projections</vt:lpstr>
      <vt:lpstr>PowerPoint Presentation</vt:lpstr>
      <vt:lpstr>PowerPoint Presentation</vt:lpstr>
      <vt:lpstr>What does Council approval mean?</vt:lpstr>
      <vt:lpstr>Projections and IPS</vt:lpstr>
      <vt:lpstr>Overall notes and trends</vt:lpstr>
      <vt:lpstr>The process</vt:lpstr>
      <vt:lpstr>Public Four-year Notes</vt:lpstr>
      <vt:lpstr>Key findings and trends</vt:lpstr>
      <vt:lpstr>Other findings: four-year publics</vt:lpstr>
      <vt:lpstr>In-State, First-time in College (FTIC), All Institutions </vt:lpstr>
      <vt:lpstr>In-State, First-time in College (FTIC), Public Four-year Institutions </vt:lpstr>
      <vt:lpstr>Major Changes in Enrollment</vt:lpstr>
      <vt:lpstr>Enrollment Changes</vt:lpstr>
      <vt:lpstr>Admissions</vt:lpstr>
      <vt:lpstr>Nationally, Apps &amp; Admits Rates Have Increased</vt:lpstr>
      <vt:lpstr>A Similar Pattern in Virginia (All Undergraduates)</vt:lpstr>
      <vt:lpstr>In-State Undergraduates</vt:lpstr>
      <vt:lpstr>In-State Undergraduates at Public Four-years</vt:lpstr>
      <vt:lpstr>Growth by Student Origin, 2005 to 2012?</vt:lpstr>
      <vt:lpstr>Growth by Student Origin, 2005 to 2022?</vt:lpstr>
      <vt:lpstr>Applications from NoVa have Grown</vt:lpstr>
      <vt:lpstr>Northern VA Applicants</vt:lpstr>
      <vt:lpstr>Total Public Four-years</vt:lpstr>
      <vt:lpstr>Going Forward</vt:lpstr>
      <vt:lpstr>Degree Estimates - All Institutions</vt:lpstr>
      <vt:lpstr> “Best State for Education by 2030”</vt:lpstr>
      <vt:lpstr>Conclusions</vt:lpstr>
      <vt:lpstr>Conclusions (continued)</vt:lpstr>
      <vt:lpstr>Discussion</vt:lpstr>
      <vt:lpstr>Additional Material</vt:lpstr>
      <vt:lpstr>2005 to 2012, GMU &amp; VT</vt:lpstr>
      <vt:lpstr>2005 to 2012, LU &amp; RU</vt:lpstr>
      <vt:lpstr>George Mason University</vt:lpstr>
      <vt:lpstr>Links</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Enrollment Projections &amp; Degree Estimates</dc:title>
  <dc:creator>Tod Massa</dc:creator>
  <cp:lastModifiedBy>Spieldenner, Bob (SCHEV)</cp:lastModifiedBy>
  <cp:revision>136</cp:revision>
  <cp:lastPrinted>2019-07-09T18:16:45Z</cp:lastPrinted>
  <dcterms:created xsi:type="dcterms:W3CDTF">2019-06-21T17:36:38Z</dcterms:created>
  <dcterms:modified xsi:type="dcterms:W3CDTF">2023-10-23T14:01:53Z</dcterms:modified>
</cp:coreProperties>
</file>