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16"/>
  </p:notesMasterIdLst>
  <p:handoutMasterIdLst>
    <p:handoutMasterId r:id="rId17"/>
  </p:handoutMasterIdLst>
  <p:sldIdLst>
    <p:sldId id="321" r:id="rId2"/>
    <p:sldId id="355" r:id="rId3"/>
    <p:sldId id="356" r:id="rId4"/>
    <p:sldId id="357" r:id="rId5"/>
    <p:sldId id="358" r:id="rId6"/>
    <p:sldId id="359" r:id="rId7"/>
    <p:sldId id="369" r:id="rId8"/>
    <p:sldId id="370" r:id="rId9"/>
    <p:sldId id="363" r:id="rId10"/>
    <p:sldId id="365" r:id="rId11"/>
    <p:sldId id="364" r:id="rId12"/>
    <p:sldId id="366" r:id="rId13"/>
    <p:sldId id="371" r:id="rId14"/>
    <p:sldId id="338" r:id="rId15"/>
  </p:sldIdLst>
  <p:sldSz cx="9144000" cy="5143500" type="screen16x9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 userDrawn="1">
          <p15:clr>
            <a:srgbClr val="A4A3A4"/>
          </p15:clr>
        </p15:guide>
        <p15:guide id="2" pos="221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ndy Kang" initials="W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58A"/>
    <a:srgbClr val="000000"/>
    <a:srgbClr val="E6A158"/>
    <a:srgbClr val="6F90B8"/>
    <a:srgbClr val="558476"/>
    <a:srgbClr val="293E6B"/>
    <a:srgbClr val="C9282D"/>
    <a:srgbClr val="9BBB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83" autoAdjust="0"/>
    <p:restoredTop sz="96205" autoAdjust="0"/>
  </p:normalViewPr>
  <p:slideViewPr>
    <p:cSldViewPr snapToGrid="0">
      <p:cViewPr varScale="1">
        <p:scale>
          <a:sx n="162" d="100"/>
          <a:sy n="162" d="100"/>
        </p:scale>
        <p:origin x="448" y="184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4280" y="216"/>
      </p:cViewPr>
      <p:guideLst>
        <p:guide orient="horz" pos="2931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2778" cy="465614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5529" y="1"/>
            <a:ext cx="3042777" cy="465614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r">
              <a:defRPr sz="1200"/>
            </a:lvl1pPr>
          </a:lstStyle>
          <a:p>
            <a:fld id="{B2C3F58D-9FB0-4E2E-B33B-17E55D4CA839}" type="datetimeFigureOut">
              <a:rPr lang="en-US" smtClean="0"/>
              <a:pPr/>
              <a:t>1/7/24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8723"/>
            <a:ext cx="3042778" cy="465614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5529" y="8838723"/>
            <a:ext cx="3042777" cy="465614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r">
              <a:defRPr sz="1200"/>
            </a:lvl1pPr>
          </a:lstStyle>
          <a:p>
            <a:fld id="{CCDA6F7F-6CBB-4504-BD7C-66F59B625F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63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41967" cy="466912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5" y="0"/>
            <a:ext cx="3041967" cy="466912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r">
              <a:defRPr sz="1200"/>
            </a:lvl1pPr>
          </a:lstStyle>
          <a:p>
            <a:fld id="{B7A81492-5103-48C4-8A87-49DD3E94C8EE}" type="datetimeFigureOut">
              <a:rPr lang="en-US" smtClean="0"/>
              <a:pPr/>
              <a:t>1/7/24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3237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3" rIns="93287" bIns="4664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9"/>
          </a:xfrm>
          <a:prstGeom prst="rect">
            <a:avLst/>
          </a:prstGeom>
        </p:spPr>
        <p:txBody>
          <a:bodyPr vert="horz" lIns="93287" tIns="46643" rIns="93287" bIns="4664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39014"/>
            <a:ext cx="3041967" cy="466911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5" y="8839014"/>
            <a:ext cx="3041967" cy="466911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r">
              <a:defRPr sz="1200"/>
            </a:lvl1pPr>
          </a:lstStyle>
          <a:p>
            <a:fld id="{EC367B0E-1E71-4D88-8913-6EBD9A6B74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13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zg_-WnQLqA&amp;t=418s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795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6316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2352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036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9056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545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414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https://lis.virginia.gov/cgi-bin/legp604.exe?221+ful+SJ53ER&amp;221+ful+SJ53ER  </a:t>
            </a:r>
          </a:p>
          <a:p>
            <a:r>
              <a:rPr lang="en-US" dirty="0"/>
              <a:t>Due Jan 11, 2023 (before GA session convenes). </a:t>
            </a: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SCHEV must report annually on the Commonwealth's progress toward achieving these goals and targets to the Governor, the General Assembly, institutions of higher education, and the public.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928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703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800" dirty="0">
                <a:latin typeface="Palatino Linotype" panose="02040502050505030304" pitchFamily="18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*The ACS Census survey data collected during this time aligned with the Covid-19 pandemic. Accurate estimates rely on a representative sample with weights to project the sample to the population. Typically, the sample is collected throughout the calendar year. However, starting in mid-March 2020, the pandemic limited the ability to reach households and caused higher nonresponse bias than usual. As a result, the U.S. Census did not release standard one-year estimates and instead released “experimental data.” The experimental data represents an unstable sample with experimental weights. Details about the data collection modifications and data implications can be found at </a:t>
            </a:r>
            <a:r>
              <a:rPr lang="en-US" sz="1800" dirty="0">
                <a:solidFill>
                  <a:srgbClr val="0070C0"/>
                </a:solidFill>
                <a:latin typeface="Palatino Linotype" panose="02040502050505030304" pitchFamily="18" charset="0"/>
                <a:ea typeface="Palatino Linotype" panose="02040502050505030304" pitchFamily="18" charset="0"/>
                <a:cs typeface="Palatino Linotype" panose="02040502050505030304" pitchFamily="18" charset="0"/>
                <a:hlinkClick r:id="rId3"/>
              </a:rPr>
              <a:t>https://www.youtube.com/watch?v=kzg_-WnQLqA&amp;t=418s</a:t>
            </a:r>
            <a:r>
              <a:rPr lang="en-US" sz="1800" dirty="0">
                <a:latin typeface="Palatino Linotype" panose="02040502050505030304" pitchFamily="18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. ACS data are used to calculate the attainment, enrollment and awards measures. 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1800" dirty="0">
                <a:latin typeface="Palatino Linotype" panose="02040502050505030304" pitchFamily="18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** Lumina did not release attainment data for this year due to experimental weights.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</a:pPr>
            <a:endParaRPr lang="en-US" sz="1800" dirty="0"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Points needed to reach 70%: 11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Years left: 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Points needed per year to reach 70%: 1.2%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Historic points per year: 0.7%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9 years remaining until 2030, Virginia needs to add 1.2 points per year.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Virginia has averaged .07 points per year since 2015.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</a:pPr>
            <a:endParaRPr lang="en-US" sz="1800" dirty="0"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777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653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</a:pPr>
            <a:endParaRPr lang="en-US" sz="1800" dirty="0"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918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020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060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57200" y="361950"/>
            <a:ext cx="82296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8575" y="3505200"/>
            <a:ext cx="9172575" cy="1639199"/>
            <a:chOff x="-28575" y="3505200"/>
            <a:chExt cx="9172575" cy="1639199"/>
          </a:xfrm>
        </p:grpSpPr>
        <p:sp>
          <p:nvSpPr>
            <p:cNvPr id="13" name="Rectangle 12" descr="blue background"/>
            <p:cNvSpPr/>
            <p:nvPr userDrawn="1"/>
          </p:nvSpPr>
          <p:spPr>
            <a:xfrm>
              <a:off x="-10486" y="3505200"/>
              <a:ext cx="9154486" cy="1639199"/>
            </a:xfrm>
            <a:prstGeom prst="rect">
              <a:avLst/>
            </a:prstGeom>
            <a:solidFill>
              <a:srgbClr val="205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 descr="SCHEV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206" y="3787366"/>
              <a:ext cx="5015819" cy="902847"/>
            </a:xfrm>
            <a:prstGeom prst="rect">
              <a:avLst/>
            </a:prstGeom>
          </p:spPr>
        </p:pic>
        <p:pic>
          <p:nvPicPr>
            <p:cNvPr id="1026" name="Picture 2" descr="graphic element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8575" y="4838700"/>
              <a:ext cx="9163050" cy="19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399" y="2219325"/>
            <a:ext cx="7324725" cy="10287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7340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1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742951"/>
            <a:ext cx="9144000" cy="1102519"/>
          </a:xfrm>
          <a:prstGeom prst="rect">
            <a:avLst/>
          </a:prstGeo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Section 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93634" y="1989233"/>
            <a:ext cx="6400800" cy="1314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7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81433" y="1035703"/>
            <a:ext cx="7543800" cy="3459179"/>
          </a:xfrm>
          <a:prstGeom prst="rect">
            <a:avLst/>
          </a:prstGeo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 baseline="0"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6" name="Straight Connector 5" descr="underline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81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697" y="868869"/>
            <a:ext cx="64008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if needed 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 baseline="0"/>
            </a:lvl1pPr>
          </a:lstStyle>
          <a:p>
            <a:r>
              <a:rPr lang="en-US" dirty="0"/>
              <a:t>Page Title – use if have long title</a:t>
            </a:r>
          </a:p>
        </p:txBody>
      </p:sp>
      <p:cxnSp>
        <p:nvCxnSpPr>
          <p:cNvPr id="4" name="Straight Connector 3" descr="underline for title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7325" y="1544370"/>
            <a:ext cx="8450263" cy="2941638"/>
          </a:xfrm>
          <a:prstGeom prst="rect">
            <a:avLst/>
          </a:prstGeo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/>
            </a:lvl3pPr>
            <a:lvl4pPr marL="1714500" indent="-342900" algn="l">
              <a:buFont typeface="Arial" panose="020B0604020202020204" pitchFamily="34" charset="0"/>
              <a:buChar char="•"/>
              <a:defRPr/>
            </a:lvl4pPr>
            <a:lvl5pPr marL="2171700" indent="-342900" algn="l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7753359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1614" y="1138687"/>
            <a:ext cx="4175185" cy="345593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  <a:lvl2pPr marL="740664" indent="-320040" algn="l">
              <a:buFont typeface="Arial" panose="020B0604020202020204" pitchFamily="34" charset="0"/>
              <a:buChar char="•"/>
              <a:defRPr sz="2800" baseline="0"/>
            </a:lvl2pPr>
            <a:lvl3pPr indent="-320040" algn="l">
              <a:defRPr sz="2400">
                <a:latin typeface="Franklin Gothic Medium Cond" panose="020B0606030402020204" pitchFamily="34" charset="0"/>
              </a:defRPr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187286" y="1144438"/>
            <a:ext cx="4175185" cy="345593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  <a:lvl2pPr marL="740664" indent="-320040" algn="l">
              <a:buFont typeface="Arial" panose="020B0604020202020204" pitchFamily="34" charset="0"/>
              <a:buChar char="•"/>
              <a:defRPr sz="2800" baseline="0"/>
            </a:lvl2pPr>
            <a:lvl3pPr marL="1143000" indent="-320040" algn="l">
              <a:defRPr sz="2400">
                <a:latin typeface="Franklin Gothic Medium Cond" panose="020B0606030402020204" pitchFamily="34" charset="0"/>
              </a:defRPr>
            </a:lvl3pPr>
            <a:lvl4pPr algn="l"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 baseline="0"/>
            </a:lvl1pPr>
          </a:lstStyle>
          <a:p>
            <a:r>
              <a:rPr lang="en-US" dirty="0"/>
              <a:t>2 Column</a:t>
            </a:r>
          </a:p>
        </p:txBody>
      </p:sp>
    </p:spTree>
    <p:extLst>
      <p:ext uri="{BB962C8B-B14F-4D97-AF65-F5344CB8AC3E}">
        <p14:creationId xmlns:p14="http://schemas.microsoft.com/office/powerpoint/2010/main" val="93332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 descr="bottom blue background bar"/>
          <p:cNvSpPr/>
          <p:nvPr/>
        </p:nvSpPr>
        <p:spPr>
          <a:xfrm>
            <a:off x="-10486" y="4827185"/>
            <a:ext cx="9154486" cy="317214"/>
          </a:xfrm>
          <a:prstGeom prst="rect">
            <a:avLst/>
          </a:prstGeom>
          <a:solidFill>
            <a:srgbClr val="205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1902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SCHEV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0" y="4818871"/>
            <a:ext cx="1757548" cy="31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065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5" r:id="rId3"/>
    <p:sldLayoutId id="2147483688" r:id="rId4"/>
    <p:sldLayoutId id="2147483693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i="0" kern="1200" baseline="0">
          <a:solidFill>
            <a:schemeClr val="tx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800" kern="1200" baseline="0">
          <a:solidFill>
            <a:srgbClr val="000000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4572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 baseline="0">
          <a:solidFill>
            <a:srgbClr val="20558A"/>
          </a:solidFill>
          <a:latin typeface="Franklin Gothic Medium Cond" panose="020B06060304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747679"/>
          </a:solidFill>
          <a:latin typeface="Franklin Gothic Book" panose="020B0503020102020204" pitchFamily="34" charset="0"/>
          <a:ea typeface="+mn-ea"/>
          <a:cs typeface="+mn-cs"/>
        </a:defRPr>
      </a:lvl3pPr>
      <a:lvl4pPr marL="13716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4pPr>
      <a:lvl5pPr marL="18288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9800" y="359299"/>
            <a:ext cx="8276896" cy="2020600"/>
          </a:xfrm>
        </p:spPr>
        <p:txBody>
          <a:bodyPr>
            <a:normAutofit fontScale="90000"/>
          </a:bodyPr>
          <a:lstStyle/>
          <a:p>
            <a:r>
              <a:rPr lang="en-US" dirty="0"/>
              <a:t>Key Findings from</a:t>
            </a:r>
            <a:br>
              <a:rPr lang="en-US" i="1" dirty="0"/>
            </a:br>
            <a:r>
              <a:rPr lang="en-US" i="1" dirty="0"/>
              <a:t>The Pathways to Opportunity Plan</a:t>
            </a:r>
            <a:br>
              <a:rPr lang="en-US" i="1" dirty="0"/>
            </a:br>
            <a:r>
              <a:rPr lang="en-US" dirty="0"/>
              <a:t>2023 Annual Report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067F68A4-A48E-4482-A8DF-A273D3668E18}"/>
              </a:ext>
            </a:extLst>
          </p:cNvPr>
          <p:cNvSpPr txBox="1">
            <a:spLocks/>
          </p:cNvSpPr>
          <p:nvPr/>
        </p:nvSpPr>
        <p:spPr>
          <a:xfrm>
            <a:off x="775885" y="2379899"/>
            <a:ext cx="7324725" cy="113630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SCHEV Council</a:t>
            </a:r>
          </a:p>
          <a:p>
            <a:r>
              <a:rPr lang="en-US" sz="2000" b="1" dirty="0"/>
              <a:t>January 9, 2024</a:t>
            </a:r>
          </a:p>
          <a:p>
            <a:endParaRPr lang="en-US" sz="1400" b="1" dirty="0"/>
          </a:p>
          <a:p>
            <a:r>
              <a:rPr lang="en-US" sz="1400" b="1" dirty="0"/>
              <a:t>Emily Salmon, Acting Director of Strategic Planning and Policy Studies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8057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DDFE7A4-F3D0-4F4F-8038-1FAE1D419E5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44" t="50041" r="44198" b="31743"/>
          <a:stretch/>
        </p:blipFill>
        <p:spPr>
          <a:xfrm>
            <a:off x="6706902" y="3418393"/>
            <a:ext cx="1161492" cy="104786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Findings – Awards Measure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3C584F-E74E-4A7E-8FE5-DFE0D4459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74" y="935175"/>
            <a:ext cx="7843826" cy="378301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800" dirty="0"/>
              <a:t>Awards: Undergraduate degrees and credentials produced each year. </a:t>
            </a:r>
          </a:p>
          <a:p>
            <a:pPr lvl="1"/>
            <a:r>
              <a:rPr lang="en-US" sz="1600" dirty="0"/>
              <a:t>Success gaps may exist where the percentage of total awards is less that the percentage of enrolled students. </a:t>
            </a:r>
          </a:p>
          <a:p>
            <a:pPr lvl="1"/>
            <a:r>
              <a:rPr lang="en-US" sz="1600" dirty="0"/>
              <a:t>Subgroups with success gaps remain </a:t>
            </a:r>
            <a:r>
              <a:rPr lang="en-US" sz="1600" b="1" u="sng" dirty="0"/>
              <a:t>unchanged</a:t>
            </a:r>
            <a:r>
              <a:rPr lang="en-US" sz="1600" dirty="0"/>
              <a:t> since 2019-20 with two exceptions:</a:t>
            </a:r>
            <a:r>
              <a:rPr lang="en-US" sz="1600" dirty="0">
                <a:ea typeface="Noto Sans Symbols"/>
                <a:cs typeface="Noto Sans Symbols"/>
              </a:rPr>
              <a:t> Previous success gaps were </a:t>
            </a:r>
            <a:r>
              <a:rPr lang="en-US" sz="1600" b="1" u="sng" dirty="0">
                <a:ea typeface="Noto Sans Symbols"/>
                <a:cs typeface="Noto Sans Symbols"/>
              </a:rPr>
              <a:t>closed</a:t>
            </a:r>
            <a:r>
              <a:rPr lang="en-US" sz="1600" dirty="0">
                <a:ea typeface="Noto Sans Symbols"/>
                <a:cs typeface="Noto Sans Symbols"/>
              </a:rPr>
              <a:t> for Hispanic/Latinx and Asian students in the 2021-22 academic year.</a:t>
            </a:r>
            <a:endParaRPr lang="en-US" sz="1600" dirty="0"/>
          </a:p>
          <a:p>
            <a:pPr lvl="1"/>
            <a:r>
              <a:rPr lang="en-US" sz="1600" dirty="0">
                <a:ea typeface="Palatino Linotype" panose="02040502050505030304" pitchFamily="18" charset="0"/>
                <a:cs typeface="Palatino Linotype" panose="02040502050505030304" pitchFamily="18" charset="0"/>
              </a:rPr>
              <a:t>The success gap widened for black students; the </a:t>
            </a:r>
            <a:r>
              <a:rPr lang="en-US" sz="1600" dirty="0">
                <a:ea typeface="Noto Sans Symbols"/>
                <a:cs typeface="Noto Sans Symbols"/>
              </a:rPr>
              <a:t>percent of total awards to black students </a:t>
            </a:r>
            <a:r>
              <a:rPr lang="en-US" sz="1600" b="1" u="sng" dirty="0">
                <a:ea typeface="Noto Sans Symbols"/>
                <a:cs typeface="Noto Sans Symbols"/>
              </a:rPr>
              <a:t>decreased</a:t>
            </a:r>
            <a:r>
              <a:rPr lang="en-US" sz="1600" dirty="0">
                <a:ea typeface="Noto Sans Symbols"/>
                <a:cs typeface="Noto Sans Symbols"/>
              </a:rPr>
              <a:t> from 14% to 13% in the 2021-22 academic year. </a:t>
            </a:r>
          </a:p>
        </p:txBody>
      </p:sp>
    </p:spTree>
    <p:extLst>
      <p:ext uri="{BB962C8B-B14F-4D97-AF65-F5344CB8AC3E}">
        <p14:creationId xmlns:p14="http://schemas.microsoft.com/office/powerpoint/2010/main" val="2810354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57F7F9-6354-094B-852E-F27449D7AC7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39" t="48944" r="43827" b="30864"/>
          <a:stretch/>
        </p:blipFill>
        <p:spPr>
          <a:xfrm>
            <a:off x="6971364" y="3115290"/>
            <a:ext cx="1496254" cy="127458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Findings – Borrowing Measure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3C584F-E74E-4A7E-8FE5-DFE0D4459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" y="930432"/>
            <a:ext cx="8213724" cy="378301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800" dirty="0"/>
              <a:t>Borrowing: Average debt of graduates.</a:t>
            </a:r>
            <a:endParaRPr lang="en-US" sz="2800" dirty="0">
              <a:effectLst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indent="-342900"/>
            <a:r>
              <a:rPr lang="en-US" sz="2000" dirty="0"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Those groups with the largest percentage of undergraduates who are borrowing remain </a:t>
            </a:r>
            <a:r>
              <a:rPr lang="en-US" sz="2000" b="1" u="sng" dirty="0"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unchanged</a:t>
            </a:r>
            <a:r>
              <a:rPr lang="en-US" sz="2000" dirty="0"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. </a:t>
            </a:r>
          </a:p>
          <a:p>
            <a:pPr indent="-342900"/>
            <a:r>
              <a:rPr lang="en-US" sz="2000" dirty="0">
                <a:solidFill>
                  <a:srgbClr val="000000"/>
                </a:solidFill>
                <a:ea typeface="Palatino Linotype" panose="02040502050505030304" pitchFamily="18" charset="0"/>
                <a:cs typeface="Palatino Linotype" panose="02040502050505030304" pitchFamily="18" charset="0"/>
              </a:rPr>
              <a:t>Changes from the 2019-20 baseline year include</a:t>
            </a:r>
            <a:r>
              <a:rPr lang="en-US" sz="2000" dirty="0">
                <a:ea typeface="Palatino Linotype" panose="02040502050505030304" pitchFamily="18" charset="0"/>
                <a:cs typeface="Palatino Linotype" panose="02040502050505030304" pitchFamily="18" charset="0"/>
              </a:rPr>
              <a:t>:</a:t>
            </a:r>
          </a:p>
          <a:p>
            <a:pPr marL="628650" lvl="1" indent="-285750">
              <a:lnSpc>
                <a:spcPct val="115000"/>
              </a:lnSpc>
              <a:spcBef>
                <a:spcPts val="0"/>
              </a:spcBef>
            </a:pPr>
            <a:r>
              <a:rPr lang="en-US" sz="1600" dirty="0">
                <a:ea typeface="Noto Sans Symbols"/>
                <a:cs typeface="Noto Sans Symbols"/>
              </a:rPr>
              <a:t>Percentage of undergraduates borrowing </a:t>
            </a:r>
            <a:r>
              <a:rPr lang="en-US" sz="1600" b="1" u="sng" dirty="0">
                <a:ea typeface="Noto Sans Symbols"/>
                <a:cs typeface="Noto Sans Symbols"/>
              </a:rPr>
              <a:t>decreased</a:t>
            </a:r>
            <a:r>
              <a:rPr lang="en-US" sz="1600" dirty="0">
                <a:ea typeface="Noto Sans Symbols"/>
                <a:cs typeface="Noto Sans Symbols"/>
              </a:rPr>
              <a:t> across the board. The decrease could possibly be attributed to Virginia’s moderated tuition and fees; student loan advocacy work; more generous Pell grants; national trends and increased awareness.</a:t>
            </a:r>
          </a:p>
          <a:p>
            <a:pPr marL="628650" lvl="1" indent="-285750">
              <a:lnSpc>
                <a:spcPct val="115000"/>
              </a:lnSpc>
              <a:spcBef>
                <a:spcPts val="0"/>
              </a:spcBef>
            </a:pPr>
            <a:r>
              <a:rPr lang="en-US" sz="1600" dirty="0">
                <a:ea typeface="Noto Sans Symbols"/>
                <a:cs typeface="Noto Sans Symbols"/>
              </a:rPr>
              <a:t>Average loans stayed largely within $1,000 of the 2019-20 amounts.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93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363277E-C874-564C-BE73-432CFDE65CE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39" t="48944" r="43827" b="30864"/>
          <a:stretch/>
        </p:blipFill>
        <p:spPr>
          <a:xfrm>
            <a:off x="7088947" y="3438858"/>
            <a:ext cx="1496254" cy="127458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Findings – Wages Measure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3C584F-E74E-4A7E-8FE5-DFE0D4459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682" y="824858"/>
            <a:ext cx="7550315" cy="378301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/>
              <a:t>Wages: Graduates’ wages 10 years post-completion.</a:t>
            </a:r>
            <a:endParaRPr lang="en-US" dirty="0">
              <a:effectLst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742950" lvl="1" indent="-285750"/>
            <a:r>
              <a:rPr lang="en-US" dirty="0"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Those groups with th</a:t>
            </a:r>
            <a:r>
              <a:rPr lang="en-US" dirty="0">
                <a:ea typeface="Palatino Linotype" panose="02040502050505030304" pitchFamily="18" charset="0"/>
                <a:cs typeface="Palatino Linotype" panose="02040502050505030304" pitchFamily="18" charset="0"/>
              </a:rPr>
              <a:t>e widest wage gaps remain </a:t>
            </a:r>
            <a:r>
              <a:rPr lang="en-US" b="1" u="sng" dirty="0">
                <a:ea typeface="Palatino Linotype" panose="02040502050505030304" pitchFamily="18" charset="0"/>
                <a:cs typeface="Palatino Linotype" panose="02040502050505030304" pitchFamily="18" charset="0"/>
              </a:rPr>
              <a:t>unchanged</a:t>
            </a:r>
            <a:r>
              <a:rPr lang="en-US" dirty="0">
                <a:ea typeface="Palatino Linotype" panose="02040502050505030304" pitchFamily="18" charset="0"/>
                <a:cs typeface="Palatino Linotype" panose="02040502050505030304" pitchFamily="18" charset="0"/>
              </a:rPr>
              <a:t> from 2019-20. </a:t>
            </a:r>
          </a:p>
          <a:p>
            <a:pPr marL="742950" lvl="1" indent="-285750"/>
            <a:r>
              <a:rPr lang="en-US" dirty="0">
                <a:ea typeface="Palatino Linotype" panose="02040502050505030304" pitchFamily="18" charset="0"/>
                <a:cs typeface="Palatino Linotype" panose="02040502050505030304" pitchFamily="18" charset="0"/>
              </a:rPr>
              <a:t>Change from the 2019-20 baseline: </a:t>
            </a:r>
            <a:r>
              <a:rPr lang="en-US" dirty="0">
                <a:ea typeface="Noto Sans Symbols"/>
                <a:cs typeface="Noto Sans Symbols"/>
              </a:rPr>
              <a:t>Wages </a:t>
            </a:r>
            <a:r>
              <a:rPr lang="en-US" b="1" u="sng" dirty="0">
                <a:ea typeface="Noto Sans Symbols"/>
                <a:cs typeface="Noto Sans Symbols"/>
              </a:rPr>
              <a:t>increased</a:t>
            </a:r>
            <a:r>
              <a:rPr lang="en-US" dirty="0">
                <a:ea typeface="Noto Sans Symbols"/>
                <a:cs typeface="Noto Sans Symbols"/>
              </a:rPr>
              <a:t> for all groups except for Race Unknown (median </a:t>
            </a:r>
            <a:r>
              <a:rPr lang="en-US" b="1" u="sng" dirty="0">
                <a:ea typeface="Noto Sans Symbols"/>
                <a:cs typeface="Noto Sans Symbols"/>
              </a:rPr>
              <a:t>decreased</a:t>
            </a:r>
            <a:r>
              <a:rPr lang="en-US" dirty="0">
                <a:ea typeface="Noto Sans Symbols"/>
                <a:cs typeface="Noto Sans Symbols"/>
              </a:rPr>
              <a:t> from $64,939 to $63,543) and Hispanic which stayed flat (median at ~$65,000).</a:t>
            </a:r>
          </a:p>
        </p:txBody>
      </p:sp>
    </p:spTree>
    <p:extLst>
      <p:ext uri="{BB962C8B-B14F-4D97-AF65-F5344CB8AC3E}">
        <p14:creationId xmlns:p14="http://schemas.microsoft.com/office/powerpoint/2010/main" val="3587016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Supporting Activities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244F85-9EAB-4B4E-8FE7-0E215DB50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" y="930281"/>
            <a:ext cx="8682736" cy="709334"/>
          </a:xfrm>
        </p:spPr>
        <p:txBody>
          <a:bodyPr/>
          <a:lstStyle/>
          <a:p>
            <a:pPr marL="114300" indent="0">
              <a:buNone/>
            </a:pPr>
            <a:r>
              <a:rPr lang="en-US" sz="1600" dirty="0"/>
              <a:t>The following represent a sample of SCHEV activities that support </a:t>
            </a:r>
            <a:r>
              <a:rPr lang="en-US" sz="1600" i="1" dirty="0"/>
              <a:t>The Plan’s</a:t>
            </a:r>
            <a:r>
              <a:rPr lang="en-US" sz="1600" dirty="0"/>
              <a:t> goals and corresponding strategies: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F272B0-855B-A446-8608-382120D49F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18" r="3235" b="10377"/>
          <a:stretch/>
        </p:blipFill>
        <p:spPr>
          <a:xfrm>
            <a:off x="959894" y="1284948"/>
            <a:ext cx="7055555" cy="342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75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5" name="Content Placeholder 11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496673" y="930046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r>
              <a:rPr lang="en-US" sz="3600" dirty="0"/>
              <a:t>Throughout 2024: </a:t>
            </a:r>
          </a:p>
          <a:p>
            <a:pPr marL="1040130" lvl="1" indent="-514350"/>
            <a:r>
              <a:rPr lang="en-US" sz="2800" dirty="0"/>
              <a:t>Provide Council routine updates on priority initiatives.</a:t>
            </a:r>
          </a:p>
          <a:p>
            <a:pPr marL="1040130" lvl="1" indent="-514350"/>
            <a:r>
              <a:rPr lang="en-US" sz="2800" dirty="0"/>
              <a:t>Discuss specific initiatives in detail at various Council meetings.</a:t>
            </a:r>
          </a:p>
        </p:txBody>
      </p:sp>
    </p:spTree>
    <p:extLst>
      <p:ext uri="{BB962C8B-B14F-4D97-AF65-F5344CB8AC3E}">
        <p14:creationId xmlns:p14="http://schemas.microsoft.com/office/powerpoint/2010/main" val="3506852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EEEA3E9-1166-7D45-9462-1CB1260817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3855C-80B6-394A-876B-D397783A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432" y="1035703"/>
            <a:ext cx="7957487" cy="3459179"/>
          </a:xfrm>
        </p:spPr>
        <p:txBody>
          <a:bodyPr/>
          <a:lstStyle/>
          <a:p>
            <a:r>
              <a:rPr lang="en-US" dirty="0"/>
              <a:t>Review requirement for the Annual Report.</a:t>
            </a:r>
          </a:p>
          <a:p>
            <a:r>
              <a:rPr lang="en-US" dirty="0"/>
              <a:t>Summarize the main components of the Annual Report as well as key findings and activities that support </a:t>
            </a:r>
            <a:r>
              <a:rPr lang="en-US" i="1" dirty="0"/>
              <a:t>The Plan</a:t>
            </a:r>
            <a:r>
              <a:rPr lang="en-US" dirty="0"/>
              <a:t>.</a:t>
            </a:r>
          </a:p>
          <a:p>
            <a:r>
              <a:rPr lang="en-US" dirty="0"/>
              <a:t>Outline the next steps toward implementing </a:t>
            </a:r>
            <a:r>
              <a:rPr lang="en-US" i="1" dirty="0"/>
              <a:t>The Plan</a:t>
            </a:r>
            <a:r>
              <a:rPr lang="en-US" dirty="0"/>
              <a:t>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ACCA6B2-17B8-1049-8F74-A8DA27669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Council Objectives for Today</a:t>
            </a:r>
          </a:p>
        </p:txBody>
      </p:sp>
    </p:spTree>
    <p:extLst>
      <p:ext uri="{BB962C8B-B14F-4D97-AF65-F5344CB8AC3E}">
        <p14:creationId xmlns:p14="http://schemas.microsoft.com/office/powerpoint/2010/main" val="2946660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AE2087-FE70-8042-9F1B-18D1222EE3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D2D215A-131C-1043-8AA2-75871DEDE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Reporting Requirement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920980A-A391-394B-8B71-335870AA7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64" y="1069517"/>
            <a:ext cx="2384062" cy="3749503"/>
          </a:xfrm>
        </p:spPr>
        <p:txBody>
          <a:bodyPr/>
          <a:lstStyle/>
          <a:p>
            <a:pPr marL="182880" indent="0">
              <a:buNone/>
            </a:pPr>
            <a:r>
              <a:rPr lang="en-US" sz="2000" dirty="0"/>
              <a:t>SCHEV staff is charged via Senate Joint Resolution 53 (Regular Session, 2022) to submit an annual report on progress toward the statutory goals for the state. </a:t>
            </a:r>
          </a:p>
        </p:txBody>
      </p:sp>
      <p:pic>
        <p:nvPicPr>
          <p:cNvPr id="11" name="Picture 10" title="Goals graphic">
            <a:extLst>
              <a:ext uri="{FF2B5EF4-FFF2-40B4-BE49-F238E27FC236}">
                <a16:creationId xmlns:a16="http://schemas.microsoft.com/office/drawing/2014/main" id="{762A9076-CD9F-164A-9018-C7853D80DFD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16037" r="1768" b="24096"/>
          <a:stretch/>
        </p:blipFill>
        <p:spPr>
          <a:xfrm>
            <a:off x="2485679" y="1131855"/>
            <a:ext cx="6327245" cy="29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599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Components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244F85-9EAB-4B4E-8FE7-0E215DB50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738" y="930280"/>
            <a:ext cx="8016182" cy="3783317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The Annual Report includes a(n): </a:t>
            </a:r>
          </a:p>
          <a:p>
            <a:pPr lvl="1"/>
            <a:r>
              <a:rPr lang="en-US" dirty="0"/>
              <a:t>Brief summary of </a:t>
            </a:r>
            <a:r>
              <a:rPr lang="en-US" i="1" dirty="0"/>
              <a:t>The Plan </a:t>
            </a:r>
            <a:r>
              <a:rPr lang="en-US" dirty="0"/>
              <a:t>and its key elements.</a:t>
            </a:r>
          </a:p>
          <a:p>
            <a:pPr lvl="1"/>
            <a:r>
              <a:rPr lang="en-US" dirty="0"/>
              <a:t>Assessment of progress toward the three goals based on </a:t>
            </a:r>
            <a:r>
              <a:rPr lang="en-US" i="1" dirty="0"/>
              <a:t>The Plan’s </a:t>
            </a:r>
            <a:r>
              <a:rPr lang="en-US" dirty="0"/>
              <a:t>five measures and key findings from that assessment compared to the 2019-20 baseline (first Annual Report). </a:t>
            </a:r>
          </a:p>
          <a:p>
            <a:pPr lvl="1"/>
            <a:r>
              <a:rPr lang="en-US" dirty="0"/>
              <a:t>Synopsis of SCHEV activities and initiatives over the past twelve months that </a:t>
            </a:r>
            <a:r>
              <a:rPr lang="en-US" u="sng" dirty="0"/>
              <a:t>directly</a:t>
            </a:r>
            <a:r>
              <a:rPr lang="en-US" dirty="0"/>
              <a:t> supported </a:t>
            </a:r>
            <a:r>
              <a:rPr lang="en-US" i="1" dirty="0"/>
              <a:t>The Plan’s </a:t>
            </a:r>
            <a:r>
              <a:rPr lang="en-US" dirty="0"/>
              <a:t>goals and strategies. </a:t>
            </a:r>
          </a:p>
          <a:p>
            <a:pPr lvl="1"/>
            <a:r>
              <a:rPr lang="en-US" dirty="0"/>
              <a:t>Appendices that detail the prior and current biennial priority initiatives. </a:t>
            </a:r>
          </a:p>
        </p:txBody>
      </p:sp>
    </p:spTree>
    <p:extLst>
      <p:ext uri="{BB962C8B-B14F-4D97-AF65-F5344CB8AC3E}">
        <p14:creationId xmlns:p14="http://schemas.microsoft.com/office/powerpoint/2010/main" val="28820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Attainment Objective – Key Findings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244F85-9EAB-4B4E-8FE7-0E215DB50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738" y="930280"/>
            <a:ext cx="8016182" cy="3783317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Attainment Objective: By 2030, 70% of 25- to 64-year-old Virginians will possess a post-secondary certificate, certification or higher. </a:t>
            </a:r>
          </a:p>
          <a:p>
            <a:pPr lvl="1"/>
            <a:r>
              <a:rPr lang="en-US" dirty="0"/>
              <a:t>SCHEV 2020 estimate: 58.3%*</a:t>
            </a:r>
          </a:p>
          <a:p>
            <a:pPr lvl="1"/>
            <a:r>
              <a:rPr lang="en-US" dirty="0"/>
              <a:t>Lumina 2021 estimate: 59.3%</a:t>
            </a:r>
          </a:p>
        </p:txBody>
      </p:sp>
    </p:spTree>
    <p:extLst>
      <p:ext uri="{BB962C8B-B14F-4D97-AF65-F5344CB8AC3E}">
        <p14:creationId xmlns:p14="http://schemas.microsoft.com/office/powerpoint/2010/main" val="1827718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 - Overview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3C584F-E74E-4A7E-8FE5-DFE0D4459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275" y="930275"/>
            <a:ext cx="8016875" cy="3783013"/>
          </a:xfrm>
        </p:spPr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en-US" dirty="0"/>
              <a:t>Five Measures from </a:t>
            </a:r>
            <a:r>
              <a:rPr lang="en-US" i="1" dirty="0"/>
              <a:t>The Plan </a:t>
            </a:r>
            <a:r>
              <a:rPr lang="en-US" dirty="0"/>
              <a:t>assess progress toward goal achievement.</a:t>
            </a:r>
          </a:p>
          <a:p>
            <a:pPr lvl="1"/>
            <a:r>
              <a:rPr lang="en-US" dirty="0"/>
              <a:t>Two-year time-lapse for 2023 Annual Report: 2021-22 academic year.</a:t>
            </a:r>
          </a:p>
          <a:p>
            <a:pPr lvl="1"/>
            <a:r>
              <a:rPr lang="en-US" dirty="0"/>
              <a:t>Baseline to measure progress: 2019-20 academic year. </a:t>
            </a:r>
          </a:p>
          <a:p>
            <a:pPr lvl="1"/>
            <a:r>
              <a:rPr lang="en-US" dirty="0"/>
              <a:t>Year-over-year changes will likely be </a:t>
            </a:r>
            <a:r>
              <a:rPr lang="en-US" u="sng" dirty="0"/>
              <a:t>gradual</a:t>
            </a:r>
            <a:r>
              <a:rPr lang="en-US" dirty="0"/>
              <a:t>, ideally in a </a:t>
            </a:r>
            <a:r>
              <a:rPr lang="en-US" u="sng" dirty="0"/>
              <a:t>positive</a:t>
            </a:r>
            <a:r>
              <a:rPr lang="en-US" dirty="0"/>
              <a:t> trajectory.</a:t>
            </a:r>
          </a:p>
          <a:p>
            <a:pPr lvl="1"/>
            <a:r>
              <a:rPr lang="en-US" dirty="0"/>
              <a:t>Measures include: attainment, enrollment, awards, borrowing and wages.</a:t>
            </a:r>
          </a:p>
          <a:p>
            <a:pPr lvl="1"/>
            <a:r>
              <a:rPr lang="en-US" dirty="0"/>
              <a:t>Data for each of the five measures are disaggregated by race/ethnicity, GO Virginia region, income and gender to identify gaps and work to close them in order to meet Attainment Objective (70% by 2030).</a:t>
            </a:r>
          </a:p>
        </p:txBody>
      </p:sp>
    </p:spTree>
    <p:extLst>
      <p:ext uri="{BB962C8B-B14F-4D97-AF65-F5344CB8AC3E}">
        <p14:creationId xmlns:p14="http://schemas.microsoft.com/office/powerpoint/2010/main" val="1831480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Measures - Summative Findings for 2023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D01425F-D0D2-7B41-A995-FD1405ADA077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20" b="29526"/>
          <a:stretch/>
        </p:blipFill>
        <p:spPr bwMode="auto">
          <a:xfrm>
            <a:off x="1171139" y="1629397"/>
            <a:ext cx="6758916" cy="290318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8254DB-03BC-384E-8177-DB7F96C00C76}"/>
              </a:ext>
            </a:extLst>
          </p:cNvPr>
          <p:cNvSpPr txBox="1">
            <a:spLocks/>
          </p:cNvSpPr>
          <p:nvPr/>
        </p:nvSpPr>
        <p:spPr>
          <a:xfrm>
            <a:off x="248356" y="965633"/>
            <a:ext cx="8438444" cy="663764"/>
          </a:xfrm>
          <a:prstGeom prst="rect">
            <a:avLst/>
          </a:prstGeom>
        </p:spPr>
        <p:txBody>
          <a:bodyPr/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r>
              <a:rPr lang="en-US" sz="1800" b="1" dirty="0"/>
              <a:t>The most recent data (2021-22) were largely unchanged from the baseline year (2019-20) data with a few notable changes. </a:t>
            </a:r>
          </a:p>
        </p:txBody>
      </p:sp>
    </p:spTree>
    <p:extLst>
      <p:ext uri="{BB962C8B-B14F-4D97-AF65-F5344CB8AC3E}">
        <p14:creationId xmlns:p14="http://schemas.microsoft.com/office/powerpoint/2010/main" val="2847720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Findings – Attainment Measure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3C584F-E74E-4A7E-8FE5-DFE0D4459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275" y="930275"/>
            <a:ext cx="8016875" cy="378301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800" dirty="0"/>
              <a:t>Attainment: Percent of 25- to 64-year-old Virginians with an associate degree or higher.</a:t>
            </a:r>
            <a:r>
              <a:rPr lang="en-US" dirty="0"/>
              <a:t> </a:t>
            </a:r>
            <a:endParaRPr lang="en-US" sz="18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400050" indent="-285750"/>
            <a:r>
              <a:rPr lang="en-US" sz="1800" dirty="0"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Those who have the lowest attainment within each subgroup remain</a:t>
            </a:r>
            <a:r>
              <a:rPr lang="en-US" sz="1800" b="1" dirty="0"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1800" b="1" u="sng" dirty="0"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unchanged </a:t>
            </a:r>
            <a:r>
              <a:rPr lang="en-US" sz="1800" dirty="0"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from 2019-20.</a:t>
            </a:r>
            <a:endParaRPr lang="en-US" sz="1800" dirty="0">
              <a:solidFill>
                <a:srgbClr val="20558A"/>
              </a:solidFill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400050" indent="-285750"/>
            <a:r>
              <a:rPr lang="en-US" sz="1800" dirty="0">
                <a:solidFill>
                  <a:srgbClr val="000000"/>
                </a:solidFill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Attainment gains compared to the 2019-20 baseline academic year within each subgroup include</a:t>
            </a:r>
            <a:r>
              <a:rPr lang="en-US" sz="1800" dirty="0">
                <a:solidFill>
                  <a:srgbClr val="20558A"/>
                </a:solidFill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:</a:t>
            </a:r>
          </a:p>
          <a:p>
            <a:pPr marL="628650" lvl="1" indent="-285750">
              <a:lnSpc>
                <a:spcPct val="115000"/>
              </a:lnSpc>
              <a:spcBef>
                <a:spcPts val="0"/>
              </a:spcBef>
            </a:pPr>
            <a:r>
              <a:rPr lang="en-US" sz="1600" dirty="0">
                <a:solidFill>
                  <a:srgbClr val="20558A"/>
                </a:solidFill>
                <a:effectLst/>
                <a:ea typeface="Noto Sans Symbols"/>
                <a:cs typeface="Noto Sans Symbols"/>
              </a:rPr>
              <a:t>Total attainment </a:t>
            </a:r>
            <a:r>
              <a:rPr lang="en-US" sz="1600" b="1" u="sng" dirty="0">
                <a:solidFill>
                  <a:srgbClr val="20558A"/>
                </a:solidFill>
                <a:effectLst/>
                <a:ea typeface="Noto Sans Symbols"/>
                <a:cs typeface="Noto Sans Symbols"/>
              </a:rPr>
              <a:t>increased </a:t>
            </a:r>
            <a:r>
              <a:rPr lang="en-US" sz="1600" dirty="0">
                <a:solidFill>
                  <a:srgbClr val="20558A"/>
                </a:solidFill>
                <a:effectLst/>
                <a:ea typeface="Noto Sans Symbols"/>
                <a:cs typeface="Noto Sans Symbols"/>
              </a:rPr>
              <a:t>from 50% to 52%. </a:t>
            </a:r>
          </a:p>
          <a:p>
            <a:pPr marL="628650" lvl="1" indent="-285750">
              <a:lnSpc>
                <a:spcPct val="115000"/>
              </a:lnSpc>
              <a:spcBef>
                <a:spcPts val="0"/>
              </a:spcBef>
            </a:pPr>
            <a:r>
              <a:rPr lang="en-US" sz="1600" dirty="0">
                <a:ea typeface="Noto Sans Symbols"/>
                <a:cs typeface="Noto Sans Symbols"/>
              </a:rPr>
              <a:t>White attainment </a:t>
            </a:r>
            <a:r>
              <a:rPr lang="en-US" sz="1600" b="1" u="sng" dirty="0">
                <a:ea typeface="Noto Sans Symbols"/>
                <a:cs typeface="Noto Sans Symbols"/>
              </a:rPr>
              <a:t>increased</a:t>
            </a:r>
            <a:r>
              <a:rPr lang="en-US" sz="1600" dirty="0">
                <a:ea typeface="Noto Sans Symbols"/>
                <a:cs typeface="Noto Sans Symbols"/>
              </a:rPr>
              <a:t> from 54% to 59%. </a:t>
            </a:r>
          </a:p>
          <a:p>
            <a:pPr marL="628650" lvl="1" indent="-285750">
              <a:lnSpc>
                <a:spcPct val="115000"/>
              </a:lnSpc>
              <a:spcBef>
                <a:spcPts val="0"/>
              </a:spcBef>
            </a:pPr>
            <a:r>
              <a:rPr lang="en-US" sz="1600" dirty="0">
                <a:ea typeface="Noto Sans Symbols"/>
                <a:cs typeface="Noto Sans Symbols"/>
              </a:rPr>
              <a:t>Middle income attainment </a:t>
            </a:r>
            <a:r>
              <a:rPr lang="en-US" sz="1600" b="1" u="sng" dirty="0">
                <a:ea typeface="Noto Sans Symbols"/>
                <a:cs typeface="Noto Sans Symbols"/>
              </a:rPr>
              <a:t>increased</a:t>
            </a:r>
            <a:r>
              <a:rPr lang="en-US" sz="1600" dirty="0">
                <a:ea typeface="Noto Sans Symbols"/>
                <a:cs typeface="Noto Sans Symbols"/>
              </a:rPr>
              <a:t> from 37% to 41%. </a:t>
            </a:r>
            <a:endParaRPr lang="en-US" sz="1600" dirty="0">
              <a:solidFill>
                <a:srgbClr val="20558A"/>
              </a:solidFill>
              <a:effectLst/>
              <a:ea typeface="Noto Sans Symbols"/>
              <a:cs typeface="Noto Sans Symbols"/>
            </a:endParaRPr>
          </a:p>
          <a:p>
            <a:pPr marL="628650" lvl="1" indent="-285750">
              <a:lnSpc>
                <a:spcPct val="115000"/>
              </a:lnSpc>
              <a:spcBef>
                <a:spcPts val="0"/>
              </a:spcBef>
            </a:pPr>
            <a:r>
              <a:rPr lang="en-US" sz="1600" dirty="0">
                <a:solidFill>
                  <a:srgbClr val="20558A"/>
                </a:solidFill>
                <a:effectLst/>
                <a:ea typeface="Noto Sans Symbols"/>
                <a:cs typeface="Noto Sans Symbols"/>
              </a:rPr>
              <a:t>*By gender - Men </a:t>
            </a:r>
            <a:r>
              <a:rPr lang="en-US" sz="1600" b="1" u="sng" dirty="0">
                <a:solidFill>
                  <a:srgbClr val="20558A"/>
                </a:solidFill>
                <a:effectLst/>
                <a:ea typeface="Noto Sans Symbols"/>
                <a:cs typeface="Noto Sans Symbols"/>
              </a:rPr>
              <a:t>increased</a:t>
            </a:r>
            <a:r>
              <a:rPr lang="en-US" sz="1600" b="1" dirty="0">
                <a:solidFill>
                  <a:srgbClr val="20558A"/>
                </a:solidFill>
                <a:effectLst/>
                <a:ea typeface="Noto Sans Symbols"/>
                <a:cs typeface="Noto Sans Symbols"/>
              </a:rPr>
              <a:t> </a:t>
            </a:r>
            <a:r>
              <a:rPr lang="en-US" sz="1600" dirty="0">
                <a:solidFill>
                  <a:srgbClr val="20558A"/>
                </a:solidFill>
                <a:effectLst/>
                <a:ea typeface="Noto Sans Symbols"/>
                <a:cs typeface="Noto Sans Symbols"/>
              </a:rPr>
              <a:t>- males from 46% to 48% and females from 54% to 56%.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8AB30C-D064-9B4A-BD20-030B297DF6F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33" t="52556" r="46057" b="36716"/>
          <a:stretch/>
        </p:blipFill>
        <p:spPr>
          <a:xfrm>
            <a:off x="7179733" y="2938059"/>
            <a:ext cx="1146298" cy="832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726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Findings – Enrollment Measure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3C584F-E74E-4A7E-8FE5-DFE0D4459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275" y="930275"/>
            <a:ext cx="8016875" cy="378301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800" dirty="0"/>
              <a:t>Enrollment: Fall headcount of public and private undergraduates.</a:t>
            </a:r>
          </a:p>
          <a:p>
            <a:pPr marL="400050" indent="-285750"/>
            <a:r>
              <a:rPr lang="en-US" sz="2000" dirty="0">
                <a:ea typeface="Palatino Linotype" panose="02040502050505030304" pitchFamily="18" charset="0"/>
                <a:cs typeface="Palatino Linotype" panose="02040502050505030304" pitchFamily="18" charset="0"/>
              </a:rPr>
              <a:t>The subgroups with </a:t>
            </a:r>
            <a:r>
              <a:rPr lang="en-US" sz="2000" dirty="0"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enrollment gaps (where enrollment does not reflect the population) remain </a:t>
            </a:r>
            <a:r>
              <a:rPr lang="en-US" sz="2000" b="1" u="sng" dirty="0"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unchanged</a:t>
            </a:r>
            <a:r>
              <a:rPr lang="en-US" sz="2000" dirty="0">
                <a:effectLst/>
                <a:ea typeface="Palatino Linotype" panose="02040502050505030304" pitchFamily="18" charset="0"/>
                <a:cs typeface="Palatino Linotype" panose="02040502050505030304" pitchFamily="18" charset="0"/>
              </a:rPr>
              <a:t> since 2019-20 with one exception (Richmond since 2020-21). </a:t>
            </a:r>
            <a:endParaRPr lang="en-US" sz="2000" dirty="0">
              <a:solidFill>
                <a:srgbClr val="20558A"/>
              </a:solidFill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400050" indent="-285750"/>
            <a:r>
              <a:rPr lang="en-US" sz="2000" dirty="0">
                <a:solidFill>
                  <a:srgbClr val="000000"/>
                </a:solidFill>
                <a:ea typeface="Palatino Linotype" panose="02040502050505030304" pitchFamily="18" charset="0"/>
                <a:cs typeface="Palatino Linotype" panose="02040502050505030304" pitchFamily="18" charset="0"/>
              </a:rPr>
              <a:t>Subgroups that have enrollment declines compared to the 2019-20 baseline academic year </a:t>
            </a:r>
            <a:r>
              <a:rPr lang="en-US" sz="2000" dirty="0">
                <a:ea typeface="Palatino Linotype" panose="02040502050505030304" pitchFamily="18" charset="0"/>
                <a:cs typeface="Palatino Linotype" panose="02040502050505030304" pitchFamily="18" charset="0"/>
              </a:rPr>
              <a:t>:</a:t>
            </a:r>
          </a:p>
          <a:p>
            <a:pPr marL="628650" lvl="1" indent="-285750">
              <a:lnSpc>
                <a:spcPct val="115000"/>
              </a:lnSpc>
              <a:spcBef>
                <a:spcPts val="0"/>
              </a:spcBef>
            </a:pPr>
            <a:r>
              <a:rPr lang="en-US" sz="1600" dirty="0">
                <a:ea typeface="Noto Sans Symbols"/>
                <a:cs typeface="Noto Sans Symbols"/>
              </a:rPr>
              <a:t>Non-resident alien enrollment </a:t>
            </a:r>
            <a:r>
              <a:rPr lang="en-US" sz="1600" b="1" u="sng" dirty="0">
                <a:ea typeface="Noto Sans Symbols"/>
                <a:cs typeface="Noto Sans Symbols"/>
              </a:rPr>
              <a:t>decreased </a:t>
            </a:r>
            <a:r>
              <a:rPr lang="en-US" sz="1600" dirty="0">
                <a:ea typeface="Noto Sans Symbols"/>
                <a:cs typeface="Noto Sans Symbols"/>
              </a:rPr>
              <a:t>from 3% to 2%. </a:t>
            </a:r>
          </a:p>
          <a:p>
            <a:pPr marL="628650" lvl="1" indent="-285750">
              <a:lnSpc>
                <a:spcPct val="115000"/>
              </a:lnSpc>
              <a:spcBef>
                <a:spcPts val="0"/>
              </a:spcBef>
            </a:pPr>
            <a:r>
              <a:rPr lang="en-US" sz="1600" dirty="0">
                <a:ea typeface="Noto Sans Symbols"/>
                <a:cs typeface="Noto Sans Symbols"/>
              </a:rPr>
              <a:t>Male enrollment </a:t>
            </a:r>
            <a:r>
              <a:rPr lang="en-US" sz="1600" b="1" u="sng" dirty="0">
                <a:ea typeface="Noto Sans Symbols"/>
                <a:cs typeface="Noto Sans Symbols"/>
              </a:rPr>
              <a:t>decreased</a:t>
            </a:r>
            <a:r>
              <a:rPr lang="en-US" sz="1600" dirty="0">
                <a:ea typeface="Noto Sans Symbols"/>
                <a:cs typeface="Noto Sans Symbols"/>
              </a:rPr>
              <a:t> from 44% to 43%.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7DD015-9766-D34E-B50C-1B63D83DAFB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44" t="50041" r="44198" b="31743"/>
          <a:stretch/>
        </p:blipFill>
        <p:spPr>
          <a:xfrm>
            <a:off x="6965242" y="3158435"/>
            <a:ext cx="1128889" cy="1018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247120"/>
      </p:ext>
    </p:extLst>
  </p:cSld>
  <p:clrMapOvr>
    <a:masterClrMapping/>
  </p:clrMapOvr>
</p:sld>
</file>

<file path=ppt/theme/theme1.xml><?xml version="1.0" encoding="utf-8"?>
<a:theme xmlns:a="http://schemas.openxmlformats.org/drawingml/2006/main" name="169LongPPTTemplate">
  <a:themeElements>
    <a:clrScheme name="SCHEVTheme">
      <a:dk1>
        <a:srgbClr val="20558A"/>
      </a:dk1>
      <a:lt1>
        <a:srgbClr val="FFFFFF"/>
      </a:lt1>
      <a:dk2>
        <a:srgbClr val="293E6B"/>
      </a:dk2>
      <a:lt2>
        <a:srgbClr val="9BBBB0"/>
      </a:lt2>
      <a:accent1>
        <a:srgbClr val="20558A"/>
      </a:accent1>
      <a:accent2>
        <a:srgbClr val="6F90B8"/>
      </a:accent2>
      <a:accent3>
        <a:srgbClr val="9BBBB0"/>
      </a:accent3>
      <a:accent4>
        <a:srgbClr val="E6A158"/>
      </a:accent4>
      <a:accent5>
        <a:srgbClr val="747679"/>
      </a:accent5>
      <a:accent6>
        <a:srgbClr val="C9292D"/>
      </a:accent6>
      <a:hlink>
        <a:srgbClr val="0070C0"/>
      </a:hlink>
      <a:folHlink>
        <a:srgbClr val="20558A"/>
      </a:folHlink>
    </a:clrScheme>
    <a:fontScheme name="SCHEV Fonts">
      <a:majorFont>
        <a:latin typeface="Franklin Gothic Demi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EV169TemplatePLAIN.potx" id="{BD2B39EB-24C0-428A-A65B-F9BCCB2DCD4C}" vid="{E82B1582-020D-4661-BDC6-6554E532BF8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SCHEV169TemplatePLAIN (5)</Template>
  <TotalTime>7095</TotalTime>
  <Words>1119</Words>
  <Application>Microsoft Macintosh PowerPoint</Application>
  <PresentationFormat>On-screen Show (16:9)</PresentationFormat>
  <Paragraphs>105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Franklin Gothic Book</vt:lpstr>
      <vt:lpstr>Franklin Gothic Medium</vt:lpstr>
      <vt:lpstr>Franklin Gothic Medium Cond</vt:lpstr>
      <vt:lpstr>Noto Sans Symbols</vt:lpstr>
      <vt:lpstr>Palatino Linotype</vt:lpstr>
      <vt:lpstr>169LongPPTTemplate</vt:lpstr>
      <vt:lpstr>Key Findings from The Pathways to Opportunity Plan 2023 Annual Report</vt:lpstr>
      <vt:lpstr>Council Objectives for Today</vt:lpstr>
      <vt:lpstr>Plan Reporting Requirement</vt:lpstr>
      <vt:lpstr>Main Components</vt:lpstr>
      <vt:lpstr>Attainment Objective – Key Findings</vt:lpstr>
      <vt:lpstr>Measures - Overview</vt:lpstr>
      <vt:lpstr>Measures - Summative Findings for 2023</vt:lpstr>
      <vt:lpstr>Key Findings – Attainment Measure</vt:lpstr>
      <vt:lpstr>Key Findings – Enrollment Measure</vt:lpstr>
      <vt:lpstr>Key Findings – Awards Measure</vt:lpstr>
      <vt:lpstr>Key Findings – Borrowing Measure</vt:lpstr>
      <vt:lpstr>Key Findings – Wages Measure</vt:lpstr>
      <vt:lpstr>2023 Supporting Activities</vt:lpstr>
      <vt:lpstr>Next Steps</vt:lpstr>
    </vt:vector>
  </TitlesOfParts>
  <Company>Virginia IT Infrastructure Partnership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Alignment Council presentation 3 17 20</dc:title>
  <dc:creator>VITA Program</dc:creator>
  <dc:description>16:9 rectangular template</dc:description>
  <cp:lastModifiedBy>Emily Salmon</cp:lastModifiedBy>
  <cp:revision>329</cp:revision>
  <cp:lastPrinted>2024-01-07T13:06:45Z</cp:lastPrinted>
  <dcterms:created xsi:type="dcterms:W3CDTF">2020-03-20T12:56:52Z</dcterms:created>
  <dcterms:modified xsi:type="dcterms:W3CDTF">2024-01-07T22:19:44Z</dcterms:modified>
</cp:coreProperties>
</file>