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4"/>
  </p:notesMasterIdLst>
  <p:handoutMasterIdLst>
    <p:handoutMasterId r:id="rId25"/>
  </p:handoutMasterIdLst>
  <p:sldIdLst>
    <p:sldId id="312" r:id="rId5"/>
    <p:sldId id="373" r:id="rId6"/>
    <p:sldId id="371" r:id="rId7"/>
    <p:sldId id="362" r:id="rId8"/>
    <p:sldId id="369" r:id="rId9"/>
    <p:sldId id="370" r:id="rId10"/>
    <p:sldId id="328" r:id="rId11"/>
    <p:sldId id="329" r:id="rId12"/>
    <p:sldId id="376" r:id="rId13"/>
    <p:sldId id="287" r:id="rId14"/>
    <p:sldId id="374" r:id="rId15"/>
    <p:sldId id="363" r:id="rId16"/>
    <p:sldId id="365" r:id="rId17"/>
    <p:sldId id="375" r:id="rId18"/>
    <p:sldId id="316" r:id="rId19"/>
    <p:sldId id="372" r:id="rId20"/>
    <p:sldId id="258" r:id="rId21"/>
    <p:sldId id="364" r:id="rId22"/>
    <p:sldId id="331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9BE43B-A446-8FB4-7825-3D55799CF02E}" name="Smith, Paul (SCHEV)" initials="SP(" userId="S::PaulSmith@schev.edu::2facba5a-a520-404f-8458-0a1fe75c8ace" providerId="AD"/>
  <p188:author id="{4D091444-C9F2-24D4-3EE5-1783BDAFD50D}" name="Muniz, Emily (SCHEV)" initials="EM" userId="S::EmilyMuniz@schev.edu::39c4f47a-764f-4e60-b662-f25a465a37e8" providerId="AD"/>
  <p188:author id="{51AB59D9-43A8-C006-F29D-472804FA793F}" name="Graber, Isabella (SCHEV)" initials="G(" userId="S::isabellagraber@schev.edu::4044390c-3644-4759-9bcd-998aad5672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Kang" initials="W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58A"/>
    <a:srgbClr val="000000"/>
    <a:srgbClr val="FFCC66"/>
    <a:srgbClr val="E6A158"/>
    <a:srgbClr val="293E6B"/>
    <a:srgbClr val="558476"/>
    <a:srgbClr val="C9282D"/>
    <a:srgbClr val="9BBBB0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78" y="42"/>
      </p:cViewPr>
      <p:guideLst>
        <p:guide orient="horz" pos="2160"/>
        <p:guide pos="3840"/>
        <p:guide orient="horz" pos="1620"/>
        <p:guide pos="288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F58D-9FB0-4E2E-B33B-17E55D4CA839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6F7F-6CBB-4504-BD7C-66F59B62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7A81492-5103-48C4-8A87-49DD3E94C8E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C367B0E-1E71-4D88-8913-6EBD9A6B7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14A94-0EC8-4540-8CDC-7AF67FA61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14A94-0EC8-4540-8CDC-7AF67FA61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1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</a:rPr>
              <a:t>On this slide, Paul will discuss background of how/why Transfer VA was developed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2FF13-CBA2-3944-BCC3-5A46F5094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57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5A4B2-99AE-304B-4F53-5F44AF316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AA7DF-C9D8-CE1C-ECE6-C059596EF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20858-C75C-BBF3-2F32-27027B637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1B77A-9474-29B6-B9A9-2A9568B6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482600"/>
            <a:ext cx="82296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background blue box" title="blue box"/>
          <p:cNvSpPr/>
          <p:nvPr userDrawn="1"/>
        </p:nvSpPr>
        <p:spPr>
          <a:xfrm>
            <a:off x="-10485" y="5291387"/>
            <a:ext cx="9154486" cy="1567813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4" y="6451601"/>
            <a:ext cx="9163050" cy="2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14400" y="2959100"/>
            <a:ext cx="7324725" cy="137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2" name="Picture 1" descr="SCHEV " title="State Council of Higher Education for Virginia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2" y="5474264"/>
            <a:ext cx="4987636" cy="8977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62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990602"/>
            <a:ext cx="91440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Section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3634" y="265231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SUBTITLE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433" y="975437"/>
            <a:ext cx="7543800" cy="4612239"/>
          </a:xfr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 baseline="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80285"/>
            <a:ext cx="8292616" cy="8128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New Page Section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7286" y="838092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97" y="919962"/>
            <a:ext cx="6400800" cy="574885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if needed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80285"/>
            <a:ext cx="8292616" cy="8128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Page Title – use if have long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87286" y="838092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326" y="1605953"/>
            <a:ext cx="8450263" cy="3922184"/>
          </a:xfr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5335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756" y="1558456"/>
            <a:ext cx="4075043" cy="4428876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indent="-320040" algn="l">
              <a:defRPr sz="2400">
                <a:latin typeface="Franklin Gothic Medium Cond" panose="020B0606030402020204" pitchFamily="34" charset="0"/>
              </a:defRPr>
            </a:lvl3pPr>
            <a:lvl4pPr algn="l">
              <a:defRPr sz="2000"/>
            </a:lvl4pPr>
            <a:lvl5pPr algn="l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80285"/>
            <a:ext cx="8292616" cy="8128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2 Column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286" y="838092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8403" y="1583635"/>
            <a:ext cx="4075043" cy="4428876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740664" indent="-320040" algn="l">
              <a:spcBef>
                <a:spcPts val="0"/>
              </a:spcBef>
              <a:buFont typeface="Arial" panose="020B0604020202020204" pitchFamily="34" charset="0"/>
              <a:buChar char="•"/>
              <a:defRPr sz="2800" baseline="0"/>
            </a:lvl2pPr>
            <a:lvl3pPr marL="1143000" indent="-320040" algn="l">
              <a:buFont typeface="Arial" panose="020B0604020202020204" pitchFamily="34" charset="0"/>
              <a:buChar char="•"/>
              <a:defRPr sz="2400">
                <a:latin typeface="Franklin Gothic Medium Cond" panose="020B0606030402020204" pitchFamily="34" charset="0"/>
              </a:defRPr>
            </a:lvl3pPr>
            <a:lvl4pPr marL="1714500" indent="-342900" algn="l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332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A1BA-0315-4204-AECC-229DD2EC7289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B5CF-52FD-47BE-B043-C4E5BC98D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9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blue bar" title="bottom blue bar"/>
          <p:cNvSpPr/>
          <p:nvPr/>
        </p:nvSpPr>
        <p:spPr>
          <a:xfrm>
            <a:off x="-10486" y="6436247"/>
            <a:ext cx="9154486" cy="422952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60167"/>
            <a:ext cx="8229600" cy="206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957" y="1611684"/>
            <a:ext cx="8229600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FORMAL MAIN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5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95D4-3F35-4E05-B500-7E7FD17C6DB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SCHEV" title="State Council of Higher Education for Virginia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1" y="6463593"/>
            <a:ext cx="1958201" cy="3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95" r:id="rId3"/>
    <p:sldLayoutId id="2147483688" r:id="rId4"/>
    <p:sldLayoutId id="2147483693" r:id="rId5"/>
    <p:sldLayoutId id="2147483699" r:id="rId6"/>
    <p:sldLayoutId id="2147483701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 baseline="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4572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rgbClr val="20558A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47679"/>
          </a:solidFill>
          <a:latin typeface="Franklin Gothic Book" panose="020B0503020102020204" pitchFamily="34" charset="0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smith@schev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6498" y="2700020"/>
            <a:ext cx="7331004" cy="2457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Academic Affairs Committee</a:t>
            </a:r>
          </a:p>
          <a:p>
            <a:pPr algn="ctr"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March 18, 2024</a:t>
            </a:r>
          </a:p>
          <a:p>
            <a:pPr algn="ctr">
              <a:lnSpc>
                <a:spcPct val="11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Paul Smith, Ph.D.</a:t>
            </a:r>
          </a:p>
          <a:p>
            <a:pPr algn="ctr">
              <a:lnSpc>
                <a:spcPct val="110000"/>
              </a:lnSpc>
            </a:pPr>
            <a:r>
              <a:rPr lang="en-US" sz="1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Senior Associate for Student Mobility Policy and Research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paulsmith@schev.edu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1200" dirty="0"/>
          </a:p>
          <a:p>
            <a:pPr algn="ctr">
              <a:lnSpc>
                <a:spcPct val="110000"/>
              </a:lnSpc>
            </a:pPr>
            <a:r>
              <a:rPr lang="de-DE" sz="1400" dirty="0"/>
              <a:t> </a:t>
            </a:r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57" y="682044"/>
            <a:ext cx="8229600" cy="1422400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/>
              </a:rPr>
              <a:t>Transfer VA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24613"/>
            <a:ext cx="2133600" cy="365125"/>
          </a:xfrm>
        </p:spPr>
        <p:txBody>
          <a:bodyPr/>
          <a:lstStyle/>
          <a:p>
            <a:fld id="{04E195D4-3F35-4E05-B500-7E7FD17C6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BBD2-5CDF-390A-6911-A969ED9F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288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Legislation: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Policies: 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Enrollment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PP/UCGS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Agreements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Maps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course learning outcomes and common curricula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Statewide Transfer Portal: www.transfervirginia.org</a:t>
            </a:r>
          </a:p>
          <a:p>
            <a:pPr marL="114300" indent="0">
              <a:buNone/>
            </a:pPr>
            <a:endParaRPr lang="en-US" sz="2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Virginia: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Multifaceted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project between all public institutions and 16 private four-years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534D6D-ACD0-4096-CDF7-75D73448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Virginia: Background</a:t>
            </a:r>
          </a:p>
        </p:txBody>
      </p:sp>
    </p:spTree>
    <p:extLst>
      <p:ext uri="{BB962C8B-B14F-4D97-AF65-F5344CB8AC3E}">
        <p14:creationId xmlns:p14="http://schemas.microsoft.com/office/powerpoint/2010/main" val="381360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9596E-B512-C2A1-7C0E-3ED8012D7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4727-859D-269B-1DB5-85B60005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2023 Council meeting: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provided the Academic Affairs committee with the current status of the Transfer Virginia initiative.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and enhancement of  common curricula.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number of transfer guides and improve programmatic pathway alignment.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participation and use of the Transfer Virginia Portal.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C3696C-56E9-42AF-3ADC-8B27BA87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Virginia: 2023 Goals	</a:t>
            </a:r>
          </a:p>
        </p:txBody>
      </p:sp>
    </p:spTree>
    <p:extLst>
      <p:ext uri="{BB962C8B-B14F-4D97-AF65-F5344CB8AC3E}">
        <p14:creationId xmlns:p14="http://schemas.microsoft.com/office/powerpoint/2010/main" val="238890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FDA79-E790-3CFD-3E03-32162BA41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C3C99-53E7-8D40-79F2-F01A6FAE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Expansion and Enhancement of Common Curricula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</a:p>
          <a:p>
            <a:pPr lvl="1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common curriculum is a set of courses leading to a degree or certificate that has been developed by a statewide faculty group.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Achieved: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common curricula completed in addition to four completed in 2022.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nine started (expected completion summer 2024)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7DCB02-4181-C681-9883-DB1318A7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VA: 2023 Goal #1</a:t>
            </a:r>
          </a:p>
        </p:txBody>
      </p:sp>
    </p:spTree>
    <p:extLst>
      <p:ext uri="{BB962C8B-B14F-4D97-AF65-F5344CB8AC3E}">
        <p14:creationId xmlns:p14="http://schemas.microsoft.com/office/powerpoint/2010/main" val="44949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4C8FD-987E-AE8D-936E-331A246AC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B82E-C554-858B-2730-E11FDA97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82880" indent="0">
              <a:buNone/>
            </a:pPr>
            <a:r>
              <a:rPr lang="en-US" sz="3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Increase the Number of Transfer Guides and Improve Programmatic Pathway Alignment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Definitions:</a:t>
            </a:r>
          </a:p>
          <a:p>
            <a:pPr lvl="1"/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Guide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statewide template serving as the front-facing student document including a programmatic pathway map and pertinent transfer-related information.</a:t>
            </a:r>
          </a:p>
          <a:p>
            <a:pPr lvl="1"/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map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planned curriculum between two- and four-year institutions that identifies coursework needed to complete a specified associate degree and its applicability to a specific baccalaureate degree. 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Achieved: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transfer guides and pathway maps completed.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pathway maps show marked improvement in curricular alignment with four-year institutions.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286386-41D9-B072-B5D0-9428BDA5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VA: 2023 Goal #2</a:t>
            </a:r>
          </a:p>
        </p:txBody>
      </p:sp>
    </p:spTree>
    <p:extLst>
      <p:ext uri="{BB962C8B-B14F-4D97-AF65-F5344CB8AC3E}">
        <p14:creationId xmlns:p14="http://schemas.microsoft.com/office/powerpoint/2010/main" val="180990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FC3831-3976-9181-52F7-8B0AA7103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7B784-0739-4B46-4D0E-EB9C59EEB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424" y="893085"/>
            <a:ext cx="6048375" cy="54388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F22FA4-0FAD-E2EC-FC5C-84AEF7FD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Programmatic Pathway</a:t>
            </a:r>
          </a:p>
        </p:txBody>
      </p:sp>
    </p:spTree>
    <p:extLst>
      <p:ext uri="{BB962C8B-B14F-4D97-AF65-F5344CB8AC3E}">
        <p14:creationId xmlns:p14="http://schemas.microsoft.com/office/powerpoint/2010/main" val="233765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35C78-31A4-68E1-1CFE-B0222E809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F24E9-070B-B31F-BA65-7769AA29C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E88C98-3BCD-8F17-05C0-F462E4C4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Medium"/>
              </a:rPr>
              <a:t>Evidence of Improved Curricular Alignment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45B905-2ABE-EBFE-648B-482333721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00740"/>
              </p:ext>
            </p:extLst>
          </p:nvPr>
        </p:nvGraphicFramePr>
        <p:xfrm>
          <a:off x="310444" y="1749777"/>
          <a:ext cx="8340828" cy="344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426">
                  <a:extLst>
                    <a:ext uri="{9D8B030D-6E8A-4147-A177-3AD203B41FA5}">
                      <a16:colId xmlns:a16="http://schemas.microsoft.com/office/drawing/2014/main" val="3380268948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2196618976"/>
                    </a:ext>
                  </a:extLst>
                </a:gridCol>
                <a:gridCol w="1444977">
                  <a:extLst>
                    <a:ext uri="{9D8B030D-6E8A-4147-A177-3AD203B41FA5}">
                      <a16:colId xmlns:a16="http://schemas.microsoft.com/office/drawing/2014/main" val="2538511156"/>
                    </a:ext>
                  </a:extLst>
                </a:gridCol>
                <a:gridCol w="1501422">
                  <a:extLst>
                    <a:ext uri="{9D8B030D-6E8A-4147-A177-3AD203B41FA5}">
                      <a16:colId xmlns:a16="http://schemas.microsoft.com/office/drawing/2014/main" val="47447257"/>
                    </a:ext>
                  </a:extLst>
                </a:gridCol>
                <a:gridCol w="2030781">
                  <a:extLst>
                    <a:ext uri="{9D8B030D-6E8A-4147-A177-3AD203B41FA5}">
                      <a16:colId xmlns:a16="http://schemas.microsoft.com/office/drawing/2014/main" val="1492428777"/>
                    </a:ext>
                  </a:extLst>
                </a:gridCol>
              </a:tblGrid>
              <a:tr h="9031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Major: 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Business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Computer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Palatino Linotype"/>
                        </a:rPr>
                        <a:t>Elementary </a:t>
                      </a:r>
                      <a:endParaRPr lang="en-US" sz="1800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Palatino Linotype"/>
                        </a:rPr>
                        <a:t>Education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Palatino Linotype"/>
                        </a:rPr>
                        <a:t>Mechanical </a:t>
                      </a:r>
                      <a:endParaRPr lang="en-US" sz="1800"/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Palatino Linotype"/>
                        </a:rPr>
                        <a:t>Engineering</a:t>
                      </a: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994242"/>
                  </a:ext>
                </a:extLst>
              </a:tr>
              <a:tr h="8468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Before: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54.80%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40.81%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51.06%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45.83%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688908"/>
                  </a:ext>
                </a:extLst>
              </a:tr>
              <a:tr h="8468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After: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94.94%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92.08%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94.76%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37382"/>
                  </a:ext>
                </a:extLst>
              </a:tr>
              <a:tr h="8468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Change: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+40.14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+51.27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558476"/>
                          </a:solidFill>
                        </a:rPr>
                        <a:t>+37.64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+48.93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636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5CDF3D-F9C2-8A1E-7295-99E73214CB49}"/>
              </a:ext>
            </a:extLst>
          </p:cNvPr>
          <p:cNvSpPr txBox="1"/>
          <p:nvPr/>
        </p:nvSpPr>
        <p:spPr>
          <a:xfrm>
            <a:off x="358656" y="1147313"/>
            <a:ext cx="829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Programmatic Pathway Map Curricular Alignment Pre- and Post-Development</a:t>
            </a:r>
          </a:p>
        </p:txBody>
      </p:sp>
    </p:spTree>
    <p:extLst>
      <p:ext uri="{BB962C8B-B14F-4D97-AF65-F5344CB8AC3E}">
        <p14:creationId xmlns:p14="http://schemas.microsoft.com/office/powerpoint/2010/main" val="207920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AB106-651A-7AEE-47DD-D85003232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E4A94-CE84-7D61-2D89-617376106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82880" indent="0">
              <a:buNone/>
            </a:pP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Portal Enhancement </a:t>
            </a:r>
          </a:p>
          <a:p>
            <a:pPr marL="182880" indent="0">
              <a:buNone/>
            </a:pPr>
            <a:endParaRPr lang="en-US" sz="3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online resource for public access that provides students with transfer-related information, to include transfer agreements, transfer-related resources, course equivalencies, and pathway maps.</a:t>
            </a:r>
          </a:p>
          <a:p>
            <a:pPr lvl="1"/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Achieved: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public two-year institutions have fully established a presence.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public four-years have fully established a presence. Four publics have a partial presence and working toward a fully established presence.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Sixteen private four-years have fully established a presence.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January 2023 to January 2024 the portal has seen approximately a 100% increase in unique visitors.</a:t>
            </a:r>
          </a:p>
          <a:p>
            <a:pPr lvl="1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guides receive the most use (next slide).</a:t>
            </a:r>
          </a:p>
          <a:p>
            <a:pPr marL="457200" lvl="1" indent="0"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EDEA4-6C9F-36DB-486C-F1439519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VA: 2023 Goal #3</a:t>
            </a:r>
          </a:p>
        </p:txBody>
      </p:sp>
    </p:spTree>
    <p:extLst>
      <p:ext uri="{BB962C8B-B14F-4D97-AF65-F5344CB8AC3E}">
        <p14:creationId xmlns:p14="http://schemas.microsoft.com/office/powerpoint/2010/main" val="660364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E06BB5-E8AF-B8D1-C12B-09B8EB0F9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27919"/>
              </p:ext>
            </p:extLst>
          </p:nvPr>
        </p:nvGraphicFramePr>
        <p:xfrm>
          <a:off x="790302" y="1866571"/>
          <a:ext cx="7333418" cy="312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030">
                  <a:extLst>
                    <a:ext uri="{9D8B030D-6E8A-4147-A177-3AD203B41FA5}">
                      <a16:colId xmlns:a16="http://schemas.microsoft.com/office/drawing/2014/main" val="1513790369"/>
                    </a:ext>
                  </a:extLst>
                </a:gridCol>
                <a:gridCol w="1155165">
                  <a:extLst>
                    <a:ext uri="{9D8B030D-6E8A-4147-A177-3AD203B41FA5}">
                      <a16:colId xmlns:a16="http://schemas.microsoft.com/office/drawing/2014/main" val="1859434931"/>
                    </a:ext>
                  </a:extLst>
                </a:gridCol>
                <a:gridCol w="1087202">
                  <a:extLst>
                    <a:ext uri="{9D8B030D-6E8A-4147-A177-3AD203B41FA5}">
                      <a16:colId xmlns:a16="http://schemas.microsoft.com/office/drawing/2014/main" val="3812237782"/>
                    </a:ext>
                  </a:extLst>
                </a:gridCol>
                <a:gridCol w="1142601">
                  <a:extLst>
                    <a:ext uri="{9D8B030D-6E8A-4147-A177-3AD203B41FA5}">
                      <a16:colId xmlns:a16="http://schemas.microsoft.com/office/drawing/2014/main" val="1525067658"/>
                    </a:ext>
                  </a:extLst>
                </a:gridCol>
                <a:gridCol w="1218774">
                  <a:extLst>
                    <a:ext uri="{9D8B030D-6E8A-4147-A177-3AD203B41FA5}">
                      <a16:colId xmlns:a16="http://schemas.microsoft.com/office/drawing/2014/main" val="2552536880"/>
                    </a:ext>
                  </a:extLst>
                </a:gridCol>
                <a:gridCol w="1322646">
                  <a:extLst>
                    <a:ext uri="{9D8B030D-6E8A-4147-A177-3AD203B41FA5}">
                      <a16:colId xmlns:a16="http://schemas.microsoft.com/office/drawing/2014/main" val="3544432343"/>
                    </a:ext>
                  </a:extLst>
                </a:gridCol>
              </a:tblGrid>
              <a:tr h="605768"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 2023</a:t>
                      </a:r>
                    </a:p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 2024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03186516"/>
                  </a:ext>
                </a:extLst>
              </a:tr>
              <a:tr h="11276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Transfer Guides Viewed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(some taken offline for corrections)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9597923"/>
                  </a:ext>
                </a:extLst>
              </a:tr>
              <a:tr h="60576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Views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7401352"/>
                  </a:ext>
                </a:extLst>
              </a:tr>
              <a:tr h="7856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Users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40039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762DCB-9F86-B542-0A21-33003C1699B3}"/>
              </a:ext>
            </a:extLst>
          </p:cNvPr>
          <p:cNvSpPr txBox="1"/>
          <p:nvPr/>
        </p:nvSpPr>
        <p:spPr>
          <a:xfrm>
            <a:off x="790302" y="1185062"/>
            <a:ext cx="74327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Transfer Guide Use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A77EE3-973D-F23F-BC57-E1FE5BB1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80284"/>
            <a:ext cx="8292616" cy="931099"/>
          </a:xfrm>
        </p:spPr>
        <p:txBody>
          <a:bodyPr/>
          <a:lstStyle/>
          <a:p>
            <a:r>
              <a:rPr lang="en-US" sz="3000" dirty="0"/>
              <a:t>Portal Use: Number of Transfer Guides Accessed</a:t>
            </a:r>
          </a:p>
        </p:txBody>
      </p:sp>
    </p:spTree>
    <p:extLst>
      <p:ext uri="{BB962C8B-B14F-4D97-AF65-F5344CB8AC3E}">
        <p14:creationId xmlns:p14="http://schemas.microsoft.com/office/powerpoint/2010/main" val="182923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0EA1A-758A-30E6-50D9-B73EBBCBA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12E4-95BD-E8F9-0363-753527421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remaining common curricula.</a:t>
            </a:r>
          </a:p>
          <a:p>
            <a:pPr marL="18288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transfer guide and pathway development.</a:t>
            </a:r>
          </a:p>
          <a:p>
            <a:pPr marL="18288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working toward full portal implementation for remaining public four-year institutions.</a:t>
            </a:r>
          </a:p>
          <a:p>
            <a:pPr marL="18288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marketing and awareness of Transfer VA.</a:t>
            </a:r>
          </a:p>
          <a:p>
            <a:pPr marL="18288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institutions to develop more dual admission agreements.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3BF91F-B538-724A-7BA3-7F7EBBFD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VA: 2024 Goals</a:t>
            </a:r>
          </a:p>
        </p:txBody>
      </p:sp>
    </p:spTree>
    <p:extLst>
      <p:ext uri="{BB962C8B-B14F-4D97-AF65-F5344CB8AC3E}">
        <p14:creationId xmlns:p14="http://schemas.microsoft.com/office/powerpoint/2010/main" val="296249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740F1-2BD8-7F42-C57B-B5C5B1879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D452FD-2CD2-9D13-20DC-6C1D7ABB2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40821" r="30632" b="19684"/>
          <a:stretch/>
        </p:blipFill>
        <p:spPr>
          <a:xfrm>
            <a:off x="138142" y="-90623"/>
            <a:ext cx="8649722" cy="3757848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A52FA03-E967-A3A7-9BB6-E49FC5D6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51" y="1386738"/>
            <a:ext cx="3150305" cy="50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FC5D7-8289-9575-D8B4-AE819B528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E87B6-C7D3-B17B-B07D-D708D28F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 Council on the state of Transfer Virginia.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national and Virginia-specific transfer data.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update on the status of Transfer Virginia, specifically highlighting 2023 achievements.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the goals for 2024.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957A9D-9E13-E237-7414-78D84B2F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Topics	</a:t>
            </a:r>
          </a:p>
        </p:txBody>
      </p:sp>
    </p:spTree>
    <p:extLst>
      <p:ext uri="{BB962C8B-B14F-4D97-AF65-F5344CB8AC3E}">
        <p14:creationId xmlns:p14="http://schemas.microsoft.com/office/powerpoint/2010/main" val="42894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D52EB-840A-439A-D7EE-6408F42AD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2B2D7-708A-219D-6F88-1EF59099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Virginia Ranks Nationally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0CD175-F7A4-0259-14D6-6EDB6C8DD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621" y="1763472"/>
            <a:ext cx="7567048" cy="4551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EB6550-A47B-1FE9-A78F-5E6370E218BC}"/>
              </a:ext>
            </a:extLst>
          </p:cNvPr>
          <p:cNvSpPr txBox="1"/>
          <p:nvPr/>
        </p:nvSpPr>
        <p:spPr>
          <a:xfrm>
            <a:off x="957532" y="1006318"/>
            <a:ext cx="7082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43C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State-level Community College BA Completion Rate (8-year)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43586-C256-97EE-76F6-B44090B29421}"/>
              </a:ext>
            </a:extLst>
          </p:cNvPr>
          <p:cNvSpPr txBox="1"/>
          <p:nvPr/>
        </p:nvSpPr>
        <p:spPr>
          <a:xfrm rot="16200000">
            <a:off x="-1117244" y="3624551"/>
            <a:ext cx="2919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BA Completion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D7BD1-0441-921A-84AF-C4E692CF330B}"/>
              </a:ext>
            </a:extLst>
          </p:cNvPr>
          <p:cNvSpPr/>
          <p:nvPr/>
        </p:nvSpPr>
        <p:spPr>
          <a:xfrm rot="5400000">
            <a:off x="5717369" y="4436513"/>
            <a:ext cx="3188315" cy="95479"/>
          </a:xfrm>
          <a:prstGeom prst="rect">
            <a:avLst/>
          </a:prstGeom>
          <a:solidFill>
            <a:srgbClr val="FFCC66"/>
          </a:solidFill>
          <a:ln w="127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686B4-EC79-3DB0-FF6C-574778A4AD39}"/>
              </a:ext>
            </a:extLst>
          </p:cNvPr>
          <p:cNvSpPr txBox="1"/>
          <p:nvPr/>
        </p:nvSpPr>
        <p:spPr>
          <a:xfrm>
            <a:off x="593540" y="1763472"/>
            <a:ext cx="3562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ED6A5-ADAF-4E42-4F11-7E4893915248}"/>
              </a:ext>
            </a:extLst>
          </p:cNvPr>
          <p:cNvSpPr txBox="1"/>
          <p:nvPr/>
        </p:nvSpPr>
        <p:spPr>
          <a:xfrm>
            <a:off x="598116" y="3850087"/>
            <a:ext cx="3594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7D769C-1CB2-9022-CAC6-DFD7882B2D0B}"/>
              </a:ext>
            </a:extLst>
          </p:cNvPr>
          <p:cNvSpPr txBox="1"/>
          <p:nvPr/>
        </p:nvSpPr>
        <p:spPr>
          <a:xfrm>
            <a:off x="661979" y="4902268"/>
            <a:ext cx="2877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B4A5A-F620-D99A-3CAE-C95609560E64}"/>
              </a:ext>
            </a:extLst>
          </p:cNvPr>
          <p:cNvSpPr txBox="1"/>
          <p:nvPr/>
        </p:nvSpPr>
        <p:spPr>
          <a:xfrm>
            <a:off x="603621" y="2786598"/>
            <a:ext cx="3562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D3B54-A50D-4FCC-ED98-1BC4B752D167}"/>
              </a:ext>
            </a:extLst>
          </p:cNvPr>
          <p:cNvSpPr txBox="1"/>
          <p:nvPr/>
        </p:nvSpPr>
        <p:spPr>
          <a:xfrm>
            <a:off x="703452" y="5911154"/>
            <a:ext cx="2698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358A9E-3456-FB70-F8F2-482AE391E660}"/>
              </a:ext>
            </a:extLst>
          </p:cNvPr>
          <p:cNvCxnSpPr>
            <a:cxnSpLocks/>
          </p:cNvCxnSpPr>
          <p:nvPr/>
        </p:nvCxnSpPr>
        <p:spPr>
          <a:xfrm>
            <a:off x="1042416" y="2935224"/>
            <a:ext cx="6159583" cy="0"/>
          </a:xfrm>
          <a:prstGeom prst="line">
            <a:avLst/>
          </a:prstGeom>
          <a:ln w="6350">
            <a:solidFill>
              <a:srgbClr val="00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6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634FB-44B0-E7AE-A725-5D5B6AC62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81748-BD99-B7AD-3847-5293120C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42" y="0"/>
            <a:ext cx="8292616" cy="812800"/>
          </a:xfrm>
        </p:spPr>
        <p:txBody>
          <a:bodyPr/>
          <a:lstStyle/>
          <a:p>
            <a:r>
              <a:rPr lang="en-US" sz="3200" dirty="0"/>
              <a:t>Transfer Outcome: VA vs. National Average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1C4DCA-D688-7625-D6B4-2FA623B75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0" t="20951" r="50700" b="43187"/>
          <a:stretch/>
        </p:blipFill>
        <p:spPr>
          <a:xfrm>
            <a:off x="713042" y="1304647"/>
            <a:ext cx="7258050" cy="4248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F7CAE9-6EF0-A28C-D0F0-B3A8F7F085A2}"/>
              </a:ext>
            </a:extLst>
          </p:cNvPr>
          <p:cNvSpPr txBox="1"/>
          <p:nvPr/>
        </p:nvSpPr>
        <p:spPr>
          <a:xfrm rot="16200000">
            <a:off x="200026" y="4241898"/>
            <a:ext cx="11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Percentage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81ECD1-1706-8C5F-4A56-7F835CD49436}"/>
              </a:ext>
            </a:extLst>
          </p:cNvPr>
          <p:cNvSpPr txBox="1"/>
          <p:nvPr/>
        </p:nvSpPr>
        <p:spPr>
          <a:xfrm>
            <a:off x="1694930" y="2350199"/>
            <a:ext cx="1434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C4B49-AD23-BAE2-7CC8-E1BFA8C7438C}"/>
              </a:ext>
            </a:extLst>
          </p:cNvPr>
          <p:cNvSpPr txBox="1"/>
          <p:nvPr/>
        </p:nvSpPr>
        <p:spPr>
          <a:xfrm>
            <a:off x="3589320" y="2350199"/>
            <a:ext cx="2082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with AA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33A83-44BF-A9F4-E0E7-2BA70A9EC284}"/>
              </a:ext>
            </a:extLst>
          </p:cNvPr>
          <p:cNvSpPr txBox="1"/>
          <p:nvPr/>
        </p:nvSpPr>
        <p:spPr>
          <a:xfrm>
            <a:off x="5788230" y="2103978"/>
            <a:ext cx="20667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Completion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19F30-676D-D7C1-1EA6-7A3DF292756A}"/>
              </a:ext>
            </a:extLst>
          </p:cNvPr>
          <p:cNvSpPr txBox="1"/>
          <p:nvPr/>
        </p:nvSpPr>
        <p:spPr>
          <a:xfrm>
            <a:off x="5724218" y="2926582"/>
            <a:ext cx="1086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DF4EE-9C98-E3C2-9550-A773F0074676}"/>
              </a:ext>
            </a:extLst>
          </p:cNvPr>
          <p:cNvSpPr txBox="1"/>
          <p:nvPr/>
        </p:nvSpPr>
        <p:spPr>
          <a:xfrm>
            <a:off x="3553341" y="2912301"/>
            <a:ext cx="10297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50C6C-5035-D5FA-1DC2-AD216D6E2109}"/>
              </a:ext>
            </a:extLst>
          </p:cNvPr>
          <p:cNvSpPr txBox="1"/>
          <p:nvPr/>
        </p:nvSpPr>
        <p:spPr>
          <a:xfrm>
            <a:off x="1363617" y="2905189"/>
            <a:ext cx="1029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15480-D9A5-FFA8-F5FD-A873282FE58D}"/>
              </a:ext>
            </a:extLst>
          </p:cNvPr>
          <p:cNvSpPr txBox="1"/>
          <p:nvPr/>
        </p:nvSpPr>
        <p:spPr>
          <a:xfrm>
            <a:off x="2440337" y="2905188"/>
            <a:ext cx="1066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Low-Income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986FC-DBAE-E1D1-C2DA-D9BB901F4735}"/>
              </a:ext>
            </a:extLst>
          </p:cNvPr>
          <p:cNvSpPr txBox="1"/>
          <p:nvPr/>
        </p:nvSpPr>
        <p:spPr>
          <a:xfrm>
            <a:off x="6819787" y="2912301"/>
            <a:ext cx="1066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Low-Income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CA739-B3A4-9972-BBE0-2AB982AFEDB5}"/>
              </a:ext>
            </a:extLst>
          </p:cNvPr>
          <p:cNvSpPr txBox="1"/>
          <p:nvPr/>
        </p:nvSpPr>
        <p:spPr>
          <a:xfrm>
            <a:off x="4630062" y="2905187"/>
            <a:ext cx="1066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Low-Income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256B3-AED1-9D54-780A-63D18A399805}"/>
              </a:ext>
            </a:extLst>
          </p:cNvPr>
          <p:cNvSpPr txBox="1"/>
          <p:nvPr/>
        </p:nvSpPr>
        <p:spPr>
          <a:xfrm>
            <a:off x="915889" y="3610038"/>
            <a:ext cx="3501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E862-D170-9E60-B145-C00FA60679AA}"/>
              </a:ext>
            </a:extLst>
          </p:cNvPr>
          <p:cNvCxnSpPr>
            <a:cxnSpLocks/>
          </p:cNvCxnSpPr>
          <p:nvPr/>
        </p:nvCxnSpPr>
        <p:spPr>
          <a:xfrm>
            <a:off x="1314450" y="2103978"/>
            <a:ext cx="0" cy="32800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0B4BEA-54C9-CA38-B6CE-F07A0262BD56}"/>
              </a:ext>
            </a:extLst>
          </p:cNvPr>
          <p:cNvCxnSpPr>
            <a:cxnSpLocks/>
          </p:cNvCxnSpPr>
          <p:nvPr/>
        </p:nvCxnSpPr>
        <p:spPr>
          <a:xfrm flipH="1">
            <a:off x="7921490" y="2063225"/>
            <a:ext cx="5509" cy="332078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1C8D6-2D68-2F9D-2374-C9D62A3CCBA2}"/>
              </a:ext>
            </a:extLst>
          </p:cNvPr>
          <p:cNvCxnSpPr>
            <a:cxnSpLocks/>
          </p:cNvCxnSpPr>
          <p:nvPr/>
        </p:nvCxnSpPr>
        <p:spPr>
          <a:xfrm flipH="1">
            <a:off x="5716524" y="2063225"/>
            <a:ext cx="3398" cy="333982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4B2227-8317-944E-38C6-C7E646D77968}"/>
              </a:ext>
            </a:extLst>
          </p:cNvPr>
          <p:cNvCxnSpPr>
            <a:cxnSpLocks/>
          </p:cNvCxnSpPr>
          <p:nvPr/>
        </p:nvCxnSpPr>
        <p:spPr>
          <a:xfrm>
            <a:off x="3506385" y="2063225"/>
            <a:ext cx="0" cy="333982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6227BE-2400-A9C9-2CBF-9DBCF44B9736}"/>
              </a:ext>
            </a:extLst>
          </p:cNvPr>
          <p:cNvCxnSpPr>
            <a:cxnSpLocks/>
          </p:cNvCxnSpPr>
          <p:nvPr/>
        </p:nvCxnSpPr>
        <p:spPr>
          <a:xfrm>
            <a:off x="2402817" y="2838450"/>
            <a:ext cx="9412" cy="257527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D80255-CB27-830E-CAE7-387CEF3DDCED}"/>
              </a:ext>
            </a:extLst>
          </p:cNvPr>
          <p:cNvCxnSpPr>
            <a:cxnSpLocks/>
          </p:cNvCxnSpPr>
          <p:nvPr/>
        </p:nvCxnSpPr>
        <p:spPr>
          <a:xfrm>
            <a:off x="1305909" y="5403048"/>
            <a:ext cx="6621090" cy="1068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74F927-DFF0-062B-2F99-6C132F085986}"/>
              </a:ext>
            </a:extLst>
          </p:cNvPr>
          <p:cNvCxnSpPr>
            <a:cxnSpLocks/>
          </p:cNvCxnSpPr>
          <p:nvPr/>
        </p:nvCxnSpPr>
        <p:spPr>
          <a:xfrm flipH="1">
            <a:off x="1314450" y="3408811"/>
            <a:ext cx="6604008" cy="263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19CB0E-FC15-E409-4FC3-BC12D45BDE87}"/>
              </a:ext>
            </a:extLst>
          </p:cNvPr>
          <p:cNvCxnSpPr>
            <a:cxnSpLocks/>
          </p:cNvCxnSpPr>
          <p:nvPr/>
        </p:nvCxnSpPr>
        <p:spPr>
          <a:xfrm flipH="1">
            <a:off x="6798852" y="2835177"/>
            <a:ext cx="19940" cy="257855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E0B73D6-031F-F055-F6EB-8E384D45C879}"/>
              </a:ext>
            </a:extLst>
          </p:cNvPr>
          <p:cNvCxnSpPr>
            <a:cxnSpLocks/>
          </p:cNvCxnSpPr>
          <p:nvPr/>
        </p:nvCxnSpPr>
        <p:spPr>
          <a:xfrm>
            <a:off x="4608553" y="2858095"/>
            <a:ext cx="5804" cy="252591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5DA252B-4B1E-4C6F-26E8-B19C6264AEBD}"/>
              </a:ext>
            </a:extLst>
          </p:cNvPr>
          <p:cNvSpPr txBox="1"/>
          <p:nvPr/>
        </p:nvSpPr>
        <p:spPr>
          <a:xfrm>
            <a:off x="1335722" y="3998264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5EED26-089D-53D6-45AB-2695A86A4989}"/>
              </a:ext>
            </a:extLst>
          </p:cNvPr>
          <p:cNvSpPr txBox="1"/>
          <p:nvPr/>
        </p:nvSpPr>
        <p:spPr>
          <a:xfrm>
            <a:off x="1938024" y="3785760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7DDD3A-4AFE-3BE7-620B-8F345FDA76EE}"/>
              </a:ext>
            </a:extLst>
          </p:cNvPr>
          <p:cNvSpPr txBox="1"/>
          <p:nvPr/>
        </p:nvSpPr>
        <p:spPr>
          <a:xfrm>
            <a:off x="2456615" y="4208022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9D2D02-EA4A-AF93-5E6D-2BB6CA6E0F36}"/>
              </a:ext>
            </a:extLst>
          </p:cNvPr>
          <p:cNvSpPr txBox="1"/>
          <p:nvPr/>
        </p:nvSpPr>
        <p:spPr>
          <a:xfrm>
            <a:off x="2987869" y="4210017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4E17BD-3C2D-C772-A03E-30BCB18E6DF9}"/>
              </a:ext>
            </a:extLst>
          </p:cNvPr>
          <p:cNvSpPr txBox="1"/>
          <p:nvPr/>
        </p:nvSpPr>
        <p:spPr>
          <a:xfrm>
            <a:off x="3572876" y="3610810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0C7EAB-176A-AE70-A515-728C729A5F23}"/>
              </a:ext>
            </a:extLst>
          </p:cNvPr>
          <p:cNvSpPr txBox="1"/>
          <p:nvPr/>
        </p:nvSpPr>
        <p:spPr>
          <a:xfrm>
            <a:off x="4109318" y="3436216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6662AD-FF85-F780-F6E2-4FEB882915CC}"/>
              </a:ext>
            </a:extLst>
          </p:cNvPr>
          <p:cNvSpPr txBox="1"/>
          <p:nvPr/>
        </p:nvSpPr>
        <p:spPr>
          <a:xfrm>
            <a:off x="5223904" y="3530665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FBC5077-81DF-96FE-F700-8B86D664699B}"/>
              </a:ext>
            </a:extLst>
          </p:cNvPr>
          <p:cNvSpPr txBox="1"/>
          <p:nvPr/>
        </p:nvSpPr>
        <p:spPr>
          <a:xfrm>
            <a:off x="4687462" y="3569981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5CB4439-7B09-BB6C-FBCE-A363CDBA7211}"/>
              </a:ext>
            </a:extLst>
          </p:cNvPr>
          <p:cNvSpPr txBox="1"/>
          <p:nvPr/>
        </p:nvSpPr>
        <p:spPr>
          <a:xfrm>
            <a:off x="6331727" y="3462061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10C645-2574-46B3-BEFF-C586DCA2AB68}"/>
              </a:ext>
            </a:extLst>
          </p:cNvPr>
          <p:cNvSpPr txBox="1"/>
          <p:nvPr/>
        </p:nvSpPr>
        <p:spPr>
          <a:xfrm>
            <a:off x="6881560" y="3670982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D2770A9-3382-3D4C-47CA-4AD7DABBEF29}"/>
              </a:ext>
            </a:extLst>
          </p:cNvPr>
          <p:cNvSpPr txBox="1"/>
          <p:nvPr/>
        </p:nvSpPr>
        <p:spPr>
          <a:xfrm>
            <a:off x="7413836" y="3801013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87D5AA-725B-219F-1C28-2AEAF19436E3}"/>
              </a:ext>
            </a:extLst>
          </p:cNvPr>
          <p:cNvSpPr txBox="1"/>
          <p:nvPr/>
        </p:nvSpPr>
        <p:spPr>
          <a:xfrm>
            <a:off x="5755577" y="3488084"/>
            <a:ext cx="41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B2690A-DBB4-A6C7-D797-43D6B8C695EE}"/>
              </a:ext>
            </a:extLst>
          </p:cNvPr>
          <p:cNvSpPr txBox="1"/>
          <p:nvPr/>
        </p:nvSpPr>
        <p:spPr>
          <a:xfrm>
            <a:off x="1090945" y="1271464"/>
            <a:ext cx="12707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Average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F664A7-7A0D-62A7-06D9-ABBA194998AB}"/>
              </a:ext>
            </a:extLst>
          </p:cNvPr>
          <p:cNvSpPr txBox="1"/>
          <p:nvPr/>
        </p:nvSpPr>
        <p:spPr>
          <a:xfrm>
            <a:off x="1112665" y="1536665"/>
            <a:ext cx="12707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828363-8E27-6539-6AB7-4C51E947B8B4}"/>
              </a:ext>
            </a:extLst>
          </p:cNvPr>
          <p:cNvSpPr/>
          <p:nvPr/>
        </p:nvSpPr>
        <p:spPr>
          <a:xfrm>
            <a:off x="3457393" y="1518625"/>
            <a:ext cx="4518261" cy="37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F6C2E-D6D2-668C-0D81-630D04425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3AE09D-E046-773B-C719-BE3BE30A5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891601"/>
            <a:ext cx="7543800" cy="4243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AE8DAF-F4F7-51BE-0043-17AE7F6B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in Virginia: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48AAD-DC11-1DCC-BE08-30D4DF897D82}"/>
              </a:ext>
            </a:extLst>
          </p:cNvPr>
          <p:cNvSpPr txBox="1"/>
          <p:nvPr/>
        </p:nvSpPr>
        <p:spPr>
          <a:xfrm>
            <a:off x="496002" y="1273985"/>
            <a:ext cx="816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4C4C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Students Transferring to Public Four-Year Institutions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8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91905-E54A-37F6-3490-4A5C81FAE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A95749-F8DE-F6D2-82C7-618B18FE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in Virginia: Bachelor’s Completion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8E607-6D52-737A-DB59-415F1C5F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" y="1109271"/>
            <a:ext cx="8961897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B1FD-D6BD-90FF-4D46-6858E5ED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Transfer in Virginia: Student Characteristics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327EE0-A51D-C305-9324-62BDB0B7A5FF}"/>
              </a:ext>
            </a:extLst>
          </p:cNvPr>
          <p:cNvSpPr txBox="1"/>
          <p:nvPr/>
        </p:nvSpPr>
        <p:spPr>
          <a:xfrm>
            <a:off x="490888" y="972151"/>
            <a:ext cx="8162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Transfer Student Enrollment at Virginia Public Baccalaureate Institutions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B8A88-AFD2-C733-203E-8FEF14798751}"/>
              </a:ext>
            </a:extLst>
          </p:cNvPr>
          <p:cNvSpPr txBox="1"/>
          <p:nvPr/>
        </p:nvSpPr>
        <p:spPr>
          <a:xfrm>
            <a:off x="6008233" y="1710539"/>
            <a:ext cx="216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2017-18 to 2022-23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55AB3-72BE-6534-86BB-CD8F7CC7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156" y="2045166"/>
            <a:ext cx="5871508" cy="329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BB6B05-169B-4B9F-18C0-F6141C3A2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3824" y="1996706"/>
            <a:ext cx="5871508" cy="3294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409F5-F093-238D-01F2-EEC375EABCCF}"/>
              </a:ext>
            </a:extLst>
          </p:cNvPr>
          <p:cNvSpPr txBox="1"/>
          <p:nvPr/>
        </p:nvSpPr>
        <p:spPr>
          <a:xfrm>
            <a:off x="1611780" y="1706612"/>
            <a:ext cx="216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2005-06 to 2010-11</a:t>
            </a:r>
          </a:p>
        </p:txBody>
      </p:sp>
    </p:spTree>
    <p:extLst>
      <p:ext uri="{BB962C8B-B14F-4D97-AF65-F5344CB8AC3E}">
        <p14:creationId xmlns:p14="http://schemas.microsoft.com/office/powerpoint/2010/main" val="367755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9C4402-D3B8-EDA1-4E52-8AA922D6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94572"/>
            <a:ext cx="8292616" cy="812800"/>
          </a:xfrm>
        </p:spPr>
        <p:txBody>
          <a:bodyPr>
            <a:noAutofit/>
          </a:bodyPr>
          <a:lstStyle/>
          <a:p>
            <a:r>
              <a:rPr lang="en-US" sz="2400" dirty="0"/>
              <a:t>Transfer in Virginia: BA Completion by Student Characteristics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53E901-850F-5A3A-2501-48804CF19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6" y="2034933"/>
            <a:ext cx="8402927" cy="19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7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B438FC-2FE5-41E4-4991-F3BEBFC22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Transfer Virginia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413EC0D-776B-1275-EE01-72144AF99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 Accomplishments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8DADC-4C36-AC53-8910-F1A56028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1386"/>
      </p:ext>
    </p:extLst>
  </p:cSld>
  <p:clrMapOvr>
    <a:masterClrMapping/>
  </p:clrMapOvr>
</p:sld>
</file>

<file path=ppt/theme/theme1.xml><?xml version="1.0" encoding="utf-8"?>
<a:theme xmlns:a="http://schemas.openxmlformats.org/drawingml/2006/main" name="SCHEV PPT Template">
  <a:themeElements>
    <a:clrScheme name="SCHEVTheme">
      <a:dk1>
        <a:srgbClr val="20558A"/>
      </a:dk1>
      <a:lt1>
        <a:srgbClr val="FFFFFF"/>
      </a:lt1>
      <a:dk2>
        <a:srgbClr val="293E6B"/>
      </a:dk2>
      <a:lt2>
        <a:srgbClr val="9BBBB0"/>
      </a:lt2>
      <a:accent1>
        <a:srgbClr val="20558A"/>
      </a:accent1>
      <a:accent2>
        <a:srgbClr val="6F90B8"/>
      </a:accent2>
      <a:accent3>
        <a:srgbClr val="9BBBB0"/>
      </a:accent3>
      <a:accent4>
        <a:srgbClr val="E6A158"/>
      </a:accent4>
      <a:accent5>
        <a:srgbClr val="747679"/>
      </a:accent5>
      <a:accent6>
        <a:srgbClr val="C9292D"/>
      </a:accent6>
      <a:hlink>
        <a:srgbClr val="0070C0"/>
      </a:hlink>
      <a:folHlink>
        <a:srgbClr val="20558A"/>
      </a:folHlink>
    </a:clrScheme>
    <a:fontScheme name="SCHEV Fonts">
      <a:majorFont>
        <a:latin typeface="Franklin Gothic Demi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VSQUAREPPTTemplatePLAIN.potx" id="{5A51443A-B85C-4C88-B95C-21E06A1A2663}" vid="{58CE6D3A-5798-4426-8E31-DD76B1896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2a6226-8d65-4bd9-b615-0545cf9292ec" xsi:nil="true"/>
    <CloudMigratorOriginId xmlns="362a6226-8d65-4bd9-b615-0545cf9292ec" xsi:nil="true"/>
    <CloudMigratorVersion xmlns="362a6226-8d65-4bd9-b615-0545cf9292ec" xsi:nil="true"/>
    <UniqueSourceRef xmlns="362a6226-8d65-4bd9-b615-0545cf9292ec" xsi:nil="true"/>
    <FileHash xmlns="362a6226-8d65-4bd9-b615-0545cf9292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1534DC23C8547A726286BE53BBDBD" ma:contentTypeVersion="18" ma:contentTypeDescription="Create a new document." ma:contentTypeScope="" ma:versionID="b12d7e4917a144f48321019359abf8e6">
  <xsd:schema xmlns:xsd="http://www.w3.org/2001/XMLSchema" xmlns:xs="http://www.w3.org/2001/XMLSchema" xmlns:p="http://schemas.microsoft.com/office/2006/metadata/properties" xmlns:ns3="362a6226-8d65-4bd9-b615-0545cf9292ec" xmlns:ns4="66e60325-5cef-4dca-8c5d-b3a2d4536a63" targetNamespace="http://schemas.microsoft.com/office/2006/metadata/properties" ma:root="true" ma:fieldsID="1f617bbbd3fdeb9a2e4b3c021a8606df" ns3:_="" ns4:_="">
    <xsd:import namespace="362a6226-8d65-4bd9-b615-0545cf9292ec"/>
    <xsd:import namespace="66e60325-5cef-4dca-8c5d-b3a2d4536a63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a6226-8d65-4bd9-b615-0545cf9292ec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60325-5cef-4dca-8c5d-b3a2d4536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6B2AF-E214-4FF5-B5C3-F25138B8BD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AB0312-B99D-4173-BC3A-1E79C5A6AC1E}">
  <ds:schemaRefs>
    <ds:schemaRef ds:uri="362a6226-8d65-4bd9-b615-0545cf9292ec"/>
    <ds:schemaRef ds:uri="66e60325-5cef-4dca-8c5d-b3a2d4536a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ABE5AE-7561-4BD6-96D9-A43D0A99D3D4}">
  <ds:schemaRefs>
    <ds:schemaRef ds:uri="362a6226-8d65-4bd9-b615-0545cf9292ec"/>
    <ds:schemaRef ds:uri="66e60325-5cef-4dca-8c5d-b3a2d4536a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43SQUAREPPTTemplatePLAIN</Template>
  <TotalTime>24343</TotalTime>
  <Words>790</Words>
  <Application>Microsoft Office PowerPoint</Application>
  <PresentationFormat>On-screen Show (4:3)</PresentationFormat>
  <Paragraphs>213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Franklin Gothic Medium Cond</vt:lpstr>
      <vt:lpstr>Palatino Linotype</vt:lpstr>
      <vt:lpstr>Times New Roman</vt:lpstr>
      <vt:lpstr>SCHEV PPT Template</vt:lpstr>
      <vt:lpstr>Transfer VA Update</vt:lpstr>
      <vt:lpstr>Purpose and Topics </vt:lpstr>
      <vt:lpstr>Where Virginia Ranks Nationally</vt:lpstr>
      <vt:lpstr>Transfer Outcome: VA vs. National Average</vt:lpstr>
      <vt:lpstr>Transfer in Virginia: Trends</vt:lpstr>
      <vt:lpstr>Transfer in Virginia: Bachelor’s Completion</vt:lpstr>
      <vt:lpstr>Transfer in Virginia: Student Characteristics</vt:lpstr>
      <vt:lpstr>Transfer in Virginia: BA Completion by Student Characteristics</vt:lpstr>
      <vt:lpstr>Transfer Virginia</vt:lpstr>
      <vt:lpstr>Transfer Virginia: Background</vt:lpstr>
      <vt:lpstr>Transfer Virginia: 2023 Goals </vt:lpstr>
      <vt:lpstr>Transfer VA: 2023 Goal #1</vt:lpstr>
      <vt:lpstr>Transfer VA: 2023 Goal #2</vt:lpstr>
      <vt:lpstr>Programmatic Pathway</vt:lpstr>
      <vt:lpstr>Evidence of Improved Curricular Alignment</vt:lpstr>
      <vt:lpstr>Transfer VA: 2023 Goal #3</vt:lpstr>
      <vt:lpstr>Portal Use: Number of Transfer Guides Accessed</vt:lpstr>
      <vt:lpstr>Transfer VA: 2024 Goals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SCHEV PPT Template 4:3 Square Version</dc:title>
  <dc:creator>Smith, Paul (SCHEV)</dc:creator>
  <cp:lastModifiedBy>Smith, Paul (SCHEV)</cp:lastModifiedBy>
  <cp:revision>131</cp:revision>
  <cp:lastPrinted>2016-12-06T20:27:31Z</cp:lastPrinted>
  <dcterms:created xsi:type="dcterms:W3CDTF">2024-01-23T16:38:39Z</dcterms:created>
  <dcterms:modified xsi:type="dcterms:W3CDTF">2024-03-16T18:09:55Z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0x010100C5F1534DC23C8547A726286BE53BBDBD</vt:lpwstr>
  </property>
</Properties>
</file>