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4"/>
  </p:sldMasterIdLst>
  <p:notesMasterIdLst>
    <p:notesMasterId r:id="rId24"/>
  </p:notesMasterIdLst>
  <p:handoutMasterIdLst>
    <p:handoutMasterId r:id="rId25"/>
  </p:handoutMasterIdLst>
  <p:sldIdLst>
    <p:sldId id="321" r:id="rId5"/>
    <p:sldId id="322" r:id="rId6"/>
    <p:sldId id="343" r:id="rId7"/>
    <p:sldId id="324" r:id="rId8"/>
    <p:sldId id="339" r:id="rId9"/>
    <p:sldId id="313" r:id="rId10"/>
    <p:sldId id="338" r:id="rId11"/>
    <p:sldId id="347" r:id="rId12"/>
    <p:sldId id="348" r:id="rId13"/>
    <p:sldId id="331" r:id="rId14"/>
    <p:sldId id="346" r:id="rId15"/>
    <p:sldId id="335" r:id="rId16"/>
    <p:sldId id="336" r:id="rId17"/>
    <p:sldId id="342" r:id="rId18"/>
    <p:sldId id="340" r:id="rId19"/>
    <p:sldId id="341" r:id="rId20"/>
    <p:sldId id="332" r:id="rId21"/>
    <p:sldId id="330" r:id="rId22"/>
    <p:sldId id="345" r:id="rId23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Kang" initials="W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20558A"/>
    <a:srgbClr val="E7E9ED"/>
    <a:srgbClr val="6F90B8"/>
    <a:srgbClr val="E6A158"/>
    <a:srgbClr val="558476"/>
    <a:srgbClr val="293E6B"/>
    <a:srgbClr val="C9282D"/>
    <a:srgbClr val="9BB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479CA-74F4-4C2E-8A5A-538B26D3E92D}" v="2" dt="2024-03-15T19:27:14.339"/>
    <p1510:client id="{FB7D4ECA-D4BB-07BF-1313-F399605E74D8}" v="5" dt="2024-03-15T18:32:10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35" autoAdjust="0"/>
  </p:normalViewPr>
  <p:slideViewPr>
    <p:cSldViewPr snapToGrid="0">
      <p:cViewPr varScale="1">
        <p:scale>
          <a:sx n="120" d="100"/>
          <a:sy n="120" d="100"/>
        </p:scale>
        <p:origin x="123" y="57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000" y="-102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F58D-9FB0-4E2E-B33B-17E55D4CA83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6F7F-6CBB-4504-BD7C-66F59B62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7A81492-5103-48C4-8A87-49DD3E94C8EE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C367B0E-1E71-4D88-8913-6EBD9A6B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0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361950"/>
            <a:ext cx="8229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8575" y="3505200"/>
            <a:ext cx="9172575" cy="1639199"/>
            <a:chOff x="-28575" y="3505200"/>
            <a:chExt cx="9172575" cy="1639199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10486" y="3505200"/>
              <a:ext cx="9154486" cy="1639199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206" y="3787366"/>
              <a:ext cx="5015819" cy="90284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75" y="4838700"/>
              <a:ext cx="9163050" cy="1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23900"/>
            <a:ext cx="9134475" cy="89535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20558A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219325"/>
            <a:ext cx="7324725" cy="1028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117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742951"/>
            <a:ext cx="9144000" cy="1102519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Section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3634" y="1989233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433" y="1035703"/>
            <a:ext cx="7543800" cy="3459179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 baseline="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97" y="868869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if needed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Page Title – use if have long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325" y="1544370"/>
            <a:ext cx="8450263" cy="2941638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5335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614" y="1138687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indent="-320040" algn="l">
              <a:defRPr sz="2400">
                <a:latin typeface="Franklin Gothic Medium Cond" panose="020B0606030402020204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21"/>
          <p:cNvSpPr txBox="1">
            <a:spLocks/>
          </p:cNvSpPr>
          <p:nvPr userDrawn="1"/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i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2 Column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87286" y="1144438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marL="1143000" indent="-320040" algn="l">
              <a:defRPr sz="2400">
                <a:latin typeface="Franklin Gothic Medium Cond" panose="020B0606030402020204" pitchFamily="34" charset="0"/>
              </a:defRPr>
            </a:lvl3pPr>
            <a:lvl4pPr algn="l"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33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486" y="4827185"/>
            <a:ext cx="9154486" cy="31721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90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4818871"/>
            <a:ext cx="1757548" cy="3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5" r:id="rId3"/>
    <p:sldLayoutId id="2147483688" r:id="rId4"/>
    <p:sldLayoutId id="214748369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 baseline="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4572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rgbClr val="20558A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47679"/>
          </a:solidFill>
          <a:latin typeface="Franklin Gothic Book" panose="020B0503020102020204" pitchFamily="34" charset="0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23925" y="717550"/>
            <a:ext cx="7296150" cy="1026536"/>
          </a:xfrm>
        </p:spPr>
        <p:txBody>
          <a:bodyPr lIns="91440" tIns="45720" rIns="91440" bIns="45720" anchor="t"/>
          <a:lstStyle/>
          <a:p>
            <a:r>
              <a:rPr lang="en-US" sz="3200" dirty="0"/>
              <a:t>New Economy Workforce </a:t>
            </a:r>
          </a:p>
          <a:p>
            <a:r>
              <a:rPr lang="en-US" sz="3200" dirty="0">
                <a:latin typeface="Franklin Gothic Medium Cond"/>
              </a:rPr>
              <a:t>Credential Grant FY 2023 Annual Report</a:t>
            </a: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26081" y="1928196"/>
            <a:ext cx="7324725" cy="1126154"/>
          </a:xfrm>
        </p:spPr>
        <p:txBody>
          <a:bodyPr lIns="91440" tIns="45720" rIns="91440" bIns="45720" anchor="t"/>
          <a:lstStyle/>
          <a:p>
            <a:r>
              <a:rPr lang="en-US" sz="2400" dirty="0"/>
              <a:t>Resources and Planning Committee </a:t>
            </a:r>
          </a:p>
          <a:p>
            <a:r>
              <a:rPr lang="en-US" sz="2400" dirty="0">
                <a:latin typeface="Franklin Gothic Medium Cond"/>
              </a:rPr>
              <a:t>March 18, 2024</a:t>
            </a:r>
          </a:p>
          <a:p>
            <a:endParaRPr lang="en-US" sz="1200" dirty="0"/>
          </a:p>
          <a:p>
            <a:r>
              <a:rPr lang="en-US" sz="1800" dirty="0"/>
              <a:t>Tom Allison</a:t>
            </a:r>
          </a:p>
          <a:p>
            <a:r>
              <a:rPr lang="en-US" sz="1800" dirty="0"/>
              <a:t>Assistant Director of Finance Policy &amp; Innovation</a:t>
            </a:r>
          </a:p>
        </p:txBody>
      </p:sp>
    </p:spTree>
    <p:extLst>
      <p:ext uri="{BB962C8B-B14F-4D97-AF65-F5344CB8AC3E}">
        <p14:creationId xmlns:p14="http://schemas.microsoft.com/office/powerpoint/2010/main" val="78057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 Highlights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5B946-BFF8-4C77-A2CD-E758F32DB679}"/>
              </a:ext>
            </a:extLst>
          </p:cNvPr>
          <p:cNvSpPr txBox="1"/>
          <p:nvPr/>
        </p:nvSpPr>
        <p:spPr>
          <a:xfrm>
            <a:off x="5978015" y="1716379"/>
            <a:ext cx="3123832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Franklin Gothic Medium Cond"/>
              </a:rPr>
              <a:t>Enrollments do not exceed annual projected openings.</a:t>
            </a:r>
          </a:p>
          <a:p>
            <a:endParaRPr lang="en-US" sz="16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Not a perfect analysis of Demand – Supply; For example, some individuals may earn credential through non-WCG programs and fill open jobs.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D8733-97F4-E0CD-4010-402DEE5A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1" y="1241060"/>
            <a:ext cx="5598061" cy="27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8404B-A13F-BC30-222C-10959529A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EDA866-0B3B-6B3A-7251-06D097B8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8481C-2C0D-78FC-1338-96529FDC5888}"/>
              </a:ext>
            </a:extLst>
          </p:cNvPr>
          <p:cNvSpPr txBox="1"/>
          <p:nvPr/>
        </p:nvSpPr>
        <p:spPr>
          <a:xfrm>
            <a:off x="4684795" y="1706508"/>
            <a:ext cx="3184187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Over two-thirds (9,228) of FY 2023 WCG students had not previously entered a postsecondary training or credential program.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B2A4C-E6CD-B55A-D02F-1661B70F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406" y="2827950"/>
            <a:ext cx="3238615" cy="171163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31478-25D4-EF4C-4A3F-7146C5355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1" y="1199576"/>
            <a:ext cx="5103680" cy="313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821D9-1DEA-CE2B-4096-920F02BFB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32" b="25466"/>
          <a:stretch/>
        </p:blipFill>
        <p:spPr>
          <a:xfrm>
            <a:off x="524678" y="1517688"/>
            <a:ext cx="3240348" cy="842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850E2-9782-B603-7BD3-DFD4C830B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28" y="2510296"/>
            <a:ext cx="3172743" cy="21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A61B1-1D0E-4E8E-B317-EAFD51FB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4083-AE2C-4AFC-A367-D33F0FE9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000" i="0" u="none" strike="noStrike" baseline="0" dirty="0">
                <a:solidFill>
                  <a:srgbClr val="000000"/>
                </a:solidFill>
              </a:rPr>
              <a:t>Wages were matched through the Virginia Longitudinal Data System with Virginia Employment Commission (VEC) wage records. </a:t>
            </a:r>
          </a:p>
          <a:p>
            <a:pPr marL="182880" indent="0">
              <a:buNone/>
            </a:pPr>
            <a:endParaRPr lang="en-US" sz="90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Excludes individuals not in wage system: unemployed, wages in another system, or self-employed.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Occupation not reported.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No indication of hours worked.</a:t>
            </a:r>
          </a:p>
          <a:p>
            <a:pPr marL="457200" lvl="1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r>
              <a:rPr lang="en-US" sz="2000" dirty="0"/>
              <a:t>Only used records where one year of pre- and post-wages were matched: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Franklin Gothic Medium Cond"/>
              </a:rPr>
              <a:t>26,935 students had</a:t>
            </a:r>
            <a:r>
              <a:rPr lang="en-US" sz="1600" i="1" dirty="0">
                <a:solidFill>
                  <a:srgbClr val="000000"/>
                </a:solidFill>
                <a:latin typeface="Franklin Gothic Medium Cond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Franklin Gothic Medium Cond"/>
              </a:rPr>
              <a:t>wages successfully matched. 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Franklin Gothic Medium Cond"/>
              </a:rPr>
              <a:t>19,545 </a:t>
            </a:r>
            <a:r>
              <a:rPr lang="en-US" sz="1600" i="1" dirty="0">
                <a:solidFill>
                  <a:srgbClr val="000000"/>
                </a:solidFill>
                <a:latin typeface="Franklin Gothic Medium Cond"/>
              </a:rPr>
              <a:t>credential earners </a:t>
            </a:r>
            <a:r>
              <a:rPr lang="en-US" sz="1600" dirty="0">
                <a:solidFill>
                  <a:srgbClr val="000000"/>
                </a:solidFill>
                <a:latin typeface="Franklin Gothic Medium Cond"/>
              </a:rPr>
              <a:t>with wages successfully matched. 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7268B2-B08A-4330-9377-631977C4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Analysis</a:t>
            </a:r>
          </a:p>
        </p:txBody>
      </p:sp>
    </p:spTree>
    <p:extLst>
      <p:ext uri="{BB962C8B-B14F-4D97-AF65-F5344CB8AC3E}">
        <p14:creationId xmlns:p14="http://schemas.microsoft.com/office/powerpoint/2010/main" val="123795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A61B1-1D0E-4E8E-B317-EAFD51FB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4083-AE2C-4AFC-A367-D33F0FE9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40" y="1134893"/>
            <a:ext cx="6445989" cy="3249039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Franklin Gothic Medium Cond"/>
              </a:rPr>
              <a:t>Annual wages for training completers increased $9,350, or 38%.</a:t>
            </a:r>
          </a:p>
          <a:p>
            <a:pPr marL="182880" indent="0">
              <a:buNone/>
            </a:pPr>
            <a:endParaRPr lang="en-US" sz="700" dirty="0"/>
          </a:p>
          <a:p>
            <a:r>
              <a:rPr lang="en-US" sz="2400" dirty="0">
                <a:latin typeface="Franklin Gothic Medium Cond"/>
              </a:rPr>
              <a:t>Credential earners’ median wages increased $10,158. </a:t>
            </a:r>
            <a:endParaRPr lang="en-US" sz="2400" dirty="0"/>
          </a:p>
          <a:p>
            <a:pPr marL="182880" indent="0">
              <a:buNone/>
            </a:pPr>
            <a:endParaRPr lang="en-US" sz="7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Median wages increased in all industries</a:t>
            </a:r>
            <a:r>
              <a:rPr lang="en-US" sz="2400" dirty="0"/>
              <a:t>.</a:t>
            </a:r>
          </a:p>
          <a:p>
            <a:pPr lvl="1"/>
            <a:r>
              <a:rPr lang="en-US" sz="1400" dirty="0">
                <a:latin typeface="Franklin Gothic Medium Cond"/>
              </a:rPr>
              <a:t>Students who earned credentials in construction and extraction earned the highest median wages at $52,442.</a:t>
            </a:r>
          </a:p>
          <a:p>
            <a:pPr lvl="1"/>
            <a:r>
              <a:rPr lang="en-US" sz="1400" dirty="0">
                <a:latin typeface="Franklin Gothic Medium Cond"/>
              </a:rPr>
              <a:t>Installation, Maintenance, and Repair fields saw median wage increases of $15,401. </a:t>
            </a:r>
            <a:endParaRPr 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7268B2-B08A-4330-9377-631977C4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Analysis</a:t>
            </a:r>
          </a:p>
        </p:txBody>
      </p:sp>
    </p:spTree>
    <p:extLst>
      <p:ext uri="{BB962C8B-B14F-4D97-AF65-F5344CB8AC3E}">
        <p14:creationId xmlns:p14="http://schemas.microsoft.com/office/powerpoint/2010/main" val="341271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A61B1-1D0E-4E8E-B317-EAFD51FB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7268B2-B08A-4330-9377-631977C4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9A12B-C1D5-CD18-866C-5E0A2C5C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77" y="956459"/>
            <a:ext cx="6829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A6C5-351E-4E16-A35F-F40545253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E6DE-6B47-495D-A3CC-9F57D73E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33" y="1035703"/>
            <a:ext cx="6269563" cy="3459179"/>
          </a:xfrm>
        </p:spPr>
        <p:txBody>
          <a:bodyPr lIns="91440" tIns="45720" rIns="91440" bIns="45720" anchor="t"/>
          <a:lstStyle/>
          <a:p>
            <a:r>
              <a:rPr lang="en-US" sz="2800" dirty="0">
                <a:latin typeface="Franklin Gothic Medium Cond"/>
              </a:rPr>
              <a:t>Average Tuition: $849.</a:t>
            </a:r>
          </a:p>
          <a:p>
            <a:pPr lvl="1"/>
            <a:r>
              <a:rPr lang="en-US" sz="2000" dirty="0">
                <a:latin typeface="Franklin Gothic Medium Cond"/>
              </a:rPr>
              <a:t>Average General Fund Reimbursed to Providers: $2,014</a:t>
            </a:r>
            <a:endParaRPr lang="en-US" sz="2000" dirty="0"/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sz="2800" dirty="0">
                <a:latin typeface="Franklin Gothic Medium Cond"/>
              </a:rPr>
              <a:t>Financial aid available</a:t>
            </a:r>
          </a:p>
          <a:p>
            <a:pPr lvl="1"/>
            <a:r>
              <a:rPr lang="en-US" sz="2000" dirty="0"/>
              <a:t>Workforce Financial Assistance (FANTIC) </a:t>
            </a:r>
          </a:p>
          <a:p>
            <a:pPr lvl="1"/>
            <a:r>
              <a:rPr lang="en-US" sz="2000" dirty="0"/>
              <a:t>G3</a:t>
            </a:r>
          </a:p>
          <a:p>
            <a:pPr lvl="1"/>
            <a:r>
              <a:rPr lang="en-US" sz="2000" dirty="0"/>
              <a:t>Virginia Ready Scholars.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B513ED-A219-4C14-9D78-58AC5219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FD012-679E-D101-12F1-907B03C3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64" y="2313885"/>
            <a:ext cx="2120022" cy="899182"/>
          </a:xfrm>
          <a:prstGeom prst="rect">
            <a:avLst/>
          </a:prstGeom>
        </p:spPr>
      </p:pic>
      <p:pic>
        <p:nvPicPr>
          <p:cNvPr id="1032" name="Picture 8" descr="Virginia G3">
            <a:extLst>
              <a:ext uri="{FF2B5EF4-FFF2-40B4-BE49-F238E27FC236}">
                <a16:creationId xmlns:a16="http://schemas.microsoft.com/office/drawing/2014/main" id="{63E9E40A-6AC3-AA42-8BF6-2CCCBC62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7" y="3631239"/>
            <a:ext cx="1117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BE8CD-A815-C505-93E4-907C7AF2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467" y="3506078"/>
            <a:ext cx="2627108" cy="9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4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33" y="1307989"/>
            <a:ext cx="7543800" cy="3186893"/>
          </a:xfrm>
        </p:spPr>
        <p:txBody>
          <a:bodyPr lIns="91440" tIns="45720" rIns="91440" bIns="45720" anchor="t"/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Franklin Gothic Medium Cond"/>
              </a:rPr>
              <a:t>FY 2024 budget amendments increased appropriation to $18.5 million.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Franklin Gothic Medium Cond"/>
              </a:rPr>
              <a:t>Reflecting Council's recommendation, Governor Youngkin's introduced budget and conference report increased appropriation to $22.5 million and $23.8 million.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Franklin Gothic Medium Cond"/>
              </a:rPr>
              <a:t>Bill to raise GF reimbursement limit from $3,000  to $4,000 passed in 2023 session to take effect on July 1, 2024. </a:t>
            </a:r>
            <a:endParaRPr lang="en-US" sz="2200" dirty="0"/>
          </a:p>
          <a:p>
            <a:pPr marL="182880" indent="0">
              <a:spcAft>
                <a:spcPts val="600"/>
              </a:spcAft>
              <a:buNone/>
            </a:pPr>
            <a:endParaRPr lang="en-US" sz="2200" dirty="0">
              <a:latin typeface="Franklin Gothic Medium Cond"/>
            </a:endParaRP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Franklin Gothic Medium"/>
              </a:rPr>
              <a:t>2024 Legislative Update</a:t>
            </a:r>
          </a:p>
        </p:txBody>
      </p:sp>
    </p:spTree>
    <p:extLst>
      <p:ext uri="{BB962C8B-B14F-4D97-AF65-F5344CB8AC3E}">
        <p14:creationId xmlns:p14="http://schemas.microsoft.com/office/powerpoint/2010/main" val="89570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25" y="1235383"/>
            <a:ext cx="7171981" cy="3259499"/>
          </a:xfrm>
        </p:spPr>
        <p:txBody>
          <a:bodyPr lIns="91440" tIns="45720" rIns="91440" bIns="45720" anchor="t"/>
          <a:lstStyle/>
          <a:p>
            <a:r>
              <a:rPr lang="en-US" sz="2000" dirty="0">
                <a:latin typeface="Franklin Gothic Medium Cond"/>
              </a:rPr>
              <a:t>Federal legislation:</a:t>
            </a:r>
            <a:endParaRPr lang="en-US" dirty="0"/>
          </a:p>
          <a:p>
            <a:pPr lvl="1"/>
            <a:r>
              <a:rPr lang="en-US" sz="1600" dirty="0">
                <a:latin typeface="Franklin Gothic Medium Cond"/>
              </a:rPr>
              <a:t>Congressional House of Representatives’ Committee on Education &amp; the Workforce reported the Bipartisan Workforce Pell Act, which would expand Pell Grant eligibility to students enrolled in programs like those offered through WCG.</a:t>
            </a:r>
            <a:endParaRPr lang="en-US" dirty="0"/>
          </a:p>
          <a:p>
            <a:r>
              <a:rPr lang="en-US" sz="2000" dirty="0">
                <a:latin typeface="Franklin Gothic Medium Cond"/>
                <a:cs typeface="Arial"/>
              </a:rPr>
              <a:t>SCHEV submitted WCG data to new workforce agency (Virginia Works).</a:t>
            </a:r>
          </a:p>
          <a:p>
            <a:r>
              <a:rPr lang="en-US" sz="2000" dirty="0">
                <a:latin typeface="Franklin Gothic Medium Cond"/>
                <a:cs typeface="Arial"/>
              </a:rPr>
              <a:t>SCHEV participating in Noncredit Mobility Academy through State Higher Education Executive Officers Association.</a:t>
            </a:r>
          </a:p>
          <a:p>
            <a:r>
              <a:rPr lang="en-US" sz="2000" dirty="0">
                <a:latin typeface="Franklin Gothic Medium Cond"/>
                <a:cs typeface="Arial"/>
              </a:rPr>
              <a:t>CDL programs exceed 25% cap of total GF reimbursement (a cap put forth in budget language). 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</p:spTree>
    <p:extLst>
      <p:ext uri="{BB962C8B-B14F-4D97-AF65-F5344CB8AC3E}">
        <p14:creationId xmlns:p14="http://schemas.microsoft.com/office/powerpoint/2010/main" val="203091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81433" y="1154349"/>
            <a:ext cx="7543800" cy="3340533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dirty="0"/>
              <a:t>Tom Allison</a:t>
            </a:r>
          </a:p>
          <a:p>
            <a:pPr marL="182880" indent="0">
              <a:buNone/>
            </a:pPr>
            <a:r>
              <a:rPr lang="en-US" dirty="0"/>
              <a:t>tomallison@schev.edu</a:t>
            </a:r>
          </a:p>
          <a:p>
            <a:pPr marL="182880" indent="0">
              <a:buNone/>
            </a:pPr>
            <a:r>
              <a:rPr lang="en-US" dirty="0"/>
              <a:t>202-689-9590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884363" algn="l"/>
              </a:tabLst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67518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 Highlights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0E872-3427-B747-CA70-8A1D235A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999884"/>
            <a:ext cx="6798365" cy="350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39124-42B0-2044-F903-45DB6D703EDA}"/>
              </a:ext>
            </a:extLst>
          </p:cNvPr>
          <p:cNvSpPr txBox="1"/>
          <p:nvPr/>
        </p:nvSpPr>
        <p:spPr>
          <a:xfrm>
            <a:off x="535867" y="4491941"/>
            <a:ext cx="6283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*Credential completion rate exceeds 100% due to more students earning credential than completing training </a:t>
            </a:r>
          </a:p>
        </p:txBody>
      </p:sp>
    </p:spTree>
    <p:extLst>
      <p:ext uri="{BB962C8B-B14F-4D97-AF65-F5344CB8AC3E}">
        <p14:creationId xmlns:p14="http://schemas.microsoft.com/office/powerpoint/2010/main" val="309131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6304" y="1060982"/>
            <a:ext cx="5755143" cy="3622699"/>
          </a:xfrm>
        </p:spPr>
        <p:txBody>
          <a:bodyPr>
            <a:noAutofit/>
          </a:bodyPr>
          <a:lstStyle/>
          <a:p>
            <a:r>
              <a:rPr lang="en-US" sz="2000" dirty="0"/>
              <a:t>New Economy Workforce Credential Grant (WCG) established by 2016 General Assembly. </a:t>
            </a:r>
          </a:p>
          <a:p>
            <a:pPr lvl="1"/>
            <a:r>
              <a:rPr lang="en-US" sz="1600" dirty="0"/>
              <a:t>VCCS branded as </a:t>
            </a:r>
            <a:r>
              <a:rPr lang="en-US" sz="1600" dirty="0" err="1"/>
              <a:t>FastForward</a:t>
            </a:r>
            <a:r>
              <a:rPr lang="en-US" sz="1600" dirty="0"/>
              <a:t> (higher ed centers also participate in WCG). </a:t>
            </a:r>
          </a:p>
          <a:p>
            <a:pPr lvl="1"/>
            <a:endParaRPr lang="en-US" sz="1100" dirty="0"/>
          </a:p>
          <a:p>
            <a:r>
              <a:rPr lang="en-US" sz="2000" dirty="0"/>
              <a:t>Three purposes:</a:t>
            </a:r>
          </a:p>
          <a:p>
            <a:pPr lvl="1"/>
            <a:r>
              <a:rPr lang="en-US" sz="1600" dirty="0"/>
              <a:t>Trains workers in programs aligned with high-demand occupations (closing gap between supply and demand).</a:t>
            </a:r>
          </a:p>
          <a:p>
            <a:pPr lvl="1"/>
            <a:r>
              <a:rPr lang="en-US" sz="1600" dirty="0"/>
              <a:t>Makes that  training and credentialing more affordable for workers.</a:t>
            </a:r>
          </a:p>
          <a:p>
            <a:pPr lvl="1"/>
            <a:r>
              <a:rPr lang="en-US" sz="1600" dirty="0"/>
              <a:t>Increases the interest of current and future Virginia workers in technician, technologist, and trade-level positions.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3BE13-B81E-491E-84FD-8B5DA1EE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52" y="1011603"/>
            <a:ext cx="2520950" cy="925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4AFC2-3091-4E33-9630-A9A2BF68C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928" y="1965330"/>
            <a:ext cx="2033704" cy="2392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EB9873-9C1E-4816-8B52-34D93C3CAD07}"/>
              </a:ext>
            </a:extLst>
          </p:cNvPr>
          <p:cNvSpPr txBox="1"/>
          <p:nvPr/>
        </p:nvSpPr>
        <p:spPr>
          <a:xfrm>
            <a:off x="3995484" y="4544484"/>
            <a:ext cx="500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https://www.schev.edu/home/showpublisheddocument/3633/638435830614930000</a:t>
            </a:r>
          </a:p>
        </p:txBody>
      </p:sp>
    </p:spTree>
    <p:extLst>
      <p:ext uri="{BB962C8B-B14F-4D97-AF65-F5344CB8AC3E}">
        <p14:creationId xmlns:p14="http://schemas.microsoft.com/office/powerpoint/2010/main" val="307011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59916-74D4-4FD1-9605-BD511851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17B1-9F3C-44B6-8A6C-6F5C6F2E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32" y="1141379"/>
            <a:ext cx="4362941" cy="3353503"/>
          </a:xfrm>
        </p:spPr>
        <p:txBody>
          <a:bodyPr lIns="91440" tIns="45720" rIns="91440" bIns="45720" anchor="t"/>
          <a:lstStyle/>
          <a:p>
            <a:r>
              <a:rPr lang="en-US" sz="1800" i="1" dirty="0">
                <a:latin typeface="Franklin Gothic Medium Cond"/>
              </a:rPr>
              <a:t>Pathways to Opportunity sets </a:t>
            </a:r>
            <a:r>
              <a:rPr lang="en-US" sz="1800" dirty="0">
                <a:latin typeface="Franklin Gothic Medium Cond"/>
              </a:rPr>
              <a:t>goal of 70% postsecondary attainment by 2030.</a:t>
            </a:r>
          </a:p>
          <a:p>
            <a:pPr marL="182880" indent="0">
              <a:buNone/>
            </a:pPr>
            <a:endParaRPr lang="en-US" sz="1800" dirty="0"/>
          </a:p>
          <a:p>
            <a:r>
              <a:rPr lang="en-US" sz="1800" dirty="0"/>
              <a:t>SCHEV estimated that 10% would fall into certificate / credential category. </a:t>
            </a:r>
          </a:p>
          <a:p>
            <a:pPr marL="18288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1800" dirty="0">
                <a:latin typeface="Franklin Gothic Medium Cond"/>
              </a:rPr>
              <a:t>According to the Lumina Foundation, 7% of working age Virginians earned a certificate or credential in 2021. </a:t>
            </a:r>
            <a:endParaRPr lang="en-US" sz="18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500" dirty="0"/>
          </a:p>
          <a:p>
            <a:endParaRPr lang="en-US" sz="1200" dirty="0"/>
          </a:p>
          <a:p>
            <a:pPr marL="18288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235B7D-6D69-49E3-9F04-38FDE9E7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45C05-71EC-453F-87E2-2947AC9C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055" y="1163653"/>
            <a:ext cx="3383689" cy="33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6730" y="1116824"/>
            <a:ext cx="7672623" cy="3615719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US" sz="2400" dirty="0">
                <a:latin typeface="Franklin Gothic Medium Cond"/>
              </a:rPr>
              <a:t>Virginia Board for Workforce Development, in consultation with </a:t>
            </a:r>
            <a:r>
              <a:rPr lang="en-US" sz="2400">
                <a:latin typeface="Franklin Gothic Medium Cond"/>
              </a:rPr>
              <a:t>Virginia</a:t>
            </a:r>
            <a:r>
              <a:rPr lang="en-US" sz="2400" dirty="0">
                <a:latin typeface="Franklin Gothic Medium Cond"/>
              </a:rPr>
              <a:t> Office of Education Economics, maintains list of high-demand fields.</a:t>
            </a:r>
          </a:p>
          <a:p>
            <a:pPr lvl="1"/>
            <a:r>
              <a:rPr lang="en-US" sz="2000" dirty="0"/>
              <a:t>Workforce Board recommends which WCG programs align with the high-demand list. </a:t>
            </a:r>
          </a:p>
          <a:p>
            <a:pPr lvl="1"/>
            <a:endParaRPr lang="en-US" sz="1000" dirty="0"/>
          </a:p>
          <a:p>
            <a:r>
              <a:rPr lang="en-US" sz="2400" dirty="0"/>
              <a:t>Institution boards approve training programs aligned to those high-demand fields.</a:t>
            </a:r>
          </a:p>
          <a:p>
            <a:pPr lvl="1"/>
            <a:r>
              <a:rPr lang="en-US" sz="2000" dirty="0"/>
              <a:t>If additional high-demand fields are identified outside of the annual review process by the board, then eligible institutions may submit approved updates to the board.</a:t>
            </a:r>
          </a:p>
          <a:p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9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6304" y="1067963"/>
            <a:ext cx="7680687" cy="3659241"/>
          </a:xfrm>
        </p:spPr>
        <p:txBody>
          <a:bodyPr>
            <a:normAutofit/>
          </a:bodyPr>
          <a:lstStyle/>
          <a:p>
            <a:endParaRPr lang="en-US" sz="700" dirty="0"/>
          </a:p>
          <a:p>
            <a:r>
              <a:rPr lang="en-US" sz="2400" dirty="0"/>
              <a:t>Pay-for-performance system breaks cost of program into thirds:</a:t>
            </a:r>
          </a:p>
          <a:p>
            <a:pPr lvl="1"/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third paid by the</a:t>
            </a:r>
            <a:r>
              <a:rPr lang="en-US" sz="1800" u="sng" dirty="0"/>
              <a:t> student.</a:t>
            </a:r>
          </a:p>
          <a:p>
            <a:pPr lvl="2"/>
            <a:r>
              <a:rPr lang="en-US" sz="1400" dirty="0"/>
              <a:t>Some financial aid is available.</a:t>
            </a:r>
          </a:p>
          <a:p>
            <a:pPr lvl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third paid by the </a:t>
            </a:r>
            <a:r>
              <a:rPr lang="en-US" sz="1800" u="sng" dirty="0"/>
              <a:t>state</a:t>
            </a:r>
            <a:r>
              <a:rPr lang="en-US" sz="1800" dirty="0"/>
              <a:t> to the </a:t>
            </a:r>
            <a:r>
              <a:rPr lang="en-US" sz="1800" u="sng" dirty="0"/>
              <a:t>institution</a:t>
            </a:r>
            <a:r>
              <a:rPr lang="en-US" sz="1800" dirty="0"/>
              <a:t> for training completion.</a:t>
            </a:r>
          </a:p>
          <a:p>
            <a:pPr lvl="2"/>
            <a:r>
              <a:rPr lang="en-US" sz="1400" dirty="0"/>
              <a:t>Student pays for 2</a:t>
            </a:r>
            <a:r>
              <a:rPr lang="en-US" sz="1400" baseline="30000" dirty="0"/>
              <a:t>nd</a:t>
            </a:r>
            <a:r>
              <a:rPr lang="en-US" sz="1400" dirty="0"/>
              <a:t> third if training incomplete. </a:t>
            </a:r>
          </a:p>
          <a:p>
            <a:pPr lvl="1"/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third paid by the </a:t>
            </a:r>
            <a:r>
              <a:rPr lang="en-US" sz="1800" u="sng" dirty="0"/>
              <a:t>state</a:t>
            </a:r>
            <a:r>
              <a:rPr lang="en-US" sz="1800" dirty="0"/>
              <a:t> to the </a:t>
            </a:r>
            <a:r>
              <a:rPr lang="en-US" sz="1800" u="sng" dirty="0"/>
              <a:t>institution</a:t>
            </a:r>
            <a:r>
              <a:rPr lang="en-US" sz="1800" dirty="0"/>
              <a:t> for completion of credential.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sz="2400" dirty="0"/>
              <a:t>Maximum reimbursement per program completion: $3,000</a:t>
            </a:r>
          </a:p>
          <a:p>
            <a:pPr marL="182880" indent="0">
              <a:buNone/>
            </a:pPr>
            <a:endParaRPr lang="en-US" sz="700" dirty="0"/>
          </a:p>
          <a:p>
            <a:r>
              <a:rPr lang="en-US" sz="2400" dirty="0"/>
              <a:t>Budget language: No program can receive more than 25% of grant funds. </a:t>
            </a:r>
          </a:p>
          <a:p>
            <a:endParaRPr lang="en-US" sz="2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319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6303" y="1024647"/>
            <a:ext cx="7680687" cy="390359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000" dirty="0"/>
              <a:t>Eligible institutions: public 2-year institutions &amp; higher education centers.</a:t>
            </a:r>
          </a:p>
          <a:p>
            <a:endParaRPr lang="en-US" sz="900" dirty="0"/>
          </a:p>
          <a:p>
            <a:r>
              <a:rPr lang="en-US" sz="2000" dirty="0"/>
              <a:t>SCHEV charged with administering and assessing the program. </a:t>
            </a:r>
          </a:p>
          <a:p>
            <a:pPr marL="182880" indent="0">
              <a:buNone/>
            </a:pPr>
            <a:endParaRPr lang="en-US" sz="900" dirty="0"/>
          </a:p>
          <a:p>
            <a:r>
              <a:rPr lang="en-US" sz="2000" dirty="0">
                <a:latin typeface="Franklin Gothic Medium Cond"/>
              </a:rPr>
              <a:t>Funding: $13.5 million (FY 2023).</a:t>
            </a:r>
          </a:p>
          <a:p>
            <a:endParaRPr lang="en-US" sz="2400" dirty="0"/>
          </a:p>
          <a:p>
            <a:pPr marL="18288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18288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9165C-A7F7-178E-7714-C5582CB10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91" y="2482582"/>
            <a:ext cx="4052026" cy="19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79CF5-D287-4704-BF82-8D8203184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126E-8320-43D2-B226-2D966F14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82" y="1280160"/>
            <a:ext cx="8292616" cy="1057834"/>
          </a:xfrm>
        </p:spPr>
        <p:txBody>
          <a:bodyPr lIns="91440" tIns="45720" rIns="91440" bIns="45720" anchor="t"/>
          <a:lstStyle/>
          <a:p>
            <a:r>
              <a:rPr lang="en-US" sz="2200" dirty="0">
                <a:latin typeface="Franklin Gothic Medium Cond"/>
              </a:rPr>
              <a:t>I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Franklin Gothic Medium Cond"/>
              </a:rPr>
              <a:t>nstitutions reported </a:t>
            </a:r>
            <a:r>
              <a:rPr lang="en-US" sz="2200" dirty="0">
                <a:latin typeface="Franklin Gothic Medium Cond"/>
              </a:rPr>
              <a:t>13,428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Franklin Gothic Medium Cond"/>
              </a:rPr>
              <a:t> enrollments in FY </a:t>
            </a:r>
            <a:r>
              <a:rPr lang="en-US" sz="2200" dirty="0">
                <a:latin typeface="Franklin Gothic Medium Cond"/>
              </a:rPr>
              <a:t>2023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Franklin Gothic Medium Cond"/>
              </a:rPr>
              <a:t>, an </a:t>
            </a:r>
            <a:r>
              <a:rPr lang="en-US" sz="2200" dirty="0">
                <a:latin typeface="Franklin Gothic Medium Cond"/>
              </a:rPr>
              <a:t>9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Franklin Gothic Medium Cond"/>
              </a:rPr>
              <a:t>% increase from FY </a:t>
            </a:r>
            <a:r>
              <a:rPr lang="en-US" sz="2200" dirty="0">
                <a:latin typeface="Franklin Gothic Medium Cond"/>
              </a:rPr>
              <a:t>2022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Franklin Gothic Medium Cond"/>
              </a:rPr>
              <a:t> and the most since the inception of the program</a:t>
            </a:r>
            <a:r>
              <a:rPr lang="en-US" sz="2200" dirty="0">
                <a:latin typeface="Franklin Gothic Medium Cond"/>
              </a:rPr>
              <a:t>.</a:t>
            </a:r>
          </a:p>
          <a:p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2200" dirty="0"/>
              <a:t>Completion and credentialing rates remained relatively stable.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  <a:latin typeface="Franklin Gothic Medium Cond"/>
              </a:rPr>
              <a:t>95% complete training.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  <a:latin typeface="Franklin Gothic Medium Cond"/>
              </a:rPr>
              <a:t>71</a:t>
            </a:r>
            <a:r>
              <a:rPr lang="en-US" sz="1600" b="0" i="0" u="none" strike="noStrike" dirty="0">
                <a:solidFill>
                  <a:schemeClr val="accent1"/>
                </a:solidFill>
                <a:effectLst/>
                <a:latin typeface="Franklin Gothic Medium Cond"/>
              </a:rPr>
              <a:t>% go on to earn credential. </a:t>
            </a:r>
          </a:p>
          <a:p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2200" dirty="0"/>
              <a:t>WCG still makes up relatively small proportion of VCCS enrollments (Fall 2023 headcount in for-credit programs was 151,034).</a:t>
            </a:r>
            <a:endParaRPr lang="en-US" sz="22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endParaRPr lang="en-US" sz="1600" b="0" i="0" u="none" strike="noStrike" dirty="0">
              <a:solidFill>
                <a:schemeClr val="accent1"/>
              </a:solidFill>
              <a:effectLst/>
              <a:latin typeface="+mj-lt"/>
            </a:endParaRP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62EAC-F224-48FF-B978-0C52479F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Highlights</a:t>
            </a:r>
          </a:p>
        </p:txBody>
      </p:sp>
    </p:spTree>
    <p:extLst>
      <p:ext uri="{BB962C8B-B14F-4D97-AF65-F5344CB8AC3E}">
        <p14:creationId xmlns:p14="http://schemas.microsoft.com/office/powerpoint/2010/main" val="15900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24759-942E-5A18-783F-5F401FA550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8AE60F-4899-3BB2-4B64-A713BF09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Franklin Gothic Medium"/>
              </a:rPr>
              <a:t>Program Overview</a:t>
            </a:r>
            <a:endParaRPr lang="en-US" dirty="0">
              <a:solidFill>
                <a:srgbClr val="000000"/>
              </a:solidFill>
              <a:latin typeface="Franklin Gothic Medium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E1D2C-4C5F-4117-9B3D-8EEC4511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52" y="1111030"/>
            <a:ext cx="5646145" cy="3029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244D4-725F-C611-8D24-3C4F4C4F1829}"/>
              </a:ext>
            </a:extLst>
          </p:cNvPr>
          <p:cNvSpPr txBox="1"/>
          <p:nvPr/>
        </p:nvSpPr>
        <p:spPr>
          <a:xfrm>
            <a:off x="6314377" y="2042067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As enrollments have grown, student success has held steady.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24759-942E-5A18-783F-5F401FA550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8AE60F-4899-3BB2-4B64-A713BF09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Franklin Gothic Medium"/>
              </a:rPr>
              <a:t>Program Overview</a:t>
            </a:r>
            <a:endParaRPr lang="en-US">
              <a:solidFill>
                <a:srgbClr val="000000"/>
              </a:solidFill>
              <a:latin typeface="Franklin Gothic Medium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ECB12-32FE-5B89-6166-776E2A92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24" y="1168712"/>
            <a:ext cx="5736856" cy="3393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0F8F7-4277-3191-AE5B-81E808E2B246}"/>
              </a:ext>
            </a:extLst>
          </p:cNvPr>
          <p:cNvSpPr txBox="1"/>
          <p:nvPr/>
        </p:nvSpPr>
        <p:spPr>
          <a:xfrm>
            <a:off x="6451069" y="2049036"/>
            <a:ext cx="25127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In FY 2022, performance began exceeding appropriations.</a:t>
            </a:r>
          </a:p>
        </p:txBody>
      </p:sp>
    </p:spTree>
    <p:extLst>
      <p:ext uri="{BB962C8B-B14F-4D97-AF65-F5344CB8AC3E}">
        <p14:creationId xmlns:p14="http://schemas.microsoft.com/office/powerpoint/2010/main" val="2202797434"/>
      </p:ext>
    </p:extLst>
  </p:cSld>
  <p:clrMapOvr>
    <a:masterClrMapping/>
  </p:clrMapOvr>
</p:sld>
</file>

<file path=ppt/theme/theme1.xml><?xml version="1.0" encoding="utf-8"?>
<a:theme xmlns:a="http://schemas.openxmlformats.org/drawingml/2006/main" name="169LongPPTTemplate">
  <a:themeElements>
    <a:clrScheme name="SCHEVTheme">
      <a:dk1>
        <a:srgbClr val="20558A"/>
      </a:dk1>
      <a:lt1>
        <a:srgbClr val="FFFFFF"/>
      </a:lt1>
      <a:dk2>
        <a:srgbClr val="293E6B"/>
      </a:dk2>
      <a:lt2>
        <a:srgbClr val="9BBBB0"/>
      </a:lt2>
      <a:accent1>
        <a:srgbClr val="20558A"/>
      </a:accent1>
      <a:accent2>
        <a:srgbClr val="6F90B8"/>
      </a:accent2>
      <a:accent3>
        <a:srgbClr val="9BBBB0"/>
      </a:accent3>
      <a:accent4>
        <a:srgbClr val="E6A158"/>
      </a:accent4>
      <a:accent5>
        <a:srgbClr val="747679"/>
      </a:accent5>
      <a:accent6>
        <a:srgbClr val="C9292D"/>
      </a:accent6>
      <a:hlink>
        <a:srgbClr val="0070C0"/>
      </a:hlink>
      <a:folHlink>
        <a:srgbClr val="20558A"/>
      </a:folHlink>
    </a:clrScheme>
    <a:fontScheme name="SCHEV Fonts">
      <a:majorFont>
        <a:latin typeface="Franklin Gothic Demi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94d65-ae71-498a-a453-e1c80605881d" xsi:nil="true"/>
    <lcf76f155ced4ddcb4097134ff3c332f xmlns="f3d35a40-bbea-43c8-99cf-c6b5d40b3585">
      <Terms xmlns="http://schemas.microsoft.com/office/infopath/2007/PartnerControls"/>
    </lcf76f155ced4ddcb4097134ff3c332f>
    <SharedWithUsers xmlns="01e94d65-ae71-498a-a453-e1c80605881d">
      <UserInfo>
        <DisplayName>Edwards, Alan (SCHEV)</DisplayName>
        <AccountId>1270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8F7A94183E74187B11190571C8356" ma:contentTypeVersion="15" ma:contentTypeDescription="Create a new document." ma:contentTypeScope="" ma:versionID="59a46c6966bb3902afd82eb023caf3dd">
  <xsd:schema xmlns:xsd="http://www.w3.org/2001/XMLSchema" xmlns:xs="http://www.w3.org/2001/XMLSchema" xmlns:p="http://schemas.microsoft.com/office/2006/metadata/properties" xmlns:ns2="f3d35a40-bbea-43c8-99cf-c6b5d40b3585" xmlns:ns3="01e94d65-ae71-498a-a453-e1c80605881d" targetNamespace="http://schemas.microsoft.com/office/2006/metadata/properties" ma:root="true" ma:fieldsID="60f54ad43a37c4f12bc83020f72e349f" ns2:_="" ns3:_="">
    <xsd:import namespace="f3d35a40-bbea-43c8-99cf-c6b5d40b3585"/>
    <xsd:import namespace="01e94d65-ae71-498a-a453-e1c806058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35a40-bbea-43c8-99cf-c6b5d40b3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94d65-ae71-498a-a453-e1c806058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065693a-df8c-402d-996e-cf9ee50cbc90}" ma:internalName="TaxCatchAll" ma:showField="CatchAllData" ma:web="01e94d65-ae71-498a-a453-e1c8060588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3A1C1B-3BA1-4155-8F5D-51B89E7F610C}">
  <ds:schemaRefs>
    <ds:schemaRef ds:uri="http://purl.org/dc/dcmitype/"/>
    <ds:schemaRef ds:uri="f3d35a40-bbea-43c8-99cf-c6b5d40b3585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1e94d65-ae71-498a-a453-e1c80605881d"/>
  </ds:schemaRefs>
</ds:datastoreItem>
</file>

<file path=customXml/itemProps2.xml><?xml version="1.0" encoding="utf-8"?>
<ds:datastoreItem xmlns:ds="http://schemas.openxmlformats.org/officeDocument/2006/customXml" ds:itemID="{8223A15B-2EA7-42EF-9C21-E19BA87CE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d35a40-bbea-43c8-99cf-c6b5d40b3585"/>
    <ds:schemaRef ds:uri="01e94d65-ae71-498a-a453-e1c806058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A017EA-D0C3-4C01-8350-A6DCC3798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169LongPPTTemplate (2)</Template>
  <TotalTime>33620</TotalTime>
  <Words>865</Words>
  <Application>Microsoft Office PowerPoint</Application>
  <PresentationFormat>On-screen Show (16:9)</PresentationFormat>
  <Paragraphs>138</Paragraphs>
  <Slides>19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Franklin Gothic Demi</vt:lpstr>
      <vt:lpstr>Franklin Gothic Medium</vt:lpstr>
      <vt:lpstr>Franklin Gothic Medium Cond</vt:lpstr>
      <vt:lpstr>Palatino Linotype</vt:lpstr>
      <vt:lpstr>169LongPPTTemplate</vt:lpstr>
      <vt:lpstr>PowerPoint Presentation</vt:lpstr>
      <vt:lpstr>Program Overview</vt:lpstr>
      <vt:lpstr>Program Overview</vt:lpstr>
      <vt:lpstr>Program Overview</vt:lpstr>
      <vt:lpstr>Program Overview</vt:lpstr>
      <vt:lpstr>Program Overview</vt:lpstr>
      <vt:lpstr>Program Highlights</vt:lpstr>
      <vt:lpstr>Program Overview </vt:lpstr>
      <vt:lpstr>Program Overview </vt:lpstr>
      <vt:lpstr>Program Highlights</vt:lpstr>
      <vt:lpstr>Demographics</vt:lpstr>
      <vt:lpstr>Wage Analysis</vt:lpstr>
      <vt:lpstr>Wage Analysis</vt:lpstr>
      <vt:lpstr>Wage Analysis</vt:lpstr>
      <vt:lpstr>Student Costs</vt:lpstr>
      <vt:lpstr>2024 Legislative Update</vt:lpstr>
      <vt:lpstr>Other Issues</vt:lpstr>
      <vt:lpstr>Questions</vt:lpstr>
      <vt:lpstr>Program Highlights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Kang</dc:creator>
  <cp:lastModifiedBy>Allison, Tom (SCHEV)</cp:lastModifiedBy>
  <cp:revision>316</cp:revision>
  <cp:lastPrinted>2016-12-06T20:27:31Z</cp:lastPrinted>
  <dcterms:created xsi:type="dcterms:W3CDTF">2017-09-13T23:20:47Z</dcterms:created>
  <dcterms:modified xsi:type="dcterms:W3CDTF">2024-03-15T19:41:20Z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0x010100E238F7A94183E74187B11190571C8356</vt:lpwstr>
  </property>
  <property fmtid="{D5CDD505-2E9C-101B-9397-08002B2CF9AE}" pid="3" name="Order">
    <vt:r8>18800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