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Futura BdCn BT"/>
                <a:cs typeface="Futura Bd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Futura Lt BT"/>
                <a:cs typeface="Futura Lt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0B179"/>
                </a:solidFill>
                <a:latin typeface="Futura Hv BT"/>
                <a:cs typeface="Futura Hv BT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Futura BdCn BT"/>
                <a:cs typeface="Futura Bd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Futura Lt BT"/>
                <a:cs typeface="Futura Lt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0B179"/>
                </a:solidFill>
                <a:latin typeface="Futura Hv BT"/>
                <a:cs typeface="Futura Hv BT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Futura BdCn BT"/>
                <a:cs typeface="Futura Bd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0B179"/>
                </a:solidFill>
                <a:latin typeface="Futura Hv BT"/>
                <a:cs typeface="Futura Hv BT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Futura BdCn BT"/>
                <a:cs typeface="Futura Bd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0B179"/>
                </a:solidFill>
                <a:latin typeface="Futura Hv BT"/>
                <a:cs typeface="Futura Hv BT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0B179"/>
                </a:solidFill>
                <a:latin typeface="Futura Hv BT"/>
                <a:cs typeface="Futura Hv BT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895" y="6283452"/>
            <a:ext cx="1638300" cy="48767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077038"/>
            <a:ext cx="9144000" cy="13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11428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0B1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04772"/>
            <a:ext cx="9144000" cy="13211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1242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0B1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7250" y="-19684"/>
            <a:ext cx="7629499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Futura BdCn BT"/>
                <a:cs typeface="Futura Bd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3923" y="1597914"/>
            <a:ext cx="5424170" cy="2947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Futura Lt BT"/>
                <a:cs typeface="Futura Lt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39996" y="6385538"/>
            <a:ext cx="276225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0B179"/>
                </a:solidFill>
                <a:latin typeface="Futura Hv BT"/>
                <a:cs typeface="Futura Hv BT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VirginiaTOP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rginiaTOP.org/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rginiaTOP.org/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rginiaTOP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rginiaTOP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giniaTOP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lishabazemore@schev.edu" TargetMode="External"/><Relationship Id="rId2" Type="http://schemas.openxmlformats.org/officeDocument/2006/relationships/hyperlink" Target="http://www.VirginiaTO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hleycrute@schev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giniaTOP.org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rginiaTOP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giniaTOP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giniaTOP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rginiatop.org/regions/" TargetMode="External"/><Relationship Id="rId5" Type="http://schemas.openxmlformats.org/officeDocument/2006/relationships/hyperlink" Target="http://www.VirginiaTOP.org/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giniaTOP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rginiaTOP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rginiaTOP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rginiaTOP.org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4501" y="6300622"/>
            <a:ext cx="2251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895" y="6283452"/>
            <a:ext cx="1638300" cy="48767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077038"/>
            <a:ext cx="9144000" cy="132715"/>
            <a:chOff x="0" y="6077038"/>
            <a:chExt cx="9144000" cy="13271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77038"/>
              <a:ext cx="9143999" cy="1321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11428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0FB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51687"/>
            <a:ext cx="9144000" cy="2560320"/>
            <a:chOff x="0" y="551687"/>
            <a:chExt cx="9144000" cy="25603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04772"/>
              <a:ext cx="9143999" cy="1321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51687"/>
              <a:ext cx="9144000" cy="256031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66038" y="4211346"/>
            <a:ext cx="885806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638550" algn="l"/>
              </a:tabLst>
            </a:pPr>
            <a:r>
              <a:rPr sz="3200" b="0" dirty="0">
                <a:solidFill>
                  <a:srgbClr val="00ADD0"/>
                </a:solidFill>
                <a:latin typeface="Futura-Bold"/>
                <a:cs typeface="Futura-Bold"/>
              </a:rPr>
              <a:t>Virginia</a:t>
            </a:r>
            <a:r>
              <a:rPr sz="3200" b="0" spc="95" dirty="0">
                <a:solidFill>
                  <a:srgbClr val="00ADD0"/>
                </a:solidFill>
                <a:latin typeface="Futura-Bold"/>
                <a:cs typeface="Futura-Bold"/>
              </a:rPr>
              <a:t> </a:t>
            </a:r>
            <a:r>
              <a:rPr sz="3200" b="0" spc="-10" dirty="0">
                <a:solidFill>
                  <a:srgbClr val="00ADD0"/>
                </a:solidFill>
                <a:latin typeface="Futura-Bold"/>
                <a:cs typeface="Futura-Bold"/>
              </a:rPr>
              <a:t>Talent</a:t>
            </a:r>
            <a:r>
              <a:rPr lang="en-US" sz="3200" spc="-10" dirty="0">
                <a:solidFill>
                  <a:srgbClr val="00ADD0"/>
                </a:solidFill>
                <a:latin typeface="Futura-Bold"/>
                <a:cs typeface="Futura-Bold"/>
              </a:rPr>
              <a:t> </a:t>
            </a:r>
            <a:r>
              <a:rPr sz="3200" b="0" spc="-50" dirty="0">
                <a:solidFill>
                  <a:srgbClr val="00ADD0"/>
                </a:solidFill>
                <a:latin typeface="Futura-Bold"/>
                <a:cs typeface="Futura-Bold"/>
              </a:rPr>
              <a:t>+ </a:t>
            </a:r>
            <a:r>
              <a:rPr sz="3200" b="0" dirty="0">
                <a:solidFill>
                  <a:srgbClr val="00ADD0"/>
                </a:solidFill>
                <a:latin typeface="Futura-Bold"/>
                <a:cs typeface="Futura-Bold"/>
              </a:rPr>
              <a:t>Opportunity</a:t>
            </a:r>
            <a:r>
              <a:rPr sz="3200" b="0" spc="40" dirty="0">
                <a:solidFill>
                  <a:srgbClr val="00ADD0"/>
                </a:solidFill>
                <a:latin typeface="Futura-Bold"/>
                <a:cs typeface="Futura-Bold"/>
              </a:rPr>
              <a:t> </a:t>
            </a:r>
            <a:r>
              <a:rPr sz="3200" b="0" spc="-10" dirty="0">
                <a:solidFill>
                  <a:srgbClr val="00ADD0"/>
                </a:solidFill>
                <a:latin typeface="Futura-Bold"/>
                <a:cs typeface="Futura-Bold"/>
              </a:rPr>
              <a:t>Partnership</a:t>
            </a:r>
            <a:endParaRPr sz="3200" dirty="0">
              <a:latin typeface="Futura-Bold"/>
              <a:cs typeface="Futura-Bold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695" y="4135620"/>
            <a:ext cx="584200" cy="656717"/>
            <a:chOff x="1467611" y="4191000"/>
            <a:chExt cx="584200" cy="585470"/>
          </a:xfrm>
        </p:grpSpPr>
        <p:sp>
          <p:nvSpPr>
            <p:cNvPr id="12" name="object 12"/>
            <p:cNvSpPr/>
            <p:nvPr/>
          </p:nvSpPr>
          <p:spPr>
            <a:xfrm>
              <a:off x="1626107" y="41910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50" y="0"/>
                  </a:moveTo>
                  <a:lnTo>
                    <a:pt x="0" y="133350"/>
                  </a:lnTo>
                  <a:lnTo>
                    <a:pt x="133350" y="266700"/>
                  </a:lnTo>
                  <a:lnTo>
                    <a:pt x="266700" y="13335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A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435102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50" y="0"/>
                  </a:moveTo>
                  <a:lnTo>
                    <a:pt x="0" y="133349"/>
                  </a:lnTo>
                  <a:lnTo>
                    <a:pt x="133350" y="266699"/>
                  </a:lnTo>
                  <a:lnTo>
                    <a:pt x="266700" y="133349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6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6127" y="4352544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132588" y="0"/>
                  </a:moveTo>
                  <a:lnTo>
                    <a:pt x="0" y="132587"/>
                  </a:lnTo>
                  <a:lnTo>
                    <a:pt x="132588" y="265175"/>
                  </a:lnTo>
                  <a:lnTo>
                    <a:pt x="265176" y="132587"/>
                  </a:lnTo>
                  <a:lnTo>
                    <a:pt x="132588" y="0"/>
                  </a:lnTo>
                  <a:close/>
                </a:path>
              </a:pathLst>
            </a:custGeom>
            <a:solidFill>
              <a:srgbClr val="0FB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4583" y="4511040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132588" y="0"/>
                  </a:moveTo>
                  <a:lnTo>
                    <a:pt x="0" y="132587"/>
                  </a:lnTo>
                  <a:lnTo>
                    <a:pt x="132588" y="265176"/>
                  </a:lnTo>
                  <a:lnTo>
                    <a:pt x="265176" y="132587"/>
                  </a:lnTo>
                  <a:lnTo>
                    <a:pt x="132588" y="0"/>
                  </a:lnTo>
                  <a:close/>
                </a:path>
              </a:pathLst>
            </a:custGeom>
            <a:solidFill>
              <a:srgbClr val="00A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20548" y="133574"/>
            <a:ext cx="9372600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65595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Regional</a:t>
            </a:r>
            <a:r>
              <a:rPr spc="-155" dirty="0"/>
              <a:t> </a:t>
            </a:r>
            <a:r>
              <a:rPr spc="-60" dirty="0"/>
              <a:t>Top</a:t>
            </a:r>
            <a:r>
              <a:rPr spc="-130" dirty="0"/>
              <a:t> </a:t>
            </a:r>
            <a:r>
              <a:rPr dirty="0"/>
              <a:t>Employer</a:t>
            </a:r>
            <a:r>
              <a:rPr spc="-150" dirty="0"/>
              <a:t> </a:t>
            </a:r>
            <a:r>
              <a:rPr spc="-10" dirty="0"/>
              <a:t>Recognition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9319" y="2485594"/>
            <a:ext cx="3173767" cy="18449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784" y="2485591"/>
            <a:ext cx="2754741" cy="23386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1783" y="2490158"/>
            <a:ext cx="2530723" cy="26770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9752" y="4406010"/>
            <a:ext cx="8561070" cy="1188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29" algn="ctr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latin typeface="Futura"/>
                <a:cs typeface="Futura"/>
              </a:rPr>
              <a:t>Employer</a:t>
            </a:r>
            <a:r>
              <a:rPr sz="1200" b="1" spc="-20" dirty="0">
                <a:latin typeface="Futura"/>
                <a:cs typeface="Futura"/>
              </a:rPr>
              <a:t> </a:t>
            </a:r>
            <a:r>
              <a:rPr sz="1200" b="1" dirty="0">
                <a:latin typeface="Futura"/>
                <a:cs typeface="Futura"/>
              </a:rPr>
              <a:t>Panel</a:t>
            </a:r>
            <a:r>
              <a:rPr sz="1200" b="1" spc="-5" dirty="0">
                <a:latin typeface="Futura"/>
                <a:cs typeface="Futura"/>
              </a:rPr>
              <a:t> </a:t>
            </a:r>
            <a:r>
              <a:rPr sz="1200" b="1" dirty="0">
                <a:latin typeface="Futura"/>
                <a:cs typeface="Futura"/>
              </a:rPr>
              <a:t>&amp;</a:t>
            </a:r>
            <a:r>
              <a:rPr sz="1200" b="1" spc="-30" dirty="0">
                <a:latin typeface="Futura"/>
                <a:cs typeface="Futura"/>
              </a:rPr>
              <a:t> </a:t>
            </a:r>
            <a:r>
              <a:rPr sz="1200" b="1" spc="-10" dirty="0">
                <a:latin typeface="Futura"/>
                <a:cs typeface="Futura"/>
              </a:rPr>
              <a:t>Networking</a:t>
            </a:r>
            <a:endParaRPr sz="1200">
              <a:latin typeface="Futura"/>
              <a:cs typeface="Futura"/>
            </a:endParaRPr>
          </a:p>
          <a:p>
            <a:pPr marL="215265" algn="ctr">
              <a:lnSpc>
                <a:spcPts val="1315"/>
              </a:lnSpc>
            </a:pPr>
            <a:r>
              <a:rPr sz="1100" b="1" dirty="0">
                <a:latin typeface="Futura"/>
                <a:cs typeface="Futura"/>
              </a:rPr>
              <a:t>Top</a:t>
            </a:r>
            <a:r>
              <a:rPr sz="1100" b="1" spc="-15" dirty="0">
                <a:latin typeface="Futura"/>
                <a:cs typeface="Futura"/>
              </a:rPr>
              <a:t> </a:t>
            </a:r>
            <a:r>
              <a:rPr sz="1100" b="1" dirty="0">
                <a:latin typeface="Futura"/>
                <a:cs typeface="Futura"/>
              </a:rPr>
              <a:t>Employers:</a:t>
            </a:r>
            <a:r>
              <a:rPr sz="1100" b="1" spc="-40" dirty="0">
                <a:latin typeface="Futura"/>
                <a:cs typeface="Futura"/>
              </a:rPr>
              <a:t> </a:t>
            </a:r>
            <a:r>
              <a:rPr sz="1100" b="1" spc="-25" dirty="0">
                <a:latin typeface="Futura"/>
                <a:cs typeface="Futura"/>
              </a:rPr>
              <a:t>20</a:t>
            </a:r>
            <a:endParaRPr sz="1100">
              <a:latin typeface="Futura"/>
              <a:cs typeface="Futura"/>
            </a:endParaRPr>
          </a:p>
          <a:p>
            <a:pPr marR="6019800" algn="ctr">
              <a:lnSpc>
                <a:spcPts val="1435"/>
              </a:lnSpc>
              <a:spcBef>
                <a:spcPts val="610"/>
              </a:spcBef>
            </a:pPr>
            <a:r>
              <a:rPr sz="1200" b="1" dirty="0">
                <a:solidFill>
                  <a:srgbClr val="202429"/>
                </a:solidFill>
                <a:latin typeface="Futura"/>
                <a:cs typeface="Futura"/>
              </a:rPr>
              <a:t>Richmond</a:t>
            </a:r>
            <a:r>
              <a:rPr sz="1200" b="1" spc="-20" dirty="0">
                <a:solidFill>
                  <a:srgbClr val="202429"/>
                </a:solidFill>
                <a:latin typeface="Futura"/>
                <a:cs typeface="Futura"/>
              </a:rPr>
              <a:t> </a:t>
            </a:r>
            <a:r>
              <a:rPr sz="1200" b="1" dirty="0">
                <a:solidFill>
                  <a:srgbClr val="202429"/>
                </a:solidFill>
                <a:latin typeface="Futura"/>
                <a:cs typeface="Futura"/>
              </a:rPr>
              <a:t>Flying</a:t>
            </a:r>
            <a:r>
              <a:rPr sz="1200" b="1" spc="-10" dirty="0">
                <a:solidFill>
                  <a:srgbClr val="202429"/>
                </a:solidFill>
                <a:latin typeface="Futura"/>
                <a:cs typeface="Futura"/>
              </a:rPr>
              <a:t> </a:t>
            </a:r>
            <a:r>
              <a:rPr sz="1200" b="1" dirty="0">
                <a:solidFill>
                  <a:srgbClr val="202429"/>
                </a:solidFill>
                <a:latin typeface="Futura"/>
                <a:cs typeface="Futura"/>
              </a:rPr>
              <a:t>Squirrels</a:t>
            </a:r>
            <a:r>
              <a:rPr sz="1200" b="1" spc="-10" dirty="0">
                <a:solidFill>
                  <a:srgbClr val="202429"/>
                </a:solidFill>
                <a:latin typeface="Futura"/>
                <a:cs typeface="Futura"/>
              </a:rPr>
              <a:t> </a:t>
            </a:r>
            <a:r>
              <a:rPr sz="1200" b="1" spc="-20" dirty="0">
                <a:solidFill>
                  <a:srgbClr val="202429"/>
                </a:solidFill>
                <a:latin typeface="Futura"/>
                <a:cs typeface="Futura"/>
              </a:rPr>
              <a:t>Game</a:t>
            </a:r>
            <a:endParaRPr sz="1200">
              <a:latin typeface="Futura"/>
              <a:cs typeface="Futura"/>
            </a:endParaRPr>
          </a:p>
          <a:p>
            <a:pPr marR="6020435" algn="ctr">
              <a:lnSpc>
                <a:spcPts val="1315"/>
              </a:lnSpc>
            </a:pPr>
            <a:r>
              <a:rPr sz="1100" b="1" dirty="0">
                <a:latin typeface="Futura"/>
                <a:cs typeface="Futura"/>
              </a:rPr>
              <a:t>Top</a:t>
            </a:r>
            <a:r>
              <a:rPr sz="1100" b="1" spc="-15" dirty="0">
                <a:latin typeface="Futura"/>
                <a:cs typeface="Futura"/>
              </a:rPr>
              <a:t> </a:t>
            </a:r>
            <a:r>
              <a:rPr sz="1100" b="1" dirty="0">
                <a:latin typeface="Futura"/>
                <a:cs typeface="Futura"/>
              </a:rPr>
              <a:t>Employers:</a:t>
            </a:r>
            <a:r>
              <a:rPr sz="1100" b="1" spc="-40" dirty="0">
                <a:latin typeface="Futura"/>
                <a:cs typeface="Futura"/>
              </a:rPr>
              <a:t> </a:t>
            </a:r>
            <a:r>
              <a:rPr sz="1100" b="1" spc="-25" dirty="0">
                <a:latin typeface="Futura"/>
                <a:cs typeface="Futura"/>
              </a:rPr>
              <a:t>35</a:t>
            </a:r>
            <a:endParaRPr sz="1100">
              <a:latin typeface="Futura"/>
              <a:cs typeface="Futura"/>
            </a:endParaRPr>
          </a:p>
          <a:p>
            <a:pPr marL="6028055" algn="ctr">
              <a:lnSpc>
                <a:spcPts val="1435"/>
              </a:lnSpc>
              <a:spcBef>
                <a:spcPts val="284"/>
              </a:spcBef>
            </a:pPr>
            <a:r>
              <a:rPr sz="1200" b="1" dirty="0">
                <a:latin typeface="Futura"/>
                <a:cs typeface="Futura"/>
              </a:rPr>
              <a:t>Certificate</a:t>
            </a:r>
            <a:r>
              <a:rPr sz="1200" b="1" spc="-5" dirty="0">
                <a:latin typeface="Futura"/>
                <a:cs typeface="Futura"/>
              </a:rPr>
              <a:t> </a:t>
            </a:r>
            <a:r>
              <a:rPr sz="1200" b="1" dirty="0">
                <a:latin typeface="Futura"/>
                <a:cs typeface="Futura"/>
              </a:rPr>
              <a:t>and</a:t>
            </a:r>
            <a:r>
              <a:rPr sz="1200" b="1" spc="-20" dirty="0">
                <a:latin typeface="Futura"/>
                <a:cs typeface="Futura"/>
              </a:rPr>
              <a:t> </a:t>
            </a:r>
            <a:r>
              <a:rPr sz="1200" b="1" dirty="0">
                <a:latin typeface="Futura"/>
                <a:cs typeface="Futura"/>
              </a:rPr>
              <a:t>Cupcake</a:t>
            </a:r>
            <a:r>
              <a:rPr sz="1200" b="1" spc="-25" dirty="0">
                <a:latin typeface="Futura"/>
                <a:cs typeface="Futura"/>
              </a:rPr>
              <a:t> </a:t>
            </a:r>
            <a:r>
              <a:rPr sz="1200" b="1" spc="-10" dirty="0">
                <a:latin typeface="Futura"/>
                <a:cs typeface="Futura"/>
              </a:rPr>
              <a:t>Delivery</a:t>
            </a:r>
            <a:endParaRPr sz="1200">
              <a:latin typeface="Futura"/>
              <a:cs typeface="Futura"/>
            </a:endParaRPr>
          </a:p>
          <a:p>
            <a:pPr marL="6055360" algn="ctr">
              <a:lnSpc>
                <a:spcPts val="1315"/>
              </a:lnSpc>
            </a:pPr>
            <a:r>
              <a:rPr sz="1100" b="1" dirty="0">
                <a:latin typeface="Futura"/>
                <a:cs typeface="Futura"/>
              </a:rPr>
              <a:t>Top</a:t>
            </a:r>
            <a:r>
              <a:rPr sz="1100" b="1" spc="-15" dirty="0">
                <a:latin typeface="Futura"/>
                <a:cs typeface="Futura"/>
              </a:rPr>
              <a:t> </a:t>
            </a:r>
            <a:r>
              <a:rPr sz="1100" b="1" dirty="0">
                <a:latin typeface="Futura"/>
                <a:cs typeface="Futura"/>
              </a:rPr>
              <a:t>Employers:</a:t>
            </a:r>
            <a:r>
              <a:rPr sz="1100" b="1" spc="-40" dirty="0">
                <a:latin typeface="Futura"/>
                <a:cs typeface="Futura"/>
              </a:rPr>
              <a:t> </a:t>
            </a:r>
            <a:r>
              <a:rPr sz="1100" b="1" spc="-50" dirty="0">
                <a:latin typeface="Futura"/>
                <a:cs typeface="Futura"/>
              </a:rPr>
              <a:t>7</a:t>
            </a:r>
            <a:endParaRPr sz="1100">
              <a:latin typeface="Futura"/>
              <a:cs typeface="Futu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7291" y="2155952"/>
            <a:ext cx="509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85858"/>
                </a:solidFill>
                <a:latin typeface="Futura"/>
                <a:cs typeface="Futura"/>
              </a:rPr>
              <a:t>VCU</a:t>
            </a:r>
            <a:endParaRPr sz="1800">
              <a:latin typeface="Futura"/>
              <a:cs typeface="Futu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5752" y="2114169"/>
            <a:ext cx="57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85858"/>
                </a:solidFill>
                <a:latin typeface="Futura"/>
                <a:cs typeface="Futura"/>
              </a:rPr>
              <a:t>ODU</a:t>
            </a:r>
            <a:endParaRPr sz="1800">
              <a:latin typeface="Futura"/>
              <a:cs typeface="Futu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4316" y="2155952"/>
            <a:ext cx="637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85858"/>
                </a:solidFill>
                <a:latin typeface="Futura"/>
                <a:cs typeface="Futura"/>
              </a:rPr>
              <a:t>UMW</a:t>
            </a:r>
            <a:endParaRPr sz="1800">
              <a:latin typeface="Futura"/>
              <a:cs typeface="Futu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8095" y="1519555"/>
            <a:ext cx="1155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Futura"/>
                <a:cs typeface="Futura"/>
              </a:rPr>
              <a:t>Region</a:t>
            </a:r>
            <a:r>
              <a:rPr sz="2000" b="1" spc="-25" dirty="0">
                <a:latin typeface="Futura"/>
                <a:cs typeface="Futura"/>
              </a:rPr>
              <a:t> </a:t>
            </a:r>
            <a:r>
              <a:rPr sz="2000" b="1" spc="-50" dirty="0">
                <a:latin typeface="Futura"/>
                <a:cs typeface="Futura"/>
              </a:rPr>
              <a:t>4</a:t>
            </a:r>
            <a:endParaRPr sz="2000">
              <a:latin typeface="Futura"/>
              <a:cs typeface="Futu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4175" y="1519555"/>
            <a:ext cx="1155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Futura"/>
                <a:cs typeface="Futura"/>
              </a:rPr>
              <a:t>Region</a:t>
            </a:r>
            <a:r>
              <a:rPr sz="2000" b="1" spc="-25" dirty="0">
                <a:latin typeface="Futura"/>
                <a:cs typeface="Futura"/>
              </a:rPr>
              <a:t> </a:t>
            </a:r>
            <a:r>
              <a:rPr sz="2000" b="1" spc="-50" dirty="0">
                <a:latin typeface="Futura"/>
                <a:cs typeface="Futura"/>
              </a:rPr>
              <a:t>5</a:t>
            </a:r>
            <a:endParaRPr sz="2000">
              <a:latin typeface="Futura"/>
              <a:cs typeface="Futu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5423" y="1519555"/>
            <a:ext cx="1155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Futura"/>
                <a:cs typeface="Futura"/>
              </a:rPr>
              <a:t>Region</a:t>
            </a:r>
            <a:r>
              <a:rPr sz="2000" b="1" spc="-25" dirty="0">
                <a:latin typeface="Futura"/>
                <a:cs typeface="Futura"/>
              </a:rPr>
              <a:t> </a:t>
            </a:r>
            <a:r>
              <a:rPr sz="2000" b="1" spc="-50" dirty="0">
                <a:latin typeface="Futura"/>
                <a:cs typeface="Futura"/>
              </a:rPr>
              <a:t>6</a:t>
            </a:r>
            <a:endParaRPr sz="2000">
              <a:latin typeface="Futura"/>
              <a:cs typeface="Futu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90500" y="119064"/>
            <a:ext cx="9525000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65595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Regional</a:t>
            </a:r>
            <a:r>
              <a:rPr spc="-155" dirty="0"/>
              <a:t> </a:t>
            </a:r>
            <a:r>
              <a:rPr spc="-60" dirty="0"/>
              <a:t>Top</a:t>
            </a:r>
            <a:r>
              <a:rPr spc="-130" dirty="0"/>
              <a:t> </a:t>
            </a:r>
            <a:r>
              <a:rPr dirty="0"/>
              <a:t>Employer</a:t>
            </a:r>
            <a:r>
              <a:rPr spc="-150" dirty="0"/>
              <a:t> </a:t>
            </a:r>
            <a:r>
              <a:rPr spc="-10" dirty="0"/>
              <a:t>Recognition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1432" y="2281410"/>
            <a:ext cx="2210686" cy="29177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47103" y="5248402"/>
            <a:ext cx="1433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02429"/>
                </a:solidFill>
                <a:latin typeface="Futura"/>
                <a:cs typeface="Futura"/>
              </a:rPr>
              <a:t>Coffee</a:t>
            </a:r>
            <a:r>
              <a:rPr sz="1200" b="1" spc="10" dirty="0">
                <a:solidFill>
                  <a:srgbClr val="202429"/>
                </a:solidFill>
                <a:latin typeface="Futura"/>
                <a:cs typeface="Futura"/>
              </a:rPr>
              <a:t> </a:t>
            </a:r>
            <a:r>
              <a:rPr sz="1200" b="1" spc="-20" dirty="0">
                <a:solidFill>
                  <a:srgbClr val="202429"/>
                </a:solidFill>
                <a:latin typeface="Futura"/>
                <a:cs typeface="Futura"/>
              </a:rPr>
              <a:t>Chat</a:t>
            </a:r>
            <a:endParaRPr sz="1200">
              <a:latin typeface="Futura"/>
              <a:cs typeface="Futura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Futura"/>
                <a:cs typeface="Futura"/>
              </a:rPr>
              <a:t>Top</a:t>
            </a:r>
            <a:r>
              <a:rPr sz="1200" b="1" spc="-20" dirty="0">
                <a:latin typeface="Futura"/>
                <a:cs typeface="Futura"/>
              </a:rPr>
              <a:t> </a:t>
            </a:r>
            <a:r>
              <a:rPr sz="1200" b="1" dirty="0">
                <a:latin typeface="Futura"/>
                <a:cs typeface="Futura"/>
              </a:rPr>
              <a:t>Employers:</a:t>
            </a:r>
            <a:r>
              <a:rPr sz="1200" b="1" spc="-30" dirty="0">
                <a:latin typeface="Futura"/>
                <a:cs typeface="Futura"/>
              </a:rPr>
              <a:t> </a:t>
            </a:r>
            <a:r>
              <a:rPr sz="1200" b="1" spc="-25" dirty="0">
                <a:latin typeface="Futura"/>
                <a:cs typeface="Futura"/>
              </a:rPr>
              <a:t>15</a:t>
            </a:r>
            <a:endParaRPr sz="1200">
              <a:latin typeface="Futura"/>
              <a:cs typeface="Futur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65" y="2510007"/>
            <a:ext cx="3172259" cy="20002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6036" y="4628464"/>
            <a:ext cx="252793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02429"/>
                </a:solidFill>
                <a:latin typeface="Futura"/>
                <a:cs typeface="Futura"/>
              </a:rPr>
              <a:t>Employer</a:t>
            </a:r>
            <a:r>
              <a:rPr sz="1200" b="1" spc="-25" dirty="0">
                <a:solidFill>
                  <a:srgbClr val="202429"/>
                </a:solidFill>
                <a:latin typeface="Futura"/>
                <a:cs typeface="Futura"/>
              </a:rPr>
              <a:t> </a:t>
            </a:r>
            <a:r>
              <a:rPr sz="1200" b="1" dirty="0">
                <a:solidFill>
                  <a:srgbClr val="202429"/>
                </a:solidFill>
                <a:latin typeface="Futura"/>
                <a:cs typeface="Futura"/>
              </a:rPr>
              <a:t>Panel</a:t>
            </a:r>
            <a:r>
              <a:rPr sz="1200" b="1" spc="-10" dirty="0">
                <a:solidFill>
                  <a:srgbClr val="202429"/>
                </a:solidFill>
                <a:latin typeface="Futura"/>
                <a:cs typeface="Futura"/>
              </a:rPr>
              <a:t> </a:t>
            </a:r>
            <a:r>
              <a:rPr sz="1200" b="1" dirty="0">
                <a:solidFill>
                  <a:srgbClr val="202429"/>
                </a:solidFill>
                <a:latin typeface="Futura"/>
                <a:cs typeface="Futura"/>
              </a:rPr>
              <a:t>and</a:t>
            </a:r>
            <a:r>
              <a:rPr sz="1200" b="1" spc="-25" dirty="0">
                <a:solidFill>
                  <a:srgbClr val="202429"/>
                </a:solidFill>
                <a:latin typeface="Futura"/>
                <a:cs typeface="Futura"/>
              </a:rPr>
              <a:t> </a:t>
            </a:r>
            <a:r>
              <a:rPr sz="1200" b="1" spc="-10" dirty="0">
                <a:solidFill>
                  <a:srgbClr val="202429"/>
                </a:solidFill>
                <a:latin typeface="Futura"/>
                <a:cs typeface="Futura"/>
              </a:rPr>
              <a:t>Networking</a:t>
            </a:r>
            <a:endParaRPr sz="1200">
              <a:latin typeface="Futura"/>
              <a:cs typeface="Futur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Futura"/>
                <a:cs typeface="Futura"/>
              </a:rPr>
              <a:t>Top</a:t>
            </a:r>
            <a:r>
              <a:rPr sz="1200" b="1" spc="-20" dirty="0">
                <a:latin typeface="Futura"/>
                <a:cs typeface="Futura"/>
              </a:rPr>
              <a:t> </a:t>
            </a:r>
            <a:r>
              <a:rPr sz="1200" b="1" dirty="0">
                <a:latin typeface="Futura"/>
                <a:cs typeface="Futura"/>
              </a:rPr>
              <a:t>Employers:</a:t>
            </a:r>
            <a:r>
              <a:rPr sz="1200" b="1" spc="-30" dirty="0">
                <a:latin typeface="Futura"/>
                <a:cs typeface="Futura"/>
              </a:rPr>
              <a:t> </a:t>
            </a:r>
            <a:r>
              <a:rPr sz="1200" b="1" spc="-25" dirty="0">
                <a:latin typeface="Futura"/>
                <a:cs typeface="Futura"/>
              </a:rPr>
              <a:t>27</a:t>
            </a:r>
            <a:endParaRPr sz="1200">
              <a:latin typeface="Futura"/>
              <a:cs typeface="Futu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7632" y="4628464"/>
            <a:ext cx="15214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40"/>
              </a:lnSpc>
              <a:spcBef>
                <a:spcPts val="100"/>
              </a:spcBef>
            </a:pPr>
            <a:r>
              <a:rPr sz="1200" b="1" dirty="0">
                <a:latin typeface="Futura"/>
                <a:cs typeface="Futura"/>
              </a:rPr>
              <a:t>Employer</a:t>
            </a:r>
            <a:r>
              <a:rPr sz="1200" b="1" spc="-20" dirty="0">
                <a:latin typeface="Futura"/>
                <a:cs typeface="Futura"/>
              </a:rPr>
              <a:t> </a:t>
            </a:r>
            <a:r>
              <a:rPr sz="1200" b="1" spc="-10" dirty="0">
                <a:latin typeface="Futura"/>
                <a:cs typeface="Futura"/>
              </a:rPr>
              <a:t>Luncheon</a:t>
            </a:r>
            <a:endParaRPr sz="1200">
              <a:latin typeface="Futura"/>
              <a:cs typeface="Futura"/>
            </a:endParaRPr>
          </a:p>
          <a:p>
            <a:pPr algn="ctr">
              <a:lnSpc>
                <a:spcPts val="1320"/>
              </a:lnSpc>
            </a:pPr>
            <a:r>
              <a:rPr sz="1100" b="1" dirty="0">
                <a:latin typeface="Futura"/>
                <a:cs typeface="Futura"/>
              </a:rPr>
              <a:t>Top</a:t>
            </a:r>
            <a:r>
              <a:rPr sz="1100" b="1" spc="-15" dirty="0">
                <a:latin typeface="Futura"/>
                <a:cs typeface="Futura"/>
              </a:rPr>
              <a:t> </a:t>
            </a:r>
            <a:r>
              <a:rPr sz="1100" b="1" dirty="0">
                <a:latin typeface="Futura"/>
                <a:cs typeface="Futura"/>
              </a:rPr>
              <a:t>Employers:</a:t>
            </a:r>
            <a:r>
              <a:rPr sz="1100" b="1" spc="-40" dirty="0">
                <a:latin typeface="Futura"/>
                <a:cs typeface="Futura"/>
              </a:rPr>
              <a:t> </a:t>
            </a:r>
            <a:r>
              <a:rPr sz="1100" b="1" spc="-25" dirty="0">
                <a:latin typeface="Futura"/>
                <a:cs typeface="Futura"/>
              </a:rPr>
              <a:t>14</a:t>
            </a:r>
            <a:endParaRPr sz="1100">
              <a:latin typeface="Futura"/>
              <a:cs typeface="Futur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1253" y="2526716"/>
            <a:ext cx="2995467" cy="1985179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49045" y="1590478"/>
          <a:ext cx="7100570" cy="89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790">
                <a:tc>
                  <a:txBody>
                    <a:bodyPr/>
                    <a:lstStyle/>
                    <a:p>
                      <a:pPr marL="31750">
                        <a:lnSpc>
                          <a:spcPts val="1945"/>
                        </a:lnSpc>
                      </a:pPr>
                      <a:r>
                        <a:rPr sz="2000" b="1" dirty="0">
                          <a:latin typeface="Futura"/>
                          <a:cs typeface="Futura"/>
                        </a:rPr>
                        <a:t>Region</a:t>
                      </a:r>
                      <a:r>
                        <a:rPr sz="2000" b="1" spc="-25" dirty="0">
                          <a:latin typeface="Futura"/>
                          <a:cs typeface="Futura"/>
                        </a:rPr>
                        <a:t> </a:t>
                      </a:r>
                      <a:r>
                        <a:rPr sz="2000" b="1" spc="-50" dirty="0">
                          <a:latin typeface="Futura"/>
                          <a:cs typeface="Futura"/>
                        </a:rPr>
                        <a:t>7</a:t>
                      </a:r>
                      <a:endParaRPr sz="2000">
                        <a:latin typeface="Futura"/>
                        <a:cs typeface="Futur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945"/>
                        </a:lnSpc>
                      </a:pPr>
                      <a:r>
                        <a:rPr sz="2000" b="1" dirty="0">
                          <a:latin typeface="Futura"/>
                          <a:cs typeface="Futura"/>
                        </a:rPr>
                        <a:t>Region</a:t>
                      </a:r>
                      <a:r>
                        <a:rPr sz="2000" b="1" spc="-25" dirty="0">
                          <a:latin typeface="Futura"/>
                          <a:cs typeface="Futura"/>
                        </a:rPr>
                        <a:t> </a:t>
                      </a:r>
                      <a:r>
                        <a:rPr sz="2000" b="1" spc="-50" dirty="0">
                          <a:latin typeface="Futura"/>
                          <a:cs typeface="Futura"/>
                        </a:rPr>
                        <a:t>8</a:t>
                      </a:r>
                      <a:endParaRPr sz="2000">
                        <a:latin typeface="Futura"/>
                        <a:cs typeface="Futur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5665">
                        <a:lnSpc>
                          <a:spcPts val="1945"/>
                        </a:lnSpc>
                      </a:pPr>
                      <a:r>
                        <a:rPr sz="2000" b="1" dirty="0">
                          <a:latin typeface="Futura"/>
                          <a:cs typeface="Futura"/>
                        </a:rPr>
                        <a:t>Region</a:t>
                      </a:r>
                      <a:r>
                        <a:rPr sz="2000" b="1" spc="-25" dirty="0">
                          <a:latin typeface="Futura"/>
                          <a:cs typeface="Futura"/>
                        </a:rPr>
                        <a:t> </a:t>
                      </a:r>
                      <a:r>
                        <a:rPr sz="2000" b="1" spc="-50" dirty="0">
                          <a:latin typeface="Futura"/>
                          <a:cs typeface="Futura"/>
                        </a:rPr>
                        <a:t>9</a:t>
                      </a:r>
                      <a:endParaRPr sz="2000">
                        <a:latin typeface="Futura"/>
                        <a:cs typeface="Futur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ts val="2110"/>
                        </a:lnSpc>
                        <a:spcBef>
                          <a:spcPts val="5"/>
                        </a:spcBef>
                      </a:pPr>
                      <a:r>
                        <a:rPr sz="1800" b="1" spc="-20" dirty="0">
                          <a:solidFill>
                            <a:srgbClr val="585858"/>
                          </a:solidFill>
                          <a:latin typeface="Futura"/>
                          <a:cs typeface="Futura"/>
                        </a:rPr>
                        <a:t>NOVA</a:t>
                      </a:r>
                      <a:endParaRPr sz="1800">
                        <a:latin typeface="Futura"/>
                        <a:cs typeface="Futur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0960" algn="ctr">
                        <a:lnSpc>
                          <a:spcPts val="2110"/>
                        </a:lnSpc>
                        <a:spcBef>
                          <a:spcPts val="5"/>
                        </a:spcBef>
                      </a:pPr>
                      <a:r>
                        <a:rPr sz="1800" b="1" spc="-25" dirty="0">
                          <a:solidFill>
                            <a:srgbClr val="585858"/>
                          </a:solidFill>
                          <a:latin typeface="Futura"/>
                          <a:cs typeface="Futura"/>
                        </a:rPr>
                        <a:t>JMU</a:t>
                      </a:r>
                      <a:endParaRPr sz="1800">
                        <a:latin typeface="Futura"/>
                        <a:cs typeface="Futur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235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spc="-25" dirty="0">
                          <a:solidFill>
                            <a:srgbClr val="585858"/>
                          </a:solidFill>
                          <a:latin typeface="Futura"/>
                          <a:cs typeface="Futura"/>
                        </a:rPr>
                        <a:t>UVA</a:t>
                      </a:r>
                      <a:endParaRPr sz="1800">
                        <a:latin typeface="Futura"/>
                        <a:cs typeface="Futura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75" y="233680"/>
            <a:ext cx="8651533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2024380">
              <a:lnSpc>
                <a:spcPct val="100000"/>
              </a:lnSpc>
              <a:spcBef>
                <a:spcPts val="95"/>
              </a:spcBef>
            </a:pPr>
            <a:r>
              <a:rPr dirty="0"/>
              <a:t>Employer</a:t>
            </a:r>
            <a:r>
              <a:rPr spc="-135" dirty="0"/>
              <a:t> </a:t>
            </a:r>
            <a:r>
              <a:rPr spc="-10" dirty="0"/>
              <a:t>Readiness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852" y="1652613"/>
            <a:ext cx="7866380" cy="28790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latin typeface="Futura Lt BT"/>
                <a:cs typeface="Futura Lt BT"/>
              </a:rPr>
              <a:t>Staffing</a:t>
            </a:r>
            <a:r>
              <a:rPr sz="2000" spc="-2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Agency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spc="-10" dirty="0">
                <a:latin typeface="Futura Lt BT"/>
                <a:cs typeface="Futura Lt BT"/>
              </a:rPr>
              <a:t>Services:</a:t>
            </a:r>
            <a:endParaRPr sz="2000">
              <a:latin typeface="Futura Lt BT"/>
              <a:cs typeface="Futura Lt BT"/>
            </a:endParaRPr>
          </a:p>
          <a:p>
            <a:pPr marL="184785" marR="155575" indent="-172720">
              <a:lnSpc>
                <a:spcPts val="1939"/>
              </a:lnSpc>
              <a:spcBef>
                <a:spcPts val="835"/>
              </a:spcBef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Futura Lt BT"/>
                <a:cs typeface="Futura Lt BT"/>
              </a:rPr>
              <a:t>Acquired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assistance</a:t>
            </a:r>
            <a:r>
              <a:rPr sz="1800" spc="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of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staffing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agency,</a:t>
            </a:r>
            <a:r>
              <a:rPr sz="1800" spc="-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iQuasar,</a:t>
            </a:r>
            <a:r>
              <a:rPr sz="1800" spc="-7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to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help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employers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recruit </a:t>
            </a:r>
            <a:r>
              <a:rPr sz="1800" dirty="0">
                <a:latin typeface="Futura Lt BT"/>
                <a:cs typeface="Futura Lt BT"/>
              </a:rPr>
              <a:t>and</a:t>
            </a:r>
            <a:r>
              <a:rPr sz="1800" spc="-4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connect with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Virginia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students</a:t>
            </a:r>
            <a:r>
              <a:rPr sz="1800" spc="-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seeking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internship </a:t>
            </a:r>
            <a:r>
              <a:rPr sz="1800" spc="-10" dirty="0">
                <a:latin typeface="Futura Lt BT"/>
                <a:cs typeface="Futura Lt BT"/>
              </a:rPr>
              <a:t>opportunities</a:t>
            </a:r>
            <a:endParaRPr sz="18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sz="1800" spc="-155" dirty="0">
                <a:latin typeface="Futura Lt BT"/>
                <a:cs typeface="Futura Lt BT"/>
              </a:rPr>
              <a:t>V-</a:t>
            </a:r>
            <a:r>
              <a:rPr sz="1800" dirty="0">
                <a:latin typeface="Futura Lt BT"/>
                <a:cs typeface="Futura Lt BT"/>
              </a:rPr>
              <a:t>TOP</a:t>
            </a:r>
            <a:r>
              <a:rPr sz="1800" spc="-5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considers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small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to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midsize employers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to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include</a:t>
            </a:r>
            <a:r>
              <a:rPr sz="1800" spc="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250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or</a:t>
            </a:r>
            <a:r>
              <a:rPr sz="1800" spc="-4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fewer</a:t>
            </a:r>
            <a:r>
              <a:rPr sz="1800" spc="-50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employees.</a:t>
            </a:r>
            <a:endParaRPr sz="1800">
              <a:latin typeface="Futura Lt BT"/>
              <a:cs typeface="Futura Lt BT"/>
            </a:endParaRPr>
          </a:p>
          <a:p>
            <a:pPr marL="527685" lvl="1" indent="-172720">
              <a:lnSpc>
                <a:spcPts val="1710"/>
              </a:lnSpc>
              <a:spcBef>
                <a:spcPts val="225"/>
              </a:spcBef>
              <a:buFont typeface="Arial"/>
              <a:buChar char="•"/>
              <a:tabLst>
                <a:tab pos="528320" algn="l"/>
              </a:tabLst>
            </a:pPr>
            <a:r>
              <a:rPr sz="1500" dirty="0">
                <a:latin typeface="Futura Lt BT"/>
                <a:cs typeface="Futura Lt BT"/>
              </a:rPr>
              <a:t>This service</a:t>
            </a:r>
            <a:r>
              <a:rPr sz="1500" spc="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includes</a:t>
            </a:r>
            <a:r>
              <a:rPr sz="1500" spc="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job</a:t>
            </a:r>
            <a:r>
              <a:rPr sz="1500" spc="-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description</a:t>
            </a:r>
            <a:r>
              <a:rPr sz="1500" spc="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development,</a:t>
            </a:r>
            <a:r>
              <a:rPr sz="1500" spc="2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marketing</a:t>
            </a:r>
            <a:r>
              <a:rPr sz="1500" spc="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and</a:t>
            </a:r>
            <a:r>
              <a:rPr sz="1500" spc="-1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advertising</a:t>
            </a:r>
            <a:r>
              <a:rPr sz="1500" spc="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of</a:t>
            </a:r>
            <a:r>
              <a:rPr sz="1500" spc="-5" dirty="0">
                <a:latin typeface="Futura Lt BT"/>
                <a:cs typeface="Futura Lt BT"/>
              </a:rPr>
              <a:t> </a:t>
            </a:r>
            <a:r>
              <a:rPr sz="1500" spc="-10" dirty="0">
                <a:latin typeface="Futura Lt BT"/>
                <a:cs typeface="Futura Lt BT"/>
              </a:rPr>
              <a:t>internship</a:t>
            </a:r>
            <a:endParaRPr sz="1500">
              <a:latin typeface="Futura Lt BT"/>
              <a:cs typeface="Futura Lt BT"/>
            </a:endParaRPr>
          </a:p>
          <a:p>
            <a:pPr marL="527685">
              <a:lnSpc>
                <a:spcPts val="1710"/>
              </a:lnSpc>
            </a:pPr>
            <a:r>
              <a:rPr sz="1500" dirty="0">
                <a:latin typeface="Futura Lt BT"/>
                <a:cs typeface="Futura Lt BT"/>
              </a:rPr>
              <a:t>opportunities,</a:t>
            </a:r>
            <a:r>
              <a:rPr sz="1500" spc="-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sourcing,</a:t>
            </a:r>
            <a:r>
              <a:rPr sz="1500" spc="-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screening,</a:t>
            </a:r>
            <a:r>
              <a:rPr sz="1500" spc="2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interview</a:t>
            </a:r>
            <a:r>
              <a:rPr sz="1500" spc="3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planning</a:t>
            </a:r>
            <a:r>
              <a:rPr sz="1500" spc="-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and</a:t>
            </a:r>
            <a:r>
              <a:rPr sz="1500" spc="5" dirty="0">
                <a:latin typeface="Futura Lt BT"/>
                <a:cs typeface="Futura Lt BT"/>
              </a:rPr>
              <a:t> </a:t>
            </a:r>
            <a:r>
              <a:rPr sz="1500" spc="-10" dirty="0">
                <a:latin typeface="Futura Lt BT"/>
                <a:cs typeface="Futura Lt BT"/>
              </a:rPr>
              <a:t>onboarding</a:t>
            </a:r>
            <a:endParaRPr sz="1500">
              <a:latin typeface="Futura Lt BT"/>
              <a:cs typeface="Futura Lt BT"/>
            </a:endParaRPr>
          </a:p>
          <a:p>
            <a:pPr marL="184785" marR="739140" indent="-172720">
              <a:lnSpc>
                <a:spcPts val="1939"/>
              </a:lnSpc>
              <a:spcBef>
                <a:spcPts val="825"/>
              </a:spcBef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Futura Lt BT"/>
                <a:cs typeface="Futura Lt BT"/>
              </a:rPr>
              <a:t>Matching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funds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services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may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apply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for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employers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who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have 150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or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spc="-20" dirty="0">
                <a:latin typeface="Futura Lt BT"/>
                <a:cs typeface="Futura Lt BT"/>
              </a:rPr>
              <a:t>fewer </a:t>
            </a:r>
            <a:r>
              <a:rPr sz="1800" spc="-10" dirty="0">
                <a:latin typeface="Futura Lt BT"/>
                <a:cs typeface="Futura Lt BT"/>
              </a:rPr>
              <a:t>employees.</a:t>
            </a:r>
            <a:endParaRPr sz="1800">
              <a:latin typeface="Futura Lt BT"/>
              <a:cs typeface="Futura Lt BT"/>
            </a:endParaRPr>
          </a:p>
          <a:p>
            <a:pPr marL="527685" lvl="1" indent="-172720">
              <a:lnSpc>
                <a:spcPts val="1710"/>
              </a:lnSpc>
              <a:spcBef>
                <a:spcPts val="204"/>
              </a:spcBef>
              <a:buFont typeface="Arial"/>
              <a:buChar char="•"/>
              <a:tabLst>
                <a:tab pos="528320" algn="l"/>
              </a:tabLst>
            </a:pPr>
            <a:r>
              <a:rPr sz="1500" dirty="0">
                <a:latin typeface="Futura Lt BT"/>
                <a:cs typeface="Futura Lt BT"/>
              </a:rPr>
              <a:t>This</a:t>
            </a:r>
            <a:r>
              <a:rPr sz="1500" spc="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service</a:t>
            </a:r>
            <a:r>
              <a:rPr sz="1500" spc="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includes</a:t>
            </a:r>
            <a:r>
              <a:rPr sz="1500" spc="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a</a:t>
            </a:r>
            <a:r>
              <a:rPr sz="1500" spc="-1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50%</a:t>
            </a:r>
            <a:r>
              <a:rPr sz="1500" spc="-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match of</a:t>
            </a:r>
            <a:r>
              <a:rPr sz="1500" spc="-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an</a:t>
            </a:r>
            <a:r>
              <a:rPr sz="1500" spc="-1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intern’s</a:t>
            </a:r>
            <a:r>
              <a:rPr sz="1500" spc="3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wage,</a:t>
            </a:r>
            <a:r>
              <a:rPr sz="1500" spc="-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including</a:t>
            </a:r>
            <a:r>
              <a:rPr sz="1500" spc="1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FICA, and</a:t>
            </a:r>
            <a:r>
              <a:rPr sz="1500" spc="-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a 50%</a:t>
            </a:r>
            <a:r>
              <a:rPr sz="1500" spc="-1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match</a:t>
            </a:r>
            <a:r>
              <a:rPr sz="1500" spc="15" dirty="0">
                <a:latin typeface="Futura Lt BT"/>
                <a:cs typeface="Futura Lt BT"/>
              </a:rPr>
              <a:t> </a:t>
            </a:r>
            <a:r>
              <a:rPr sz="1500" spc="-25" dirty="0">
                <a:latin typeface="Futura Lt BT"/>
                <a:cs typeface="Futura Lt BT"/>
              </a:rPr>
              <a:t>of</a:t>
            </a:r>
            <a:endParaRPr sz="1500">
              <a:latin typeface="Futura Lt BT"/>
              <a:cs typeface="Futura Lt BT"/>
            </a:endParaRPr>
          </a:p>
          <a:p>
            <a:pPr marL="527685">
              <a:lnSpc>
                <a:spcPts val="1710"/>
              </a:lnSpc>
            </a:pPr>
            <a:r>
              <a:rPr sz="1500" dirty="0">
                <a:latin typeface="Futura Lt BT"/>
                <a:cs typeface="Futura Lt BT"/>
              </a:rPr>
              <a:t>additional</a:t>
            </a:r>
            <a:r>
              <a:rPr sz="1500" spc="-3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workplace</a:t>
            </a:r>
            <a:r>
              <a:rPr sz="1500" spc="-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subsidies,</a:t>
            </a:r>
            <a:r>
              <a:rPr sz="1500" spc="-2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such</a:t>
            </a:r>
            <a:r>
              <a:rPr sz="1500" spc="-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as</a:t>
            </a:r>
            <a:r>
              <a:rPr sz="1500" spc="-2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housing,</a:t>
            </a:r>
            <a:r>
              <a:rPr sz="1500" spc="-2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transportation,</a:t>
            </a:r>
            <a:r>
              <a:rPr sz="1500" spc="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clothing, </a:t>
            </a:r>
            <a:r>
              <a:rPr sz="1500" spc="-20" dirty="0">
                <a:latin typeface="Futura Lt BT"/>
                <a:cs typeface="Futura Lt BT"/>
              </a:rPr>
              <a:t>etc.</a:t>
            </a:r>
            <a:endParaRPr sz="1500">
              <a:latin typeface="Futura Lt BT"/>
              <a:cs typeface="Futura Lt B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07817"/>
            <a:ext cx="8158149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664970">
              <a:lnSpc>
                <a:spcPct val="100000"/>
              </a:lnSpc>
              <a:spcBef>
                <a:spcPts val="95"/>
              </a:spcBef>
            </a:pPr>
            <a:r>
              <a:rPr dirty="0"/>
              <a:t>Staffing</a:t>
            </a:r>
            <a:r>
              <a:rPr spc="-95" dirty="0"/>
              <a:t> </a:t>
            </a:r>
            <a:r>
              <a:rPr dirty="0"/>
              <a:t>Agency</a:t>
            </a:r>
            <a:r>
              <a:rPr spc="-95" dirty="0"/>
              <a:t> </a:t>
            </a:r>
            <a:r>
              <a:rPr spc="-10" dirty="0"/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4874" y="1428445"/>
            <a:ext cx="4700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utura Lt BT"/>
                <a:cs typeface="Futura Lt BT"/>
              </a:rPr>
              <a:t>Staffing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Agency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Services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by</a:t>
            </a:r>
            <a:r>
              <a:rPr sz="1800" spc="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</a:t>
            </a:r>
            <a:r>
              <a:rPr sz="1800" spc="15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Numbers:</a:t>
            </a:r>
            <a:endParaRPr sz="1800" dirty="0">
              <a:latin typeface="Futura Lt BT"/>
              <a:cs typeface="Futura Lt B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7118" y="1928622"/>
            <a:ext cx="8016875" cy="3903345"/>
            <a:chOff x="567118" y="1928622"/>
            <a:chExt cx="8016875" cy="3903345"/>
          </a:xfrm>
        </p:grpSpPr>
        <p:sp>
          <p:nvSpPr>
            <p:cNvPr id="5" name="object 5"/>
            <p:cNvSpPr/>
            <p:nvPr/>
          </p:nvSpPr>
          <p:spPr>
            <a:xfrm>
              <a:off x="573468" y="1934972"/>
              <a:ext cx="821055" cy="3890645"/>
            </a:xfrm>
            <a:custGeom>
              <a:avLst/>
              <a:gdLst/>
              <a:ahLst/>
              <a:cxnLst/>
              <a:rect l="l" t="t" r="r" b="b"/>
              <a:pathLst>
                <a:path w="821055" h="3890645">
                  <a:moveTo>
                    <a:pt x="15290" y="0"/>
                  </a:moveTo>
                  <a:lnTo>
                    <a:pt x="49212" y="34510"/>
                  </a:lnTo>
                  <a:lnTo>
                    <a:pt x="82404" y="69465"/>
                  </a:lnTo>
                  <a:lnTo>
                    <a:pt x="114867" y="104853"/>
                  </a:lnTo>
                  <a:lnTo>
                    <a:pt x="146600" y="140666"/>
                  </a:lnTo>
                  <a:lnTo>
                    <a:pt x="177603" y="176893"/>
                  </a:lnTo>
                  <a:lnTo>
                    <a:pt x="207877" y="213525"/>
                  </a:lnTo>
                  <a:lnTo>
                    <a:pt x="237422" y="250553"/>
                  </a:lnTo>
                  <a:lnTo>
                    <a:pt x="266237" y="287966"/>
                  </a:lnTo>
                  <a:lnTo>
                    <a:pt x="294323" y="325755"/>
                  </a:lnTo>
                  <a:lnTo>
                    <a:pt x="321679" y="363911"/>
                  </a:lnTo>
                  <a:lnTo>
                    <a:pt x="348306" y="402423"/>
                  </a:lnTo>
                  <a:lnTo>
                    <a:pt x="374203" y="441283"/>
                  </a:lnTo>
                  <a:lnTo>
                    <a:pt x="399370" y="480480"/>
                  </a:lnTo>
                  <a:lnTo>
                    <a:pt x="423809" y="520005"/>
                  </a:lnTo>
                  <a:lnTo>
                    <a:pt x="447517" y="559848"/>
                  </a:lnTo>
                  <a:lnTo>
                    <a:pt x="470496" y="599999"/>
                  </a:lnTo>
                  <a:lnTo>
                    <a:pt x="492746" y="640450"/>
                  </a:lnTo>
                  <a:lnTo>
                    <a:pt x="514266" y="681190"/>
                  </a:lnTo>
                  <a:lnTo>
                    <a:pt x="535057" y="722209"/>
                  </a:lnTo>
                  <a:lnTo>
                    <a:pt x="555118" y="763498"/>
                  </a:lnTo>
                  <a:lnTo>
                    <a:pt x="574450" y="805048"/>
                  </a:lnTo>
                  <a:lnTo>
                    <a:pt x="593052" y="846848"/>
                  </a:lnTo>
                  <a:lnTo>
                    <a:pt x="610924" y="888890"/>
                  </a:lnTo>
                  <a:lnTo>
                    <a:pt x="628068" y="931163"/>
                  </a:lnTo>
                  <a:lnTo>
                    <a:pt x="644481" y="973657"/>
                  </a:lnTo>
                  <a:lnTo>
                    <a:pt x="660166" y="1016364"/>
                  </a:lnTo>
                  <a:lnTo>
                    <a:pt x="675120" y="1059273"/>
                  </a:lnTo>
                  <a:lnTo>
                    <a:pt x="689345" y="1102375"/>
                  </a:lnTo>
                  <a:lnTo>
                    <a:pt x="702841" y="1145661"/>
                  </a:lnTo>
                  <a:lnTo>
                    <a:pt x="715607" y="1189119"/>
                  </a:lnTo>
                  <a:lnTo>
                    <a:pt x="727644" y="1232742"/>
                  </a:lnTo>
                  <a:lnTo>
                    <a:pt x="738951" y="1276519"/>
                  </a:lnTo>
                  <a:lnTo>
                    <a:pt x="749529" y="1320441"/>
                  </a:lnTo>
                  <a:lnTo>
                    <a:pt x="759377" y="1364497"/>
                  </a:lnTo>
                  <a:lnTo>
                    <a:pt x="768496" y="1408679"/>
                  </a:lnTo>
                  <a:lnTo>
                    <a:pt x="776885" y="1452977"/>
                  </a:lnTo>
                  <a:lnTo>
                    <a:pt x="784545" y="1497381"/>
                  </a:lnTo>
                  <a:lnTo>
                    <a:pt x="791475" y="1541881"/>
                  </a:lnTo>
                  <a:lnTo>
                    <a:pt x="797676" y="1586468"/>
                  </a:lnTo>
                  <a:lnTo>
                    <a:pt x="803147" y="1631132"/>
                  </a:lnTo>
                  <a:lnTo>
                    <a:pt x="807889" y="1675863"/>
                  </a:lnTo>
                  <a:lnTo>
                    <a:pt x="811901" y="1720653"/>
                  </a:lnTo>
                  <a:lnTo>
                    <a:pt x="815184" y="1765490"/>
                  </a:lnTo>
                  <a:lnTo>
                    <a:pt x="817737" y="1810366"/>
                  </a:lnTo>
                  <a:lnTo>
                    <a:pt x="819561" y="1855272"/>
                  </a:lnTo>
                  <a:lnTo>
                    <a:pt x="820655" y="1900196"/>
                  </a:lnTo>
                  <a:lnTo>
                    <a:pt x="821020" y="1945130"/>
                  </a:lnTo>
                  <a:lnTo>
                    <a:pt x="820655" y="1990064"/>
                  </a:lnTo>
                  <a:lnTo>
                    <a:pt x="819561" y="2034988"/>
                  </a:lnTo>
                  <a:lnTo>
                    <a:pt x="817737" y="2079893"/>
                  </a:lnTo>
                  <a:lnTo>
                    <a:pt x="815184" y="2124769"/>
                  </a:lnTo>
                  <a:lnTo>
                    <a:pt x="811901" y="2169607"/>
                  </a:lnTo>
                  <a:lnTo>
                    <a:pt x="807889" y="2214396"/>
                  </a:lnTo>
                  <a:lnTo>
                    <a:pt x="803147" y="2259128"/>
                  </a:lnTo>
                  <a:lnTo>
                    <a:pt x="797676" y="2303792"/>
                  </a:lnTo>
                  <a:lnTo>
                    <a:pt x="791475" y="2348379"/>
                  </a:lnTo>
                  <a:lnTo>
                    <a:pt x="784545" y="2392879"/>
                  </a:lnTo>
                  <a:lnTo>
                    <a:pt x="776885" y="2437282"/>
                  </a:lnTo>
                  <a:lnTo>
                    <a:pt x="768496" y="2481580"/>
                  </a:lnTo>
                  <a:lnTo>
                    <a:pt x="759377" y="2525762"/>
                  </a:lnTo>
                  <a:lnTo>
                    <a:pt x="749529" y="2569818"/>
                  </a:lnTo>
                  <a:lnTo>
                    <a:pt x="738951" y="2613740"/>
                  </a:lnTo>
                  <a:lnTo>
                    <a:pt x="727644" y="2657517"/>
                  </a:lnTo>
                  <a:lnTo>
                    <a:pt x="715607" y="2701139"/>
                  </a:lnTo>
                  <a:lnTo>
                    <a:pt x="702841" y="2744598"/>
                  </a:lnTo>
                  <a:lnTo>
                    <a:pt x="689345" y="2787883"/>
                  </a:lnTo>
                  <a:lnTo>
                    <a:pt x="675120" y="2830985"/>
                  </a:lnTo>
                  <a:lnTo>
                    <a:pt x="660166" y="2873894"/>
                  </a:lnTo>
                  <a:lnTo>
                    <a:pt x="644481" y="2916600"/>
                  </a:lnTo>
                  <a:lnTo>
                    <a:pt x="628068" y="2959095"/>
                  </a:lnTo>
                  <a:lnTo>
                    <a:pt x="610924" y="3001367"/>
                  </a:lnTo>
                  <a:lnTo>
                    <a:pt x="593052" y="3043409"/>
                  </a:lnTo>
                  <a:lnTo>
                    <a:pt x="574450" y="3085209"/>
                  </a:lnTo>
                  <a:lnTo>
                    <a:pt x="555118" y="3126758"/>
                  </a:lnTo>
                  <a:lnTo>
                    <a:pt x="535057" y="3168047"/>
                  </a:lnTo>
                  <a:lnTo>
                    <a:pt x="514266" y="3209067"/>
                  </a:lnTo>
                  <a:lnTo>
                    <a:pt x="492746" y="3249806"/>
                  </a:lnTo>
                  <a:lnTo>
                    <a:pt x="470496" y="3290256"/>
                  </a:lnTo>
                  <a:lnTo>
                    <a:pt x="447517" y="3330408"/>
                  </a:lnTo>
                  <a:lnTo>
                    <a:pt x="423809" y="3370250"/>
                  </a:lnTo>
                  <a:lnTo>
                    <a:pt x="399370" y="3409775"/>
                  </a:lnTo>
                  <a:lnTo>
                    <a:pt x="374203" y="3448972"/>
                  </a:lnTo>
                  <a:lnTo>
                    <a:pt x="348306" y="3487831"/>
                  </a:lnTo>
                  <a:lnTo>
                    <a:pt x="321679" y="3526343"/>
                  </a:lnTo>
                  <a:lnTo>
                    <a:pt x="294323" y="3564498"/>
                  </a:lnTo>
                  <a:lnTo>
                    <a:pt x="266237" y="3602287"/>
                  </a:lnTo>
                  <a:lnTo>
                    <a:pt x="237422" y="3639700"/>
                  </a:lnTo>
                  <a:lnTo>
                    <a:pt x="207877" y="3676727"/>
                  </a:lnTo>
                  <a:lnTo>
                    <a:pt x="177603" y="3713359"/>
                  </a:lnTo>
                  <a:lnTo>
                    <a:pt x="146600" y="3749586"/>
                  </a:lnTo>
                  <a:lnTo>
                    <a:pt x="114867" y="3785398"/>
                  </a:lnTo>
                  <a:lnTo>
                    <a:pt x="82404" y="3820786"/>
                  </a:lnTo>
                  <a:lnTo>
                    <a:pt x="49212" y="3855740"/>
                  </a:lnTo>
                  <a:lnTo>
                    <a:pt x="15290" y="3890251"/>
                  </a:lnTo>
                  <a:lnTo>
                    <a:pt x="0" y="3874960"/>
                  </a:lnTo>
                  <a:lnTo>
                    <a:pt x="34012" y="3840350"/>
                  </a:lnTo>
                  <a:lnTo>
                    <a:pt x="67285" y="3805290"/>
                  </a:lnTo>
                  <a:lnTo>
                    <a:pt x="99819" y="3769791"/>
                  </a:lnTo>
                  <a:lnTo>
                    <a:pt x="131613" y="3733862"/>
                  </a:lnTo>
                  <a:lnTo>
                    <a:pt x="162668" y="3697513"/>
                  </a:lnTo>
                  <a:lnTo>
                    <a:pt x="192983" y="3660755"/>
                  </a:lnTo>
                  <a:lnTo>
                    <a:pt x="222559" y="3623596"/>
                  </a:lnTo>
                  <a:lnTo>
                    <a:pt x="251396" y="3586047"/>
                  </a:lnTo>
                  <a:lnTo>
                    <a:pt x="279493" y="3548118"/>
                  </a:lnTo>
                  <a:lnTo>
                    <a:pt x="306851" y="3509818"/>
                  </a:lnTo>
                  <a:lnTo>
                    <a:pt x="333470" y="3471158"/>
                  </a:lnTo>
                  <a:lnTo>
                    <a:pt x="359349" y="3432147"/>
                  </a:lnTo>
                  <a:lnTo>
                    <a:pt x="384488" y="3392796"/>
                  </a:lnTo>
                  <a:lnTo>
                    <a:pt x="408889" y="3353113"/>
                  </a:lnTo>
                  <a:lnTo>
                    <a:pt x="432549" y="3313110"/>
                  </a:lnTo>
                  <a:lnTo>
                    <a:pt x="455471" y="3272795"/>
                  </a:lnTo>
                  <a:lnTo>
                    <a:pt x="477653" y="3232179"/>
                  </a:lnTo>
                  <a:lnTo>
                    <a:pt x="499096" y="3191271"/>
                  </a:lnTo>
                  <a:lnTo>
                    <a:pt x="519799" y="3150082"/>
                  </a:lnTo>
                  <a:lnTo>
                    <a:pt x="539763" y="3108622"/>
                  </a:lnTo>
                  <a:lnTo>
                    <a:pt x="558987" y="3066899"/>
                  </a:lnTo>
                  <a:lnTo>
                    <a:pt x="577472" y="3024925"/>
                  </a:lnTo>
                  <a:lnTo>
                    <a:pt x="595218" y="2982709"/>
                  </a:lnTo>
                  <a:lnTo>
                    <a:pt x="612224" y="2940260"/>
                  </a:lnTo>
                  <a:lnTo>
                    <a:pt x="628491" y="2897590"/>
                  </a:lnTo>
                  <a:lnTo>
                    <a:pt x="644018" y="2854706"/>
                  </a:lnTo>
                  <a:lnTo>
                    <a:pt x="658806" y="2811621"/>
                  </a:lnTo>
                  <a:lnTo>
                    <a:pt x="672855" y="2768343"/>
                  </a:lnTo>
                  <a:lnTo>
                    <a:pt x="686164" y="2724882"/>
                  </a:lnTo>
                  <a:lnTo>
                    <a:pt x="698734" y="2681248"/>
                  </a:lnTo>
                  <a:lnTo>
                    <a:pt x="710564" y="2637451"/>
                  </a:lnTo>
                  <a:lnTo>
                    <a:pt x="721656" y="2593501"/>
                  </a:lnTo>
                  <a:lnTo>
                    <a:pt x="732007" y="2549408"/>
                  </a:lnTo>
                  <a:lnTo>
                    <a:pt x="741619" y="2505181"/>
                  </a:lnTo>
                  <a:lnTo>
                    <a:pt x="750492" y="2460831"/>
                  </a:lnTo>
                  <a:lnTo>
                    <a:pt x="758626" y="2416367"/>
                  </a:lnTo>
                  <a:lnTo>
                    <a:pt x="766020" y="2371800"/>
                  </a:lnTo>
                  <a:lnTo>
                    <a:pt x="772674" y="2327138"/>
                  </a:lnTo>
                  <a:lnTo>
                    <a:pt x="778589" y="2282393"/>
                  </a:lnTo>
                  <a:lnTo>
                    <a:pt x="783765" y="2237574"/>
                  </a:lnTo>
                  <a:lnTo>
                    <a:pt x="788202" y="2192690"/>
                  </a:lnTo>
                  <a:lnTo>
                    <a:pt x="791899" y="2147752"/>
                  </a:lnTo>
                  <a:lnTo>
                    <a:pt x="794856" y="2102770"/>
                  </a:lnTo>
                  <a:lnTo>
                    <a:pt x="797074" y="2057753"/>
                  </a:lnTo>
                  <a:lnTo>
                    <a:pt x="798553" y="2012711"/>
                  </a:lnTo>
                  <a:lnTo>
                    <a:pt x="799293" y="1967654"/>
                  </a:lnTo>
                  <a:lnTo>
                    <a:pt x="799293" y="1922593"/>
                  </a:lnTo>
                  <a:lnTo>
                    <a:pt x="798553" y="1877536"/>
                  </a:lnTo>
                  <a:lnTo>
                    <a:pt x="797074" y="1832494"/>
                  </a:lnTo>
                  <a:lnTo>
                    <a:pt x="794856" y="1787477"/>
                  </a:lnTo>
                  <a:lnTo>
                    <a:pt x="791899" y="1742495"/>
                  </a:lnTo>
                  <a:lnTo>
                    <a:pt x="788202" y="1697556"/>
                  </a:lnTo>
                  <a:lnTo>
                    <a:pt x="783765" y="1652672"/>
                  </a:lnTo>
                  <a:lnTo>
                    <a:pt x="778589" y="1607853"/>
                  </a:lnTo>
                  <a:lnTo>
                    <a:pt x="772674" y="1563107"/>
                  </a:lnTo>
                  <a:lnTo>
                    <a:pt x="766020" y="1518445"/>
                  </a:lnTo>
                  <a:lnTo>
                    <a:pt x="758626" y="1473878"/>
                  </a:lnTo>
                  <a:lnTo>
                    <a:pt x="750492" y="1429413"/>
                  </a:lnTo>
                  <a:lnTo>
                    <a:pt x="741619" y="1385063"/>
                  </a:lnTo>
                  <a:lnTo>
                    <a:pt x="732007" y="1340836"/>
                  </a:lnTo>
                  <a:lnTo>
                    <a:pt x="721656" y="1296742"/>
                  </a:lnTo>
                  <a:lnTo>
                    <a:pt x="710564" y="1252791"/>
                  </a:lnTo>
                  <a:lnTo>
                    <a:pt x="698734" y="1208993"/>
                  </a:lnTo>
                  <a:lnTo>
                    <a:pt x="686164" y="1165359"/>
                  </a:lnTo>
                  <a:lnTo>
                    <a:pt x="672855" y="1121897"/>
                  </a:lnTo>
                  <a:lnTo>
                    <a:pt x="658806" y="1078618"/>
                  </a:lnTo>
                  <a:lnTo>
                    <a:pt x="644018" y="1035531"/>
                  </a:lnTo>
                  <a:lnTo>
                    <a:pt x="628491" y="992647"/>
                  </a:lnTo>
                  <a:lnTo>
                    <a:pt x="612224" y="949976"/>
                  </a:lnTo>
                  <a:lnTo>
                    <a:pt x="595218" y="907526"/>
                  </a:lnTo>
                  <a:lnTo>
                    <a:pt x="577472" y="865309"/>
                  </a:lnTo>
                  <a:lnTo>
                    <a:pt x="558987" y="823333"/>
                  </a:lnTo>
                  <a:lnTo>
                    <a:pt x="539763" y="781610"/>
                  </a:lnTo>
                  <a:lnTo>
                    <a:pt x="519799" y="740148"/>
                  </a:lnTo>
                  <a:lnTo>
                    <a:pt x="499096" y="698958"/>
                  </a:lnTo>
                  <a:lnTo>
                    <a:pt x="477653" y="658049"/>
                  </a:lnTo>
                  <a:lnTo>
                    <a:pt x="455471" y="617432"/>
                  </a:lnTo>
                  <a:lnTo>
                    <a:pt x="432549" y="577116"/>
                  </a:lnTo>
                  <a:lnTo>
                    <a:pt x="408889" y="537111"/>
                  </a:lnTo>
                  <a:lnTo>
                    <a:pt x="384488" y="497427"/>
                  </a:lnTo>
                  <a:lnTo>
                    <a:pt x="359349" y="458074"/>
                  </a:lnTo>
                  <a:lnTo>
                    <a:pt x="333470" y="419061"/>
                  </a:lnTo>
                  <a:lnTo>
                    <a:pt x="306851" y="380399"/>
                  </a:lnTo>
                  <a:lnTo>
                    <a:pt x="279493" y="342098"/>
                  </a:lnTo>
                  <a:lnTo>
                    <a:pt x="251396" y="304167"/>
                  </a:lnTo>
                  <a:lnTo>
                    <a:pt x="222559" y="266617"/>
                  </a:lnTo>
                  <a:lnTo>
                    <a:pt x="192983" y="229456"/>
                  </a:lnTo>
                  <a:lnTo>
                    <a:pt x="162668" y="192696"/>
                  </a:lnTo>
                  <a:lnTo>
                    <a:pt x="131613" y="156345"/>
                  </a:lnTo>
                  <a:lnTo>
                    <a:pt x="99819" y="120414"/>
                  </a:lnTo>
                  <a:lnTo>
                    <a:pt x="67285" y="84913"/>
                  </a:lnTo>
                  <a:lnTo>
                    <a:pt x="34012" y="49852"/>
                  </a:lnTo>
                  <a:lnTo>
                    <a:pt x="0" y="15240"/>
                  </a:lnTo>
                  <a:lnTo>
                    <a:pt x="15290" y="0"/>
                  </a:lnTo>
                  <a:close/>
                </a:path>
              </a:pathLst>
            </a:custGeom>
            <a:ln w="12700">
              <a:solidFill>
                <a:srgbClr val="008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7635" y="2092452"/>
              <a:ext cx="7679690" cy="510540"/>
            </a:xfrm>
            <a:custGeom>
              <a:avLst/>
              <a:gdLst/>
              <a:ahLst/>
              <a:cxnLst/>
              <a:rect l="l" t="t" r="r" b="b"/>
              <a:pathLst>
                <a:path w="7679690" h="510539">
                  <a:moveTo>
                    <a:pt x="7679435" y="0"/>
                  </a:moveTo>
                  <a:lnTo>
                    <a:pt x="0" y="0"/>
                  </a:lnTo>
                  <a:lnTo>
                    <a:pt x="0" y="510539"/>
                  </a:lnTo>
                  <a:lnTo>
                    <a:pt x="7679435" y="510539"/>
                  </a:lnTo>
                  <a:lnTo>
                    <a:pt x="7679435" y="0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7635" y="2092452"/>
              <a:ext cx="7679690" cy="510540"/>
            </a:xfrm>
            <a:custGeom>
              <a:avLst/>
              <a:gdLst/>
              <a:ahLst/>
              <a:cxnLst/>
              <a:rect l="l" t="t" r="r" b="b"/>
              <a:pathLst>
                <a:path w="7679690" h="510539">
                  <a:moveTo>
                    <a:pt x="0" y="510539"/>
                  </a:moveTo>
                  <a:lnTo>
                    <a:pt x="7679435" y="510539"/>
                  </a:lnTo>
                  <a:lnTo>
                    <a:pt x="7679435" y="0"/>
                  </a:lnTo>
                  <a:lnTo>
                    <a:pt x="0" y="0"/>
                  </a:lnTo>
                  <a:lnTo>
                    <a:pt x="0" y="5105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119" y="2028444"/>
              <a:ext cx="638810" cy="638810"/>
            </a:xfrm>
            <a:custGeom>
              <a:avLst/>
              <a:gdLst/>
              <a:ahLst/>
              <a:cxnLst/>
              <a:rect l="l" t="t" r="r" b="b"/>
              <a:pathLst>
                <a:path w="638810" h="638810">
                  <a:moveTo>
                    <a:pt x="319278" y="0"/>
                  </a:moveTo>
                  <a:lnTo>
                    <a:pt x="272098" y="3463"/>
                  </a:lnTo>
                  <a:lnTo>
                    <a:pt x="227068" y="13522"/>
                  </a:lnTo>
                  <a:lnTo>
                    <a:pt x="184680" y="29683"/>
                  </a:lnTo>
                  <a:lnTo>
                    <a:pt x="145430" y="51451"/>
                  </a:lnTo>
                  <a:lnTo>
                    <a:pt x="109810" y="78332"/>
                  </a:lnTo>
                  <a:lnTo>
                    <a:pt x="78315" y="109831"/>
                  </a:lnTo>
                  <a:lnTo>
                    <a:pt x="51439" y="145452"/>
                  </a:lnTo>
                  <a:lnTo>
                    <a:pt x="29675" y="184702"/>
                  </a:lnTo>
                  <a:lnTo>
                    <a:pt x="13518" y="227086"/>
                  </a:lnTo>
                  <a:lnTo>
                    <a:pt x="3461" y="272110"/>
                  </a:lnTo>
                  <a:lnTo>
                    <a:pt x="0" y="319277"/>
                  </a:lnTo>
                  <a:lnTo>
                    <a:pt x="3461" y="366445"/>
                  </a:lnTo>
                  <a:lnTo>
                    <a:pt x="13518" y="411469"/>
                  </a:lnTo>
                  <a:lnTo>
                    <a:pt x="29675" y="453853"/>
                  </a:lnTo>
                  <a:lnTo>
                    <a:pt x="51439" y="493103"/>
                  </a:lnTo>
                  <a:lnTo>
                    <a:pt x="78315" y="528724"/>
                  </a:lnTo>
                  <a:lnTo>
                    <a:pt x="109810" y="560223"/>
                  </a:lnTo>
                  <a:lnTo>
                    <a:pt x="145430" y="587104"/>
                  </a:lnTo>
                  <a:lnTo>
                    <a:pt x="184680" y="608872"/>
                  </a:lnTo>
                  <a:lnTo>
                    <a:pt x="227068" y="625033"/>
                  </a:lnTo>
                  <a:lnTo>
                    <a:pt x="272098" y="635092"/>
                  </a:lnTo>
                  <a:lnTo>
                    <a:pt x="319278" y="638555"/>
                  </a:lnTo>
                  <a:lnTo>
                    <a:pt x="366457" y="635092"/>
                  </a:lnTo>
                  <a:lnTo>
                    <a:pt x="411487" y="625033"/>
                  </a:lnTo>
                  <a:lnTo>
                    <a:pt x="453875" y="608872"/>
                  </a:lnTo>
                  <a:lnTo>
                    <a:pt x="493125" y="587104"/>
                  </a:lnTo>
                  <a:lnTo>
                    <a:pt x="528745" y="560223"/>
                  </a:lnTo>
                  <a:lnTo>
                    <a:pt x="560240" y="528724"/>
                  </a:lnTo>
                  <a:lnTo>
                    <a:pt x="587116" y="493103"/>
                  </a:lnTo>
                  <a:lnTo>
                    <a:pt x="608880" y="453853"/>
                  </a:lnTo>
                  <a:lnTo>
                    <a:pt x="625037" y="411469"/>
                  </a:lnTo>
                  <a:lnTo>
                    <a:pt x="635094" y="366445"/>
                  </a:lnTo>
                  <a:lnTo>
                    <a:pt x="638556" y="319277"/>
                  </a:lnTo>
                  <a:lnTo>
                    <a:pt x="635094" y="272110"/>
                  </a:lnTo>
                  <a:lnTo>
                    <a:pt x="625037" y="227086"/>
                  </a:lnTo>
                  <a:lnTo>
                    <a:pt x="608880" y="184702"/>
                  </a:lnTo>
                  <a:lnTo>
                    <a:pt x="587116" y="145452"/>
                  </a:lnTo>
                  <a:lnTo>
                    <a:pt x="560240" y="109831"/>
                  </a:lnTo>
                  <a:lnTo>
                    <a:pt x="528745" y="78332"/>
                  </a:lnTo>
                  <a:lnTo>
                    <a:pt x="493125" y="51451"/>
                  </a:lnTo>
                  <a:lnTo>
                    <a:pt x="453875" y="29683"/>
                  </a:lnTo>
                  <a:lnTo>
                    <a:pt x="411487" y="13522"/>
                  </a:lnTo>
                  <a:lnTo>
                    <a:pt x="366457" y="3463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119" y="2028444"/>
              <a:ext cx="638810" cy="638810"/>
            </a:xfrm>
            <a:custGeom>
              <a:avLst/>
              <a:gdLst/>
              <a:ahLst/>
              <a:cxnLst/>
              <a:rect l="l" t="t" r="r" b="b"/>
              <a:pathLst>
                <a:path w="638810" h="638810">
                  <a:moveTo>
                    <a:pt x="0" y="319277"/>
                  </a:moveTo>
                  <a:lnTo>
                    <a:pt x="3461" y="272110"/>
                  </a:lnTo>
                  <a:lnTo>
                    <a:pt x="13518" y="227086"/>
                  </a:lnTo>
                  <a:lnTo>
                    <a:pt x="29675" y="184702"/>
                  </a:lnTo>
                  <a:lnTo>
                    <a:pt x="51439" y="145452"/>
                  </a:lnTo>
                  <a:lnTo>
                    <a:pt x="78315" y="109831"/>
                  </a:lnTo>
                  <a:lnTo>
                    <a:pt x="109810" y="78332"/>
                  </a:lnTo>
                  <a:lnTo>
                    <a:pt x="145430" y="51451"/>
                  </a:lnTo>
                  <a:lnTo>
                    <a:pt x="184680" y="29683"/>
                  </a:lnTo>
                  <a:lnTo>
                    <a:pt x="227068" y="13522"/>
                  </a:lnTo>
                  <a:lnTo>
                    <a:pt x="272098" y="3463"/>
                  </a:lnTo>
                  <a:lnTo>
                    <a:pt x="319278" y="0"/>
                  </a:lnTo>
                  <a:lnTo>
                    <a:pt x="366457" y="3463"/>
                  </a:lnTo>
                  <a:lnTo>
                    <a:pt x="411487" y="13522"/>
                  </a:lnTo>
                  <a:lnTo>
                    <a:pt x="453875" y="29683"/>
                  </a:lnTo>
                  <a:lnTo>
                    <a:pt x="493125" y="51451"/>
                  </a:lnTo>
                  <a:lnTo>
                    <a:pt x="528745" y="78332"/>
                  </a:lnTo>
                  <a:lnTo>
                    <a:pt x="560240" y="109831"/>
                  </a:lnTo>
                  <a:lnTo>
                    <a:pt x="587116" y="145452"/>
                  </a:lnTo>
                  <a:lnTo>
                    <a:pt x="608880" y="184702"/>
                  </a:lnTo>
                  <a:lnTo>
                    <a:pt x="625037" y="227086"/>
                  </a:lnTo>
                  <a:lnTo>
                    <a:pt x="635094" y="272110"/>
                  </a:lnTo>
                  <a:lnTo>
                    <a:pt x="638556" y="319277"/>
                  </a:lnTo>
                  <a:lnTo>
                    <a:pt x="635094" y="366445"/>
                  </a:lnTo>
                  <a:lnTo>
                    <a:pt x="625037" y="411469"/>
                  </a:lnTo>
                  <a:lnTo>
                    <a:pt x="608880" y="453853"/>
                  </a:lnTo>
                  <a:lnTo>
                    <a:pt x="587116" y="493103"/>
                  </a:lnTo>
                  <a:lnTo>
                    <a:pt x="560240" y="528724"/>
                  </a:lnTo>
                  <a:lnTo>
                    <a:pt x="528745" y="560223"/>
                  </a:lnTo>
                  <a:lnTo>
                    <a:pt x="493125" y="587104"/>
                  </a:lnTo>
                  <a:lnTo>
                    <a:pt x="453875" y="608872"/>
                  </a:lnTo>
                  <a:lnTo>
                    <a:pt x="411487" y="625033"/>
                  </a:lnTo>
                  <a:lnTo>
                    <a:pt x="366457" y="635092"/>
                  </a:lnTo>
                  <a:lnTo>
                    <a:pt x="319278" y="638555"/>
                  </a:lnTo>
                  <a:lnTo>
                    <a:pt x="272098" y="635092"/>
                  </a:lnTo>
                  <a:lnTo>
                    <a:pt x="227068" y="625033"/>
                  </a:lnTo>
                  <a:lnTo>
                    <a:pt x="184680" y="608872"/>
                  </a:lnTo>
                  <a:lnTo>
                    <a:pt x="145430" y="587104"/>
                  </a:lnTo>
                  <a:lnTo>
                    <a:pt x="109810" y="560223"/>
                  </a:lnTo>
                  <a:lnTo>
                    <a:pt x="78315" y="528724"/>
                  </a:lnTo>
                  <a:lnTo>
                    <a:pt x="51439" y="493103"/>
                  </a:lnTo>
                  <a:lnTo>
                    <a:pt x="29675" y="453853"/>
                  </a:lnTo>
                  <a:lnTo>
                    <a:pt x="13518" y="411469"/>
                  </a:lnTo>
                  <a:lnTo>
                    <a:pt x="3461" y="366445"/>
                  </a:lnTo>
                  <a:lnTo>
                    <a:pt x="0" y="319277"/>
                  </a:lnTo>
                  <a:close/>
                </a:path>
              </a:pathLst>
            </a:custGeom>
            <a:ln w="12700">
              <a:solidFill>
                <a:srgbClr val="00A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4919" y="2859024"/>
              <a:ext cx="7312659" cy="510540"/>
            </a:xfrm>
            <a:custGeom>
              <a:avLst/>
              <a:gdLst/>
              <a:ahLst/>
              <a:cxnLst/>
              <a:rect l="l" t="t" r="r" b="b"/>
              <a:pathLst>
                <a:path w="7312659" h="510539">
                  <a:moveTo>
                    <a:pt x="7312152" y="0"/>
                  </a:moveTo>
                  <a:lnTo>
                    <a:pt x="0" y="0"/>
                  </a:lnTo>
                  <a:lnTo>
                    <a:pt x="0" y="510539"/>
                  </a:lnTo>
                  <a:lnTo>
                    <a:pt x="7312152" y="510539"/>
                  </a:lnTo>
                  <a:lnTo>
                    <a:pt x="7312152" y="0"/>
                  </a:lnTo>
                  <a:close/>
                </a:path>
              </a:pathLst>
            </a:custGeom>
            <a:solidFill>
              <a:srgbClr val="17B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4919" y="2859024"/>
              <a:ext cx="7312659" cy="510540"/>
            </a:xfrm>
            <a:custGeom>
              <a:avLst/>
              <a:gdLst/>
              <a:ahLst/>
              <a:cxnLst/>
              <a:rect l="l" t="t" r="r" b="b"/>
              <a:pathLst>
                <a:path w="7312659" h="510539">
                  <a:moveTo>
                    <a:pt x="0" y="510539"/>
                  </a:moveTo>
                  <a:lnTo>
                    <a:pt x="7312152" y="510539"/>
                  </a:lnTo>
                  <a:lnTo>
                    <a:pt x="7312152" y="0"/>
                  </a:lnTo>
                  <a:lnTo>
                    <a:pt x="0" y="0"/>
                  </a:lnTo>
                  <a:lnTo>
                    <a:pt x="0" y="5105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57350" y="2891155"/>
            <a:ext cx="37922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Internship</a:t>
            </a:r>
            <a:r>
              <a:rPr sz="23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posted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38530" y="2788666"/>
            <a:ext cx="7645400" cy="1352550"/>
            <a:chOff x="938530" y="2788666"/>
            <a:chExt cx="7645400" cy="1352550"/>
          </a:xfrm>
        </p:grpSpPr>
        <p:sp>
          <p:nvSpPr>
            <p:cNvPr id="14" name="object 14"/>
            <p:cNvSpPr/>
            <p:nvPr/>
          </p:nvSpPr>
          <p:spPr>
            <a:xfrm>
              <a:off x="944880" y="2795016"/>
              <a:ext cx="638810" cy="638810"/>
            </a:xfrm>
            <a:custGeom>
              <a:avLst/>
              <a:gdLst/>
              <a:ahLst/>
              <a:cxnLst/>
              <a:rect l="l" t="t" r="r" b="b"/>
              <a:pathLst>
                <a:path w="638810" h="638810">
                  <a:moveTo>
                    <a:pt x="319278" y="0"/>
                  </a:moveTo>
                  <a:lnTo>
                    <a:pt x="272098" y="3463"/>
                  </a:lnTo>
                  <a:lnTo>
                    <a:pt x="227068" y="13522"/>
                  </a:lnTo>
                  <a:lnTo>
                    <a:pt x="184680" y="29683"/>
                  </a:lnTo>
                  <a:lnTo>
                    <a:pt x="145430" y="51451"/>
                  </a:lnTo>
                  <a:lnTo>
                    <a:pt x="109810" y="78332"/>
                  </a:lnTo>
                  <a:lnTo>
                    <a:pt x="78315" y="109831"/>
                  </a:lnTo>
                  <a:lnTo>
                    <a:pt x="51439" y="145452"/>
                  </a:lnTo>
                  <a:lnTo>
                    <a:pt x="29675" y="184702"/>
                  </a:lnTo>
                  <a:lnTo>
                    <a:pt x="13518" y="227086"/>
                  </a:lnTo>
                  <a:lnTo>
                    <a:pt x="3461" y="272110"/>
                  </a:lnTo>
                  <a:lnTo>
                    <a:pt x="0" y="319277"/>
                  </a:lnTo>
                  <a:lnTo>
                    <a:pt x="3461" y="366445"/>
                  </a:lnTo>
                  <a:lnTo>
                    <a:pt x="13518" y="411469"/>
                  </a:lnTo>
                  <a:lnTo>
                    <a:pt x="29675" y="453853"/>
                  </a:lnTo>
                  <a:lnTo>
                    <a:pt x="51439" y="493103"/>
                  </a:lnTo>
                  <a:lnTo>
                    <a:pt x="78315" y="528724"/>
                  </a:lnTo>
                  <a:lnTo>
                    <a:pt x="109810" y="560223"/>
                  </a:lnTo>
                  <a:lnTo>
                    <a:pt x="145430" y="587104"/>
                  </a:lnTo>
                  <a:lnTo>
                    <a:pt x="184680" y="608872"/>
                  </a:lnTo>
                  <a:lnTo>
                    <a:pt x="227068" y="625033"/>
                  </a:lnTo>
                  <a:lnTo>
                    <a:pt x="272098" y="635092"/>
                  </a:lnTo>
                  <a:lnTo>
                    <a:pt x="319278" y="638555"/>
                  </a:lnTo>
                  <a:lnTo>
                    <a:pt x="366445" y="635092"/>
                  </a:lnTo>
                  <a:lnTo>
                    <a:pt x="411469" y="625033"/>
                  </a:lnTo>
                  <a:lnTo>
                    <a:pt x="453853" y="608872"/>
                  </a:lnTo>
                  <a:lnTo>
                    <a:pt x="493103" y="587104"/>
                  </a:lnTo>
                  <a:lnTo>
                    <a:pt x="528724" y="560223"/>
                  </a:lnTo>
                  <a:lnTo>
                    <a:pt x="560223" y="528724"/>
                  </a:lnTo>
                  <a:lnTo>
                    <a:pt x="587104" y="493103"/>
                  </a:lnTo>
                  <a:lnTo>
                    <a:pt x="608872" y="453853"/>
                  </a:lnTo>
                  <a:lnTo>
                    <a:pt x="625033" y="411469"/>
                  </a:lnTo>
                  <a:lnTo>
                    <a:pt x="635092" y="366445"/>
                  </a:lnTo>
                  <a:lnTo>
                    <a:pt x="638556" y="319277"/>
                  </a:lnTo>
                  <a:lnTo>
                    <a:pt x="635092" y="272110"/>
                  </a:lnTo>
                  <a:lnTo>
                    <a:pt x="625033" y="227086"/>
                  </a:lnTo>
                  <a:lnTo>
                    <a:pt x="608872" y="184702"/>
                  </a:lnTo>
                  <a:lnTo>
                    <a:pt x="587104" y="145452"/>
                  </a:lnTo>
                  <a:lnTo>
                    <a:pt x="560223" y="109831"/>
                  </a:lnTo>
                  <a:lnTo>
                    <a:pt x="528724" y="78332"/>
                  </a:lnTo>
                  <a:lnTo>
                    <a:pt x="493103" y="51451"/>
                  </a:lnTo>
                  <a:lnTo>
                    <a:pt x="453853" y="29683"/>
                  </a:lnTo>
                  <a:lnTo>
                    <a:pt x="411469" y="13522"/>
                  </a:lnTo>
                  <a:lnTo>
                    <a:pt x="366445" y="3463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4880" y="2795016"/>
              <a:ext cx="638810" cy="638810"/>
            </a:xfrm>
            <a:custGeom>
              <a:avLst/>
              <a:gdLst/>
              <a:ahLst/>
              <a:cxnLst/>
              <a:rect l="l" t="t" r="r" b="b"/>
              <a:pathLst>
                <a:path w="638810" h="638810">
                  <a:moveTo>
                    <a:pt x="0" y="319277"/>
                  </a:moveTo>
                  <a:lnTo>
                    <a:pt x="3461" y="272110"/>
                  </a:lnTo>
                  <a:lnTo>
                    <a:pt x="13518" y="227086"/>
                  </a:lnTo>
                  <a:lnTo>
                    <a:pt x="29675" y="184702"/>
                  </a:lnTo>
                  <a:lnTo>
                    <a:pt x="51439" y="145452"/>
                  </a:lnTo>
                  <a:lnTo>
                    <a:pt x="78315" y="109831"/>
                  </a:lnTo>
                  <a:lnTo>
                    <a:pt x="109810" y="78332"/>
                  </a:lnTo>
                  <a:lnTo>
                    <a:pt x="145430" y="51451"/>
                  </a:lnTo>
                  <a:lnTo>
                    <a:pt x="184680" y="29683"/>
                  </a:lnTo>
                  <a:lnTo>
                    <a:pt x="227068" y="13522"/>
                  </a:lnTo>
                  <a:lnTo>
                    <a:pt x="272098" y="3463"/>
                  </a:lnTo>
                  <a:lnTo>
                    <a:pt x="319278" y="0"/>
                  </a:lnTo>
                  <a:lnTo>
                    <a:pt x="366445" y="3463"/>
                  </a:lnTo>
                  <a:lnTo>
                    <a:pt x="411469" y="13522"/>
                  </a:lnTo>
                  <a:lnTo>
                    <a:pt x="453853" y="29683"/>
                  </a:lnTo>
                  <a:lnTo>
                    <a:pt x="493103" y="51451"/>
                  </a:lnTo>
                  <a:lnTo>
                    <a:pt x="528724" y="78332"/>
                  </a:lnTo>
                  <a:lnTo>
                    <a:pt x="560223" y="109831"/>
                  </a:lnTo>
                  <a:lnTo>
                    <a:pt x="587104" y="145452"/>
                  </a:lnTo>
                  <a:lnTo>
                    <a:pt x="608872" y="184702"/>
                  </a:lnTo>
                  <a:lnTo>
                    <a:pt x="625033" y="227086"/>
                  </a:lnTo>
                  <a:lnTo>
                    <a:pt x="635092" y="272110"/>
                  </a:lnTo>
                  <a:lnTo>
                    <a:pt x="638556" y="319277"/>
                  </a:lnTo>
                  <a:lnTo>
                    <a:pt x="635092" y="366445"/>
                  </a:lnTo>
                  <a:lnTo>
                    <a:pt x="625033" y="411469"/>
                  </a:lnTo>
                  <a:lnTo>
                    <a:pt x="608872" y="453853"/>
                  </a:lnTo>
                  <a:lnTo>
                    <a:pt x="587104" y="493103"/>
                  </a:lnTo>
                  <a:lnTo>
                    <a:pt x="560223" y="528724"/>
                  </a:lnTo>
                  <a:lnTo>
                    <a:pt x="528724" y="560223"/>
                  </a:lnTo>
                  <a:lnTo>
                    <a:pt x="493103" y="587104"/>
                  </a:lnTo>
                  <a:lnTo>
                    <a:pt x="453853" y="608872"/>
                  </a:lnTo>
                  <a:lnTo>
                    <a:pt x="411469" y="625033"/>
                  </a:lnTo>
                  <a:lnTo>
                    <a:pt x="366445" y="635092"/>
                  </a:lnTo>
                  <a:lnTo>
                    <a:pt x="319278" y="638555"/>
                  </a:lnTo>
                  <a:lnTo>
                    <a:pt x="272098" y="635092"/>
                  </a:lnTo>
                  <a:lnTo>
                    <a:pt x="227068" y="625033"/>
                  </a:lnTo>
                  <a:lnTo>
                    <a:pt x="184680" y="608872"/>
                  </a:lnTo>
                  <a:lnTo>
                    <a:pt x="145430" y="587104"/>
                  </a:lnTo>
                  <a:lnTo>
                    <a:pt x="109810" y="560223"/>
                  </a:lnTo>
                  <a:lnTo>
                    <a:pt x="78315" y="528724"/>
                  </a:lnTo>
                  <a:lnTo>
                    <a:pt x="51439" y="493103"/>
                  </a:lnTo>
                  <a:lnTo>
                    <a:pt x="29675" y="453853"/>
                  </a:lnTo>
                  <a:lnTo>
                    <a:pt x="13518" y="411469"/>
                  </a:lnTo>
                  <a:lnTo>
                    <a:pt x="3461" y="366445"/>
                  </a:lnTo>
                  <a:lnTo>
                    <a:pt x="0" y="319277"/>
                  </a:lnTo>
                  <a:close/>
                </a:path>
              </a:pathLst>
            </a:custGeom>
            <a:ln w="12700">
              <a:solidFill>
                <a:srgbClr val="00A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6172" y="3624072"/>
              <a:ext cx="7200900" cy="510540"/>
            </a:xfrm>
            <a:custGeom>
              <a:avLst/>
              <a:gdLst/>
              <a:ahLst/>
              <a:cxnLst/>
              <a:rect l="l" t="t" r="r" b="b"/>
              <a:pathLst>
                <a:path w="7200900" h="510539">
                  <a:moveTo>
                    <a:pt x="7200900" y="0"/>
                  </a:moveTo>
                  <a:lnTo>
                    <a:pt x="0" y="0"/>
                  </a:lnTo>
                  <a:lnTo>
                    <a:pt x="0" y="510539"/>
                  </a:lnTo>
                  <a:lnTo>
                    <a:pt x="7200900" y="510539"/>
                  </a:lnTo>
                  <a:lnTo>
                    <a:pt x="7200900" y="0"/>
                  </a:lnTo>
                  <a:close/>
                </a:path>
              </a:pathLst>
            </a:custGeom>
            <a:solidFill>
              <a:srgbClr val="00B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76172" y="3624072"/>
              <a:ext cx="7200900" cy="510540"/>
            </a:xfrm>
            <a:custGeom>
              <a:avLst/>
              <a:gdLst/>
              <a:ahLst/>
              <a:cxnLst/>
              <a:rect l="l" t="t" r="r" b="b"/>
              <a:pathLst>
                <a:path w="7200900" h="510539">
                  <a:moveTo>
                    <a:pt x="0" y="510539"/>
                  </a:moveTo>
                  <a:lnTo>
                    <a:pt x="7200900" y="510539"/>
                  </a:lnTo>
                  <a:lnTo>
                    <a:pt x="7200900" y="0"/>
                  </a:lnTo>
                  <a:lnTo>
                    <a:pt x="0" y="0"/>
                  </a:lnTo>
                  <a:lnTo>
                    <a:pt x="0" y="5105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69745" y="3657346"/>
            <a:ext cx="38366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placed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internship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2769" y="3553714"/>
            <a:ext cx="8011159" cy="2184400"/>
            <a:chOff x="572769" y="3553714"/>
            <a:chExt cx="8011159" cy="2184400"/>
          </a:xfrm>
        </p:grpSpPr>
        <p:sp>
          <p:nvSpPr>
            <p:cNvPr id="20" name="object 20"/>
            <p:cNvSpPr/>
            <p:nvPr/>
          </p:nvSpPr>
          <p:spPr>
            <a:xfrm>
              <a:off x="1057655" y="3560064"/>
              <a:ext cx="638810" cy="638810"/>
            </a:xfrm>
            <a:custGeom>
              <a:avLst/>
              <a:gdLst/>
              <a:ahLst/>
              <a:cxnLst/>
              <a:rect l="l" t="t" r="r" b="b"/>
              <a:pathLst>
                <a:path w="638810" h="638810">
                  <a:moveTo>
                    <a:pt x="319278" y="0"/>
                  </a:moveTo>
                  <a:lnTo>
                    <a:pt x="272098" y="3463"/>
                  </a:lnTo>
                  <a:lnTo>
                    <a:pt x="227068" y="13522"/>
                  </a:lnTo>
                  <a:lnTo>
                    <a:pt x="184680" y="29683"/>
                  </a:lnTo>
                  <a:lnTo>
                    <a:pt x="145430" y="51451"/>
                  </a:lnTo>
                  <a:lnTo>
                    <a:pt x="109810" y="78332"/>
                  </a:lnTo>
                  <a:lnTo>
                    <a:pt x="78315" y="109831"/>
                  </a:lnTo>
                  <a:lnTo>
                    <a:pt x="51439" y="145452"/>
                  </a:lnTo>
                  <a:lnTo>
                    <a:pt x="29675" y="184702"/>
                  </a:lnTo>
                  <a:lnTo>
                    <a:pt x="13518" y="227086"/>
                  </a:lnTo>
                  <a:lnTo>
                    <a:pt x="3461" y="272110"/>
                  </a:lnTo>
                  <a:lnTo>
                    <a:pt x="0" y="319278"/>
                  </a:lnTo>
                  <a:lnTo>
                    <a:pt x="3461" y="366445"/>
                  </a:lnTo>
                  <a:lnTo>
                    <a:pt x="13518" y="411469"/>
                  </a:lnTo>
                  <a:lnTo>
                    <a:pt x="29675" y="453853"/>
                  </a:lnTo>
                  <a:lnTo>
                    <a:pt x="51439" y="493103"/>
                  </a:lnTo>
                  <a:lnTo>
                    <a:pt x="78315" y="528724"/>
                  </a:lnTo>
                  <a:lnTo>
                    <a:pt x="109810" y="560223"/>
                  </a:lnTo>
                  <a:lnTo>
                    <a:pt x="145430" y="587104"/>
                  </a:lnTo>
                  <a:lnTo>
                    <a:pt x="184680" y="608872"/>
                  </a:lnTo>
                  <a:lnTo>
                    <a:pt x="227068" y="625033"/>
                  </a:lnTo>
                  <a:lnTo>
                    <a:pt x="272098" y="635092"/>
                  </a:lnTo>
                  <a:lnTo>
                    <a:pt x="319278" y="638556"/>
                  </a:lnTo>
                  <a:lnTo>
                    <a:pt x="366445" y="635092"/>
                  </a:lnTo>
                  <a:lnTo>
                    <a:pt x="411469" y="625033"/>
                  </a:lnTo>
                  <a:lnTo>
                    <a:pt x="453853" y="608872"/>
                  </a:lnTo>
                  <a:lnTo>
                    <a:pt x="493103" y="587104"/>
                  </a:lnTo>
                  <a:lnTo>
                    <a:pt x="528724" y="560223"/>
                  </a:lnTo>
                  <a:lnTo>
                    <a:pt x="560223" y="528724"/>
                  </a:lnTo>
                  <a:lnTo>
                    <a:pt x="587104" y="493103"/>
                  </a:lnTo>
                  <a:lnTo>
                    <a:pt x="608872" y="453853"/>
                  </a:lnTo>
                  <a:lnTo>
                    <a:pt x="625033" y="411469"/>
                  </a:lnTo>
                  <a:lnTo>
                    <a:pt x="635092" y="366445"/>
                  </a:lnTo>
                  <a:lnTo>
                    <a:pt x="638556" y="319278"/>
                  </a:lnTo>
                  <a:lnTo>
                    <a:pt x="635092" y="272110"/>
                  </a:lnTo>
                  <a:lnTo>
                    <a:pt x="625033" y="227086"/>
                  </a:lnTo>
                  <a:lnTo>
                    <a:pt x="608872" y="184702"/>
                  </a:lnTo>
                  <a:lnTo>
                    <a:pt x="587104" y="145452"/>
                  </a:lnTo>
                  <a:lnTo>
                    <a:pt x="560223" y="109831"/>
                  </a:lnTo>
                  <a:lnTo>
                    <a:pt x="528724" y="78332"/>
                  </a:lnTo>
                  <a:lnTo>
                    <a:pt x="493103" y="51451"/>
                  </a:lnTo>
                  <a:lnTo>
                    <a:pt x="453853" y="29683"/>
                  </a:lnTo>
                  <a:lnTo>
                    <a:pt x="411469" y="13522"/>
                  </a:lnTo>
                  <a:lnTo>
                    <a:pt x="366445" y="3463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7655" y="3560064"/>
              <a:ext cx="638810" cy="638810"/>
            </a:xfrm>
            <a:custGeom>
              <a:avLst/>
              <a:gdLst/>
              <a:ahLst/>
              <a:cxnLst/>
              <a:rect l="l" t="t" r="r" b="b"/>
              <a:pathLst>
                <a:path w="638810" h="638810">
                  <a:moveTo>
                    <a:pt x="0" y="319278"/>
                  </a:moveTo>
                  <a:lnTo>
                    <a:pt x="3461" y="272110"/>
                  </a:lnTo>
                  <a:lnTo>
                    <a:pt x="13518" y="227086"/>
                  </a:lnTo>
                  <a:lnTo>
                    <a:pt x="29675" y="184702"/>
                  </a:lnTo>
                  <a:lnTo>
                    <a:pt x="51439" y="145452"/>
                  </a:lnTo>
                  <a:lnTo>
                    <a:pt x="78315" y="109831"/>
                  </a:lnTo>
                  <a:lnTo>
                    <a:pt x="109810" y="78332"/>
                  </a:lnTo>
                  <a:lnTo>
                    <a:pt x="145430" y="51451"/>
                  </a:lnTo>
                  <a:lnTo>
                    <a:pt x="184680" y="29683"/>
                  </a:lnTo>
                  <a:lnTo>
                    <a:pt x="227068" y="13522"/>
                  </a:lnTo>
                  <a:lnTo>
                    <a:pt x="272098" y="3463"/>
                  </a:lnTo>
                  <a:lnTo>
                    <a:pt x="319278" y="0"/>
                  </a:lnTo>
                  <a:lnTo>
                    <a:pt x="366445" y="3463"/>
                  </a:lnTo>
                  <a:lnTo>
                    <a:pt x="411469" y="13522"/>
                  </a:lnTo>
                  <a:lnTo>
                    <a:pt x="453853" y="29683"/>
                  </a:lnTo>
                  <a:lnTo>
                    <a:pt x="493103" y="51451"/>
                  </a:lnTo>
                  <a:lnTo>
                    <a:pt x="528724" y="78332"/>
                  </a:lnTo>
                  <a:lnTo>
                    <a:pt x="560223" y="109831"/>
                  </a:lnTo>
                  <a:lnTo>
                    <a:pt x="587104" y="145452"/>
                  </a:lnTo>
                  <a:lnTo>
                    <a:pt x="608872" y="184702"/>
                  </a:lnTo>
                  <a:lnTo>
                    <a:pt x="625033" y="227086"/>
                  </a:lnTo>
                  <a:lnTo>
                    <a:pt x="635092" y="272110"/>
                  </a:lnTo>
                  <a:lnTo>
                    <a:pt x="638556" y="319278"/>
                  </a:lnTo>
                  <a:lnTo>
                    <a:pt x="635092" y="366445"/>
                  </a:lnTo>
                  <a:lnTo>
                    <a:pt x="625033" y="411469"/>
                  </a:lnTo>
                  <a:lnTo>
                    <a:pt x="608872" y="453853"/>
                  </a:lnTo>
                  <a:lnTo>
                    <a:pt x="587104" y="493103"/>
                  </a:lnTo>
                  <a:lnTo>
                    <a:pt x="560223" y="528724"/>
                  </a:lnTo>
                  <a:lnTo>
                    <a:pt x="528724" y="560223"/>
                  </a:lnTo>
                  <a:lnTo>
                    <a:pt x="493103" y="587104"/>
                  </a:lnTo>
                  <a:lnTo>
                    <a:pt x="453853" y="608872"/>
                  </a:lnTo>
                  <a:lnTo>
                    <a:pt x="411469" y="625033"/>
                  </a:lnTo>
                  <a:lnTo>
                    <a:pt x="366445" y="635092"/>
                  </a:lnTo>
                  <a:lnTo>
                    <a:pt x="319278" y="638556"/>
                  </a:lnTo>
                  <a:lnTo>
                    <a:pt x="272098" y="635092"/>
                  </a:lnTo>
                  <a:lnTo>
                    <a:pt x="227068" y="625033"/>
                  </a:lnTo>
                  <a:lnTo>
                    <a:pt x="184680" y="608872"/>
                  </a:lnTo>
                  <a:lnTo>
                    <a:pt x="145430" y="587104"/>
                  </a:lnTo>
                  <a:lnTo>
                    <a:pt x="109810" y="560223"/>
                  </a:lnTo>
                  <a:lnTo>
                    <a:pt x="78315" y="528724"/>
                  </a:lnTo>
                  <a:lnTo>
                    <a:pt x="51439" y="493103"/>
                  </a:lnTo>
                  <a:lnTo>
                    <a:pt x="29675" y="453853"/>
                  </a:lnTo>
                  <a:lnTo>
                    <a:pt x="13518" y="411469"/>
                  </a:lnTo>
                  <a:lnTo>
                    <a:pt x="3461" y="366445"/>
                  </a:lnTo>
                  <a:lnTo>
                    <a:pt x="0" y="319278"/>
                  </a:lnTo>
                  <a:close/>
                </a:path>
              </a:pathLst>
            </a:custGeom>
            <a:ln w="12700">
              <a:solidFill>
                <a:srgbClr val="00A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4919" y="4390644"/>
              <a:ext cx="7312659" cy="510540"/>
            </a:xfrm>
            <a:custGeom>
              <a:avLst/>
              <a:gdLst/>
              <a:ahLst/>
              <a:cxnLst/>
              <a:rect l="l" t="t" r="r" b="b"/>
              <a:pathLst>
                <a:path w="7312659" h="510539">
                  <a:moveTo>
                    <a:pt x="7312152" y="0"/>
                  </a:moveTo>
                  <a:lnTo>
                    <a:pt x="0" y="0"/>
                  </a:lnTo>
                  <a:lnTo>
                    <a:pt x="0" y="510540"/>
                  </a:lnTo>
                  <a:lnTo>
                    <a:pt x="7312152" y="510540"/>
                  </a:lnTo>
                  <a:lnTo>
                    <a:pt x="7312152" y="0"/>
                  </a:lnTo>
                  <a:close/>
                </a:path>
              </a:pathLst>
            </a:custGeom>
            <a:solidFill>
              <a:srgbClr val="17B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4919" y="4390644"/>
              <a:ext cx="7312659" cy="510540"/>
            </a:xfrm>
            <a:custGeom>
              <a:avLst/>
              <a:gdLst/>
              <a:ahLst/>
              <a:cxnLst/>
              <a:rect l="l" t="t" r="r" b="b"/>
              <a:pathLst>
                <a:path w="7312659" h="510539">
                  <a:moveTo>
                    <a:pt x="0" y="510540"/>
                  </a:moveTo>
                  <a:lnTo>
                    <a:pt x="7312152" y="510540"/>
                  </a:lnTo>
                  <a:lnTo>
                    <a:pt x="7312152" y="0"/>
                  </a:lnTo>
                  <a:lnTo>
                    <a:pt x="0" y="0"/>
                  </a:lnTo>
                  <a:lnTo>
                    <a:pt x="0" y="5105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4879" y="4326636"/>
              <a:ext cx="638810" cy="638810"/>
            </a:xfrm>
            <a:custGeom>
              <a:avLst/>
              <a:gdLst/>
              <a:ahLst/>
              <a:cxnLst/>
              <a:rect l="l" t="t" r="r" b="b"/>
              <a:pathLst>
                <a:path w="638810" h="638810">
                  <a:moveTo>
                    <a:pt x="319278" y="0"/>
                  </a:moveTo>
                  <a:lnTo>
                    <a:pt x="272098" y="3463"/>
                  </a:lnTo>
                  <a:lnTo>
                    <a:pt x="227068" y="13522"/>
                  </a:lnTo>
                  <a:lnTo>
                    <a:pt x="184680" y="29683"/>
                  </a:lnTo>
                  <a:lnTo>
                    <a:pt x="145430" y="51451"/>
                  </a:lnTo>
                  <a:lnTo>
                    <a:pt x="109810" y="78332"/>
                  </a:lnTo>
                  <a:lnTo>
                    <a:pt x="78315" y="109831"/>
                  </a:lnTo>
                  <a:lnTo>
                    <a:pt x="51439" y="145452"/>
                  </a:lnTo>
                  <a:lnTo>
                    <a:pt x="29675" y="184702"/>
                  </a:lnTo>
                  <a:lnTo>
                    <a:pt x="13518" y="227086"/>
                  </a:lnTo>
                  <a:lnTo>
                    <a:pt x="3461" y="272110"/>
                  </a:lnTo>
                  <a:lnTo>
                    <a:pt x="0" y="319277"/>
                  </a:lnTo>
                  <a:lnTo>
                    <a:pt x="3461" y="366445"/>
                  </a:lnTo>
                  <a:lnTo>
                    <a:pt x="13518" y="411469"/>
                  </a:lnTo>
                  <a:lnTo>
                    <a:pt x="29675" y="453853"/>
                  </a:lnTo>
                  <a:lnTo>
                    <a:pt x="51439" y="493103"/>
                  </a:lnTo>
                  <a:lnTo>
                    <a:pt x="78315" y="528724"/>
                  </a:lnTo>
                  <a:lnTo>
                    <a:pt x="109810" y="560223"/>
                  </a:lnTo>
                  <a:lnTo>
                    <a:pt x="145430" y="587104"/>
                  </a:lnTo>
                  <a:lnTo>
                    <a:pt x="184680" y="608872"/>
                  </a:lnTo>
                  <a:lnTo>
                    <a:pt x="227068" y="625033"/>
                  </a:lnTo>
                  <a:lnTo>
                    <a:pt x="272098" y="635092"/>
                  </a:lnTo>
                  <a:lnTo>
                    <a:pt x="319278" y="638555"/>
                  </a:lnTo>
                  <a:lnTo>
                    <a:pt x="366445" y="635092"/>
                  </a:lnTo>
                  <a:lnTo>
                    <a:pt x="411469" y="625033"/>
                  </a:lnTo>
                  <a:lnTo>
                    <a:pt x="453853" y="608872"/>
                  </a:lnTo>
                  <a:lnTo>
                    <a:pt x="493103" y="587104"/>
                  </a:lnTo>
                  <a:lnTo>
                    <a:pt x="528724" y="560223"/>
                  </a:lnTo>
                  <a:lnTo>
                    <a:pt x="560223" y="528724"/>
                  </a:lnTo>
                  <a:lnTo>
                    <a:pt x="587104" y="493103"/>
                  </a:lnTo>
                  <a:lnTo>
                    <a:pt x="608872" y="453853"/>
                  </a:lnTo>
                  <a:lnTo>
                    <a:pt x="625033" y="411469"/>
                  </a:lnTo>
                  <a:lnTo>
                    <a:pt x="635092" y="366445"/>
                  </a:lnTo>
                  <a:lnTo>
                    <a:pt x="638556" y="319277"/>
                  </a:lnTo>
                  <a:lnTo>
                    <a:pt x="635092" y="272110"/>
                  </a:lnTo>
                  <a:lnTo>
                    <a:pt x="625033" y="227086"/>
                  </a:lnTo>
                  <a:lnTo>
                    <a:pt x="608872" y="184702"/>
                  </a:lnTo>
                  <a:lnTo>
                    <a:pt x="587104" y="145452"/>
                  </a:lnTo>
                  <a:lnTo>
                    <a:pt x="560223" y="109831"/>
                  </a:lnTo>
                  <a:lnTo>
                    <a:pt x="528724" y="78332"/>
                  </a:lnTo>
                  <a:lnTo>
                    <a:pt x="493103" y="51451"/>
                  </a:lnTo>
                  <a:lnTo>
                    <a:pt x="453853" y="29683"/>
                  </a:lnTo>
                  <a:lnTo>
                    <a:pt x="411469" y="13522"/>
                  </a:lnTo>
                  <a:lnTo>
                    <a:pt x="366445" y="3463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4879" y="4326636"/>
              <a:ext cx="638810" cy="638810"/>
            </a:xfrm>
            <a:custGeom>
              <a:avLst/>
              <a:gdLst/>
              <a:ahLst/>
              <a:cxnLst/>
              <a:rect l="l" t="t" r="r" b="b"/>
              <a:pathLst>
                <a:path w="638810" h="638810">
                  <a:moveTo>
                    <a:pt x="0" y="319277"/>
                  </a:moveTo>
                  <a:lnTo>
                    <a:pt x="3461" y="272110"/>
                  </a:lnTo>
                  <a:lnTo>
                    <a:pt x="13518" y="227086"/>
                  </a:lnTo>
                  <a:lnTo>
                    <a:pt x="29675" y="184702"/>
                  </a:lnTo>
                  <a:lnTo>
                    <a:pt x="51439" y="145452"/>
                  </a:lnTo>
                  <a:lnTo>
                    <a:pt x="78315" y="109831"/>
                  </a:lnTo>
                  <a:lnTo>
                    <a:pt x="109810" y="78332"/>
                  </a:lnTo>
                  <a:lnTo>
                    <a:pt x="145430" y="51451"/>
                  </a:lnTo>
                  <a:lnTo>
                    <a:pt x="184680" y="29683"/>
                  </a:lnTo>
                  <a:lnTo>
                    <a:pt x="227068" y="13522"/>
                  </a:lnTo>
                  <a:lnTo>
                    <a:pt x="272098" y="3463"/>
                  </a:lnTo>
                  <a:lnTo>
                    <a:pt x="319278" y="0"/>
                  </a:lnTo>
                  <a:lnTo>
                    <a:pt x="366445" y="3463"/>
                  </a:lnTo>
                  <a:lnTo>
                    <a:pt x="411469" y="13522"/>
                  </a:lnTo>
                  <a:lnTo>
                    <a:pt x="453853" y="29683"/>
                  </a:lnTo>
                  <a:lnTo>
                    <a:pt x="493103" y="51451"/>
                  </a:lnTo>
                  <a:lnTo>
                    <a:pt x="528724" y="78332"/>
                  </a:lnTo>
                  <a:lnTo>
                    <a:pt x="560223" y="109831"/>
                  </a:lnTo>
                  <a:lnTo>
                    <a:pt x="587104" y="145452"/>
                  </a:lnTo>
                  <a:lnTo>
                    <a:pt x="608872" y="184702"/>
                  </a:lnTo>
                  <a:lnTo>
                    <a:pt x="625033" y="227086"/>
                  </a:lnTo>
                  <a:lnTo>
                    <a:pt x="635092" y="272110"/>
                  </a:lnTo>
                  <a:lnTo>
                    <a:pt x="638556" y="319277"/>
                  </a:lnTo>
                  <a:lnTo>
                    <a:pt x="635092" y="366445"/>
                  </a:lnTo>
                  <a:lnTo>
                    <a:pt x="625033" y="411469"/>
                  </a:lnTo>
                  <a:lnTo>
                    <a:pt x="608872" y="453853"/>
                  </a:lnTo>
                  <a:lnTo>
                    <a:pt x="587104" y="493103"/>
                  </a:lnTo>
                  <a:lnTo>
                    <a:pt x="560223" y="528724"/>
                  </a:lnTo>
                  <a:lnTo>
                    <a:pt x="528724" y="560223"/>
                  </a:lnTo>
                  <a:lnTo>
                    <a:pt x="493103" y="587104"/>
                  </a:lnTo>
                  <a:lnTo>
                    <a:pt x="453853" y="608872"/>
                  </a:lnTo>
                  <a:lnTo>
                    <a:pt x="411469" y="625033"/>
                  </a:lnTo>
                  <a:lnTo>
                    <a:pt x="366445" y="635092"/>
                  </a:lnTo>
                  <a:lnTo>
                    <a:pt x="319278" y="638555"/>
                  </a:lnTo>
                  <a:lnTo>
                    <a:pt x="272098" y="635092"/>
                  </a:lnTo>
                  <a:lnTo>
                    <a:pt x="227068" y="625033"/>
                  </a:lnTo>
                  <a:lnTo>
                    <a:pt x="184680" y="608872"/>
                  </a:lnTo>
                  <a:lnTo>
                    <a:pt x="145430" y="587104"/>
                  </a:lnTo>
                  <a:lnTo>
                    <a:pt x="109810" y="560223"/>
                  </a:lnTo>
                  <a:lnTo>
                    <a:pt x="78315" y="528724"/>
                  </a:lnTo>
                  <a:lnTo>
                    <a:pt x="51439" y="493103"/>
                  </a:lnTo>
                  <a:lnTo>
                    <a:pt x="29675" y="453853"/>
                  </a:lnTo>
                  <a:lnTo>
                    <a:pt x="13518" y="411469"/>
                  </a:lnTo>
                  <a:lnTo>
                    <a:pt x="3461" y="366445"/>
                  </a:lnTo>
                  <a:lnTo>
                    <a:pt x="0" y="319277"/>
                  </a:lnTo>
                  <a:close/>
                </a:path>
              </a:pathLst>
            </a:custGeom>
            <a:ln w="12700">
              <a:solidFill>
                <a:srgbClr val="00A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7635" y="5157216"/>
              <a:ext cx="7679690" cy="510540"/>
            </a:xfrm>
            <a:custGeom>
              <a:avLst/>
              <a:gdLst/>
              <a:ahLst/>
              <a:cxnLst/>
              <a:rect l="l" t="t" r="r" b="b"/>
              <a:pathLst>
                <a:path w="7679690" h="510539">
                  <a:moveTo>
                    <a:pt x="7679435" y="0"/>
                  </a:moveTo>
                  <a:lnTo>
                    <a:pt x="0" y="0"/>
                  </a:lnTo>
                  <a:lnTo>
                    <a:pt x="0" y="510540"/>
                  </a:lnTo>
                  <a:lnTo>
                    <a:pt x="7679435" y="510540"/>
                  </a:lnTo>
                  <a:lnTo>
                    <a:pt x="7679435" y="0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7635" y="5157216"/>
              <a:ext cx="7679690" cy="510540"/>
            </a:xfrm>
            <a:custGeom>
              <a:avLst/>
              <a:gdLst/>
              <a:ahLst/>
              <a:cxnLst/>
              <a:rect l="l" t="t" r="r" b="b"/>
              <a:pathLst>
                <a:path w="7679690" h="510539">
                  <a:moveTo>
                    <a:pt x="0" y="510540"/>
                  </a:moveTo>
                  <a:lnTo>
                    <a:pt x="7679435" y="510540"/>
                  </a:lnTo>
                  <a:lnTo>
                    <a:pt x="7679435" y="0"/>
                  </a:lnTo>
                  <a:lnTo>
                    <a:pt x="0" y="0"/>
                  </a:lnTo>
                  <a:lnTo>
                    <a:pt x="0" y="5105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9119" y="5093208"/>
              <a:ext cx="638810" cy="638810"/>
            </a:xfrm>
            <a:custGeom>
              <a:avLst/>
              <a:gdLst/>
              <a:ahLst/>
              <a:cxnLst/>
              <a:rect l="l" t="t" r="r" b="b"/>
              <a:pathLst>
                <a:path w="638810" h="638810">
                  <a:moveTo>
                    <a:pt x="319278" y="0"/>
                  </a:moveTo>
                  <a:lnTo>
                    <a:pt x="272098" y="3463"/>
                  </a:lnTo>
                  <a:lnTo>
                    <a:pt x="227068" y="13522"/>
                  </a:lnTo>
                  <a:lnTo>
                    <a:pt x="184680" y="29683"/>
                  </a:lnTo>
                  <a:lnTo>
                    <a:pt x="145430" y="51451"/>
                  </a:lnTo>
                  <a:lnTo>
                    <a:pt x="109810" y="78332"/>
                  </a:lnTo>
                  <a:lnTo>
                    <a:pt x="78315" y="109831"/>
                  </a:lnTo>
                  <a:lnTo>
                    <a:pt x="51439" y="145452"/>
                  </a:lnTo>
                  <a:lnTo>
                    <a:pt x="29675" y="184702"/>
                  </a:lnTo>
                  <a:lnTo>
                    <a:pt x="13518" y="227086"/>
                  </a:lnTo>
                  <a:lnTo>
                    <a:pt x="3461" y="272110"/>
                  </a:lnTo>
                  <a:lnTo>
                    <a:pt x="0" y="319277"/>
                  </a:lnTo>
                  <a:lnTo>
                    <a:pt x="3461" y="366457"/>
                  </a:lnTo>
                  <a:lnTo>
                    <a:pt x="13518" y="411487"/>
                  </a:lnTo>
                  <a:lnTo>
                    <a:pt x="29675" y="453875"/>
                  </a:lnTo>
                  <a:lnTo>
                    <a:pt x="51439" y="493125"/>
                  </a:lnTo>
                  <a:lnTo>
                    <a:pt x="78315" y="528745"/>
                  </a:lnTo>
                  <a:lnTo>
                    <a:pt x="109810" y="560240"/>
                  </a:lnTo>
                  <a:lnTo>
                    <a:pt x="145430" y="587116"/>
                  </a:lnTo>
                  <a:lnTo>
                    <a:pt x="184680" y="608880"/>
                  </a:lnTo>
                  <a:lnTo>
                    <a:pt x="227068" y="625037"/>
                  </a:lnTo>
                  <a:lnTo>
                    <a:pt x="272098" y="635094"/>
                  </a:lnTo>
                  <a:lnTo>
                    <a:pt x="319278" y="638555"/>
                  </a:lnTo>
                  <a:lnTo>
                    <a:pt x="366457" y="635094"/>
                  </a:lnTo>
                  <a:lnTo>
                    <a:pt x="411487" y="625037"/>
                  </a:lnTo>
                  <a:lnTo>
                    <a:pt x="453875" y="608880"/>
                  </a:lnTo>
                  <a:lnTo>
                    <a:pt x="493125" y="587116"/>
                  </a:lnTo>
                  <a:lnTo>
                    <a:pt x="528745" y="560240"/>
                  </a:lnTo>
                  <a:lnTo>
                    <a:pt x="560240" y="528745"/>
                  </a:lnTo>
                  <a:lnTo>
                    <a:pt x="587116" y="493125"/>
                  </a:lnTo>
                  <a:lnTo>
                    <a:pt x="608880" y="453875"/>
                  </a:lnTo>
                  <a:lnTo>
                    <a:pt x="625037" y="411487"/>
                  </a:lnTo>
                  <a:lnTo>
                    <a:pt x="635094" y="366457"/>
                  </a:lnTo>
                  <a:lnTo>
                    <a:pt x="638556" y="319277"/>
                  </a:lnTo>
                  <a:lnTo>
                    <a:pt x="635094" y="272110"/>
                  </a:lnTo>
                  <a:lnTo>
                    <a:pt x="625037" y="227086"/>
                  </a:lnTo>
                  <a:lnTo>
                    <a:pt x="608880" y="184702"/>
                  </a:lnTo>
                  <a:lnTo>
                    <a:pt x="587116" y="145452"/>
                  </a:lnTo>
                  <a:lnTo>
                    <a:pt x="560240" y="109831"/>
                  </a:lnTo>
                  <a:lnTo>
                    <a:pt x="528745" y="78332"/>
                  </a:lnTo>
                  <a:lnTo>
                    <a:pt x="493125" y="51451"/>
                  </a:lnTo>
                  <a:lnTo>
                    <a:pt x="453875" y="29683"/>
                  </a:lnTo>
                  <a:lnTo>
                    <a:pt x="411487" y="13522"/>
                  </a:lnTo>
                  <a:lnTo>
                    <a:pt x="366457" y="3463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9119" y="5093208"/>
              <a:ext cx="638810" cy="638810"/>
            </a:xfrm>
            <a:custGeom>
              <a:avLst/>
              <a:gdLst/>
              <a:ahLst/>
              <a:cxnLst/>
              <a:rect l="l" t="t" r="r" b="b"/>
              <a:pathLst>
                <a:path w="638810" h="638810">
                  <a:moveTo>
                    <a:pt x="0" y="319277"/>
                  </a:moveTo>
                  <a:lnTo>
                    <a:pt x="3461" y="272110"/>
                  </a:lnTo>
                  <a:lnTo>
                    <a:pt x="13518" y="227086"/>
                  </a:lnTo>
                  <a:lnTo>
                    <a:pt x="29675" y="184702"/>
                  </a:lnTo>
                  <a:lnTo>
                    <a:pt x="51439" y="145452"/>
                  </a:lnTo>
                  <a:lnTo>
                    <a:pt x="78315" y="109831"/>
                  </a:lnTo>
                  <a:lnTo>
                    <a:pt x="109810" y="78332"/>
                  </a:lnTo>
                  <a:lnTo>
                    <a:pt x="145430" y="51451"/>
                  </a:lnTo>
                  <a:lnTo>
                    <a:pt x="184680" y="29683"/>
                  </a:lnTo>
                  <a:lnTo>
                    <a:pt x="227068" y="13522"/>
                  </a:lnTo>
                  <a:lnTo>
                    <a:pt x="272098" y="3463"/>
                  </a:lnTo>
                  <a:lnTo>
                    <a:pt x="319278" y="0"/>
                  </a:lnTo>
                  <a:lnTo>
                    <a:pt x="366457" y="3463"/>
                  </a:lnTo>
                  <a:lnTo>
                    <a:pt x="411487" y="13522"/>
                  </a:lnTo>
                  <a:lnTo>
                    <a:pt x="453875" y="29683"/>
                  </a:lnTo>
                  <a:lnTo>
                    <a:pt x="493125" y="51451"/>
                  </a:lnTo>
                  <a:lnTo>
                    <a:pt x="528745" y="78332"/>
                  </a:lnTo>
                  <a:lnTo>
                    <a:pt x="560240" y="109831"/>
                  </a:lnTo>
                  <a:lnTo>
                    <a:pt x="587116" y="145452"/>
                  </a:lnTo>
                  <a:lnTo>
                    <a:pt x="608880" y="184702"/>
                  </a:lnTo>
                  <a:lnTo>
                    <a:pt x="625037" y="227086"/>
                  </a:lnTo>
                  <a:lnTo>
                    <a:pt x="635094" y="272110"/>
                  </a:lnTo>
                  <a:lnTo>
                    <a:pt x="638556" y="319277"/>
                  </a:lnTo>
                  <a:lnTo>
                    <a:pt x="635094" y="366457"/>
                  </a:lnTo>
                  <a:lnTo>
                    <a:pt x="625037" y="411487"/>
                  </a:lnTo>
                  <a:lnTo>
                    <a:pt x="608880" y="453875"/>
                  </a:lnTo>
                  <a:lnTo>
                    <a:pt x="587116" y="493125"/>
                  </a:lnTo>
                  <a:lnTo>
                    <a:pt x="560240" y="528745"/>
                  </a:lnTo>
                  <a:lnTo>
                    <a:pt x="528745" y="560240"/>
                  </a:lnTo>
                  <a:lnTo>
                    <a:pt x="493125" y="587116"/>
                  </a:lnTo>
                  <a:lnTo>
                    <a:pt x="453875" y="608880"/>
                  </a:lnTo>
                  <a:lnTo>
                    <a:pt x="411487" y="625037"/>
                  </a:lnTo>
                  <a:lnTo>
                    <a:pt x="366457" y="635094"/>
                  </a:lnTo>
                  <a:lnTo>
                    <a:pt x="319278" y="638555"/>
                  </a:lnTo>
                  <a:lnTo>
                    <a:pt x="272098" y="635094"/>
                  </a:lnTo>
                  <a:lnTo>
                    <a:pt x="227068" y="625037"/>
                  </a:lnTo>
                  <a:lnTo>
                    <a:pt x="184680" y="608880"/>
                  </a:lnTo>
                  <a:lnTo>
                    <a:pt x="145430" y="587116"/>
                  </a:lnTo>
                  <a:lnTo>
                    <a:pt x="109810" y="560240"/>
                  </a:lnTo>
                  <a:lnTo>
                    <a:pt x="78315" y="528745"/>
                  </a:lnTo>
                  <a:lnTo>
                    <a:pt x="51439" y="493125"/>
                  </a:lnTo>
                  <a:lnTo>
                    <a:pt x="29675" y="453875"/>
                  </a:lnTo>
                  <a:lnTo>
                    <a:pt x="13518" y="411487"/>
                  </a:lnTo>
                  <a:lnTo>
                    <a:pt x="3461" y="366457"/>
                  </a:lnTo>
                  <a:lnTo>
                    <a:pt x="0" y="319277"/>
                  </a:lnTo>
                  <a:close/>
                </a:path>
              </a:pathLst>
            </a:custGeom>
            <a:ln w="12700">
              <a:solidFill>
                <a:srgbClr val="00A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06627" y="2124532"/>
            <a:ext cx="716407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6900" algn="l"/>
              </a:tabLst>
            </a:pPr>
            <a:r>
              <a:rPr sz="2400" b="1" spc="-37" baseline="1736" dirty="0">
                <a:latin typeface="Calibri"/>
                <a:cs typeface="Calibri"/>
              </a:rPr>
              <a:t>103</a:t>
            </a:r>
            <a:r>
              <a:rPr sz="2400" b="1" baseline="1736" dirty="0">
                <a:latin typeface="Calibri"/>
                <a:cs typeface="Calibri"/>
              </a:rPr>
              <a:t>	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employers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phases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12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30604" y="297073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68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81430" y="373875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27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8385" y="4423664"/>
            <a:ext cx="7687945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>
              <a:lnSpc>
                <a:spcPct val="100000"/>
              </a:lnSpc>
              <a:spcBef>
                <a:spcPts val="100"/>
              </a:spcBef>
              <a:tabLst>
                <a:tab pos="921385" algn="l"/>
              </a:tabLst>
            </a:pPr>
            <a:r>
              <a:rPr sz="2400" b="1" spc="-37" baseline="3472" dirty="0">
                <a:latin typeface="Calibri"/>
                <a:cs typeface="Calibri"/>
              </a:rPr>
              <a:t>11</a:t>
            </a:r>
            <a:r>
              <a:rPr sz="2400" b="1" baseline="3472" dirty="0">
                <a:latin typeface="Calibri"/>
                <a:cs typeface="Calibri"/>
              </a:rPr>
              <a:t>	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Placements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Virginia</a:t>
            </a:r>
            <a:r>
              <a:rPr sz="2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institutions</a:t>
            </a:r>
            <a:r>
              <a:rPr sz="2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sz="2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54990" algn="l"/>
              </a:tabLst>
            </a:pPr>
            <a:r>
              <a:rPr sz="1600" b="1" spc="-25" dirty="0">
                <a:latin typeface="Calibri"/>
                <a:cs typeface="Calibri"/>
              </a:rPr>
              <a:t>$16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hourly</a:t>
            </a:r>
            <a:r>
              <a:rPr sz="2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wage</a:t>
            </a:r>
            <a:r>
              <a:rPr sz="2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" y="6283452"/>
            <a:ext cx="1638299" cy="4876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59423"/>
            <a:ext cx="9144000" cy="163195"/>
            <a:chOff x="0" y="6059423"/>
            <a:chExt cx="9144000" cy="1631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59423"/>
              <a:ext cx="9144000" cy="1630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11428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10B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1187196"/>
            <a:ext cx="9144000" cy="163195"/>
            <a:chOff x="0" y="1187196"/>
            <a:chExt cx="9144000" cy="1631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7196"/>
              <a:ext cx="9144000" cy="1630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24206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10B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600" y="114685"/>
            <a:ext cx="7629499" cy="1183640"/>
          </a:xfrm>
          <a:prstGeom prst="rect">
            <a:avLst/>
          </a:prstGeom>
        </p:spPr>
        <p:txBody>
          <a:bodyPr vert="horz" wrap="square" lIns="0" tIns="286166" rIns="0" bIns="0" rtlCol="0">
            <a:spAutoFit/>
          </a:bodyPr>
          <a:lstStyle/>
          <a:p>
            <a:pPr marL="1969135">
              <a:lnSpc>
                <a:spcPct val="100000"/>
              </a:lnSpc>
              <a:spcBef>
                <a:spcPts val="95"/>
              </a:spcBef>
            </a:pPr>
            <a:r>
              <a:rPr dirty="0"/>
              <a:t>Internship</a:t>
            </a:r>
            <a:r>
              <a:rPr spc="-190" dirty="0"/>
              <a:t> </a:t>
            </a:r>
            <a:r>
              <a:rPr spc="-10" dirty="0"/>
              <a:t>Outcomes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41604" y="2325814"/>
            <a:ext cx="7330440" cy="2280285"/>
            <a:chOff x="641604" y="2325814"/>
            <a:chExt cx="7330440" cy="2280285"/>
          </a:xfrm>
        </p:grpSpPr>
        <p:sp>
          <p:nvSpPr>
            <p:cNvPr id="11" name="object 11"/>
            <p:cNvSpPr/>
            <p:nvPr/>
          </p:nvSpPr>
          <p:spPr>
            <a:xfrm>
              <a:off x="641604" y="4600955"/>
              <a:ext cx="7330440" cy="0"/>
            </a:xfrm>
            <a:custGeom>
              <a:avLst/>
              <a:gdLst/>
              <a:ahLst/>
              <a:cxnLst/>
              <a:rect l="l" t="t" r="r" b="b"/>
              <a:pathLst>
                <a:path w="7330440">
                  <a:moveTo>
                    <a:pt x="0" y="0"/>
                  </a:moveTo>
                  <a:lnTo>
                    <a:pt x="73304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8290" y="2340101"/>
              <a:ext cx="5497195" cy="1351915"/>
            </a:xfrm>
            <a:custGeom>
              <a:avLst/>
              <a:gdLst/>
              <a:ahLst/>
              <a:cxnLst/>
              <a:rect l="l" t="t" r="r" b="b"/>
              <a:pathLst>
                <a:path w="5497195" h="1351914">
                  <a:moveTo>
                    <a:pt x="0" y="57912"/>
                  </a:moveTo>
                  <a:lnTo>
                    <a:pt x="1833372" y="1351788"/>
                  </a:lnTo>
                  <a:lnTo>
                    <a:pt x="3665220" y="694944"/>
                  </a:lnTo>
                  <a:lnTo>
                    <a:pt x="5497068" y="0"/>
                  </a:lnTo>
                </a:path>
              </a:pathLst>
            </a:custGeom>
            <a:ln w="28575">
              <a:solidFill>
                <a:srgbClr val="00A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9051" y="2339339"/>
              <a:ext cx="5497195" cy="2261870"/>
            </a:xfrm>
            <a:custGeom>
              <a:avLst/>
              <a:gdLst/>
              <a:ahLst/>
              <a:cxnLst/>
              <a:rect l="l" t="t" r="r" b="b"/>
              <a:pathLst>
                <a:path w="5497195" h="2261870">
                  <a:moveTo>
                    <a:pt x="0" y="59436"/>
                  </a:moveTo>
                  <a:lnTo>
                    <a:pt x="0" y="2261616"/>
                  </a:lnTo>
                </a:path>
                <a:path w="5497195" h="2261870">
                  <a:moveTo>
                    <a:pt x="1831848" y="1351788"/>
                  </a:moveTo>
                  <a:lnTo>
                    <a:pt x="1831848" y="2261616"/>
                  </a:lnTo>
                </a:path>
                <a:path w="5497195" h="2261870">
                  <a:moveTo>
                    <a:pt x="3665220" y="694944"/>
                  </a:moveTo>
                  <a:lnTo>
                    <a:pt x="3665220" y="2261616"/>
                  </a:lnTo>
                </a:path>
                <a:path w="5497195" h="2261870">
                  <a:moveTo>
                    <a:pt x="5497068" y="0"/>
                  </a:moveTo>
                  <a:lnTo>
                    <a:pt x="5497068" y="226161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90899" y="3476243"/>
              <a:ext cx="184785" cy="215265"/>
            </a:xfrm>
            <a:custGeom>
              <a:avLst/>
              <a:gdLst/>
              <a:ahLst/>
              <a:cxnLst/>
              <a:rect l="l" t="t" r="r" b="b"/>
              <a:pathLst>
                <a:path w="184785" h="215264">
                  <a:moveTo>
                    <a:pt x="0" y="214884"/>
                  </a:moveTo>
                  <a:lnTo>
                    <a:pt x="18440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35977" y="2050664"/>
            <a:ext cx="645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22,946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13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52966" y="2687117"/>
            <a:ext cx="2293620" cy="780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21,228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19,455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3592" y="1992492"/>
            <a:ext cx="645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23,103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0441" y="4692755"/>
            <a:ext cx="816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AY19-</a:t>
            </a:r>
            <a:r>
              <a:rPr sz="1600" spc="-25" dirty="0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82980" y="4692755"/>
            <a:ext cx="816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AY20-</a:t>
            </a:r>
            <a:r>
              <a:rPr sz="1600" spc="-25" dirty="0">
                <a:latin typeface="Arial"/>
                <a:cs typeface="Arial"/>
              </a:rPr>
              <a:t>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15518" y="4692755"/>
            <a:ext cx="816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AY21-</a:t>
            </a:r>
            <a:r>
              <a:rPr sz="1600" spc="-25" dirty="0">
                <a:latin typeface="Arial"/>
                <a:cs typeface="Arial"/>
              </a:rPr>
              <a:t>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8057" y="4692755"/>
            <a:ext cx="816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AY22-</a:t>
            </a:r>
            <a:r>
              <a:rPr sz="1600" spc="-25" dirty="0">
                <a:latin typeface="Arial"/>
                <a:cs typeface="Arial"/>
              </a:rPr>
              <a:t>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5597" y="1540513"/>
            <a:ext cx="404431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Virginia</a:t>
            </a:r>
            <a:r>
              <a:rPr sz="1900" b="1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Credit</a:t>
            </a:r>
            <a:r>
              <a:rPr sz="19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Bearing</a:t>
            </a:r>
            <a:r>
              <a:rPr sz="19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Internships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30490" y="5319453"/>
            <a:ext cx="5952490" cy="41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25"/>
              </a:lnSpc>
              <a:spcBef>
                <a:spcPts val="100"/>
              </a:spcBef>
            </a:pPr>
            <a:r>
              <a:rPr sz="1200" dirty="0">
                <a:solidFill>
                  <a:srgbClr val="232323"/>
                </a:solidFill>
                <a:latin typeface="Futura Lt BT"/>
                <a:cs typeface="Futura Lt BT"/>
              </a:rPr>
              <a:t>This data</a:t>
            </a:r>
            <a:r>
              <a:rPr sz="1200" spc="-10" dirty="0">
                <a:solidFill>
                  <a:srgbClr val="232323"/>
                </a:solidFill>
                <a:latin typeface="Futura Lt BT"/>
                <a:cs typeface="Futura Lt BT"/>
              </a:rPr>
              <a:t> </a:t>
            </a:r>
            <a:r>
              <a:rPr sz="1200" dirty="0">
                <a:solidFill>
                  <a:srgbClr val="232323"/>
                </a:solidFill>
                <a:latin typeface="Futura Lt BT"/>
                <a:cs typeface="Futura Lt BT"/>
              </a:rPr>
              <a:t>only provides</a:t>
            </a:r>
            <a:r>
              <a:rPr sz="1200" spc="5" dirty="0">
                <a:solidFill>
                  <a:srgbClr val="232323"/>
                </a:solidFill>
                <a:latin typeface="Futura Lt BT"/>
                <a:cs typeface="Futura Lt BT"/>
              </a:rPr>
              <a:t> </a:t>
            </a:r>
            <a:r>
              <a:rPr sz="1200" dirty="0">
                <a:solidFill>
                  <a:srgbClr val="232323"/>
                </a:solidFill>
                <a:latin typeface="Futura Lt BT"/>
                <a:cs typeface="Futura Lt BT"/>
              </a:rPr>
              <a:t>one piece</a:t>
            </a:r>
            <a:r>
              <a:rPr sz="1200" spc="-5" dirty="0">
                <a:solidFill>
                  <a:srgbClr val="232323"/>
                </a:solidFill>
                <a:latin typeface="Futura Lt BT"/>
                <a:cs typeface="Futura Lt BT"/>
              </a:rPr>
              <a:t> </a:t>
            </a:r>
            <a:r>
              <a:rPr sz="1200" dirty="0">
                <a:solidFill>
                  <a:srgbClr val="232323"/>
                </a:solidFill>
                <a:latin typeface="Futura Lt BT"/>
                <a:cs typeface="Futura Lt BT"/>
              </a:rPr>
              <a:t>of Virginia's internship and</a:t>
            </a:r>
            <a:r>
              <a:rPr sz="1200" spc="-5" dirty="0">
                <a:solidFill>
                  <a:srgbClr val="232323"/>
                </a:solidFill>
                <a:latin typeface="Futura Lt BT"/>
                <a:cs typeface="Futura Lt BT"/>
              </a:rPr>
              <a:t> </a:t>
            </a:r>
            <a:r>
              <a:rPr sz="1200" spc="-20" dirty="0">
                <a:solidFill>
                  <a:srgbClr val="232323"/>
                </a:solidFill>
                <a:latin typeface="Futura Lt BT"/>
                <a:cs typeface="Futura Lt BT"/>
              </a:rPr>
              <a:t>work-</a:t>
            </a:r>
            <a:r>
              <a:rPr sz="1200" dirty="0">
                <a:solidFill>
                  <a:srgbClr val="232323"/>
                </a:solidFill>
                <a:latin typeface="Futura Lt BT"/>
                <a:cs typeface="Futura Lt BT"/>
              </a:rPr>
              <a:t>based learning </a:t>
            </a:r>
            <a:r>
              <a:rPr sz="1200" spc="-10" dirty="0">
                <a:solidFill>
                  <a:srgbClr val="232323"/>
                </a:solidFill>
                <a:latin typeface="Futura Lt BT"/>
                <a:cs typeface="Futura Lt BT"/>
              </a:rPr>
              <a:t>landscape.</a:t>
            </a:r>
            <a:endParaRPr sz="1200">
              <a:latin typeface="Futura Lt BT"/>
              <a:cs typeface="Futura Lt BT"/>
            </a:endParaRPr>
          </a:p>
          <a:p>
            <a:pPr algn="ctr">
              <a:lnSpc>
                <a:spcPts val="1664"/>
              </a:lnSpc>
            </a:pPr>
            <a:r>
              <a:rPr sz="1400" dirty="0">
                <a:latin typeface="Arial"/>
                <a:cs typeface="Arial"/>
              </a:rPr>
              <a:t>Data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sourced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SCHEV’s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Credit-</a:t>
            </a:r>
            <a:r>
              <a:rPr sz="1400" dirty="0">
                <a:latin typeface="Arial"/>
                <a:cs typeface="Arial"/>
              </a:rPr>
              <a:t>bearing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report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64183"/>
            <a:ext cx="7929549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2024380">
              <a:lnSpc>
                <a:spcPct val="100000"/>
              </a:lnSpc>
              <a:spcBef>
                <a:spcPts val="95"/>
              </a:spcBef>
            </a:pPr>
            <a:r>
              <a:rPr dirty="0"/>
              <a:t>Contact</a:t>
            </a:r>
            <a:r>
              <a:rPr spc="-130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1933" y="1248918"/>
            <a:ext cx="7042150" cy="43110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100" dirty="0">
                <a:latin typeface="Futura Lt BT"/>
                <a:cs typeface="Futura Lt BT"/>
              </a:rPr>
              <a:t>Alisha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Bazemore</a:t>
            </a:r>
            <a:endParaRPr sz="2100">
              <a:latin typeface="Futura Lt BT"/>
              <a:cs typeface="Futura Lt BT"/>
            </a:endParaRPr>
          </a:p>
          <a:p>
            <a:pPr marL="12700" marR="5080" algn="ctr">
              <a:lnSpc>
                <a:spcPts val="3070"/>
              </a:lnSpc>
              <a:spcBef>
                <a:spcPts val="185"/>
              </a:spcBef>
            </a:pPr>
            <a:r>
              <a:rPr sz="2100" dirty="0">
                <a:latin typeface="Futura Lt BT"/>
                <a:cs typeface="Futura Lt BT"/>
              </a:rPr>
              <a:t>Assistant</a:t>
            </a:r>
            <a:r>
              <a:rPr sz="2100" spc="-3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Director for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Innovative</a:t>
            </a:r>
            <a:r>
              <a:rPr sz="2100" spc="15" dirty="0">
                <a:latin typeface="Futura Lt BT"/>
                <a:cs typeface="Futura Lt BT"/>
              </a:rPr>
              <a:t> </a:t>
            </a:r>
            <a:r>
              <a:rPr sz="2100" spc="-50" dirty="0">
                <a:latin typeface="Futura Lt BT"/>
                <a:cs typeface="Futura Lt BT"/>
              </a:rPr>
              <a:t>Work-</a:t>
            </a:r>
            <a:r>
              <a:rPr sz="2100" dirty="0">
                <a:latin typeface="Futura Lt BT"/>
                <a:cs typeface="Futura Lt BT"/>
              </a:rPr>
              <a:t>Based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Learning</a:t>
            </a:r>
            <a:r>
              <a:rPr sz="2100" spc="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Initiatives </a:t>
            </a:r>
            <a:r>
              <a:rPr sz="2100" u="sng" spc="-10" dirty="0">
                <a:solidFill>
                  <a:srgbClr val="17B06D"/>
                </a:solidFill>
                <a:uFill>
                  <a:solidFill>
                    <a:srgbClr val="17B06D"/>
                  </a:solidFill>
                </a:uFill>
                <a:latin typeface="Futura Lt BT"/>
                <a:cs typeface="Futura Lt BT"/>
                <a:hlinkClick r:id="rId3"/>
              </a:rPr>
              <a:t>alishabazemore@schev.edu</a:t>
            </a:r>
            <a:endParaRPr sz="21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Futura Lt BT"/>
              <a:cs typeface="Futura Lt BT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latin typeface="Futura Lt BT"/>
                <a:cs typeface="Futura Lt BT"/>
              </a:rPr>
              <a:t>Ashley</a:t>
            </a:r>
            <a:r>
              <a:rPr sz="2100" spc="-20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Crute</a:t>
            </a:r>
            <a:endParaRPr sz="2100">
              <a:latin typeface="Futura Lt BT"/>
              <a:cs typeface="Futura Lt BT"/>
            </a:endParaRPr>
          </a:p>
          <a:p>
            <a:pPr marL="445770" marR="439420" algn="ctr">
              <a:lnSpc>
                <a:spcPct val="121900"/>
              </a:lnSpc>
              <a:spcBef>
                <a:spcPts val="5"/>
              </a:spcBef>
            </a:pPr>
            <a:r>
              <a:rPr sz="2100" dirty="0">
                <a:latin typeface="Futura Lt BT"/>
                <a:cs typeface="Futura Lt BT"/>
              </a:rPr>
              <a:t>Associate</a:t>
            </a:r>
            <a:r>
              <a:rPr sz="2100" spc="-3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for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Innovative</a:t>
            </a:r>
            <a:r>
              <a:rPr sz="2100" spc="15" dirty="0">
                <a:latin typeface="Futura Lt BT"/>
                <a:cs typeface="Futura Lt BT"/>
              </a:rPr>
              <a:t> </a:t>
            </a:r>
            <a:r>
              <a:rPr sz="2100" spc="-50" dirty="0">
                <a:latin typeface="Futura Lt BT"/>
                <a:cs typeface="Futura Lt BT"/>
              </a:rPr>
              <a:t>Work-</a:t>
            </a:r>
            <a:r>
              <a:rPr sz="2100" dirty="0">
                <a:latin typeface="Futura Lt BT"/>
                <a:cs typeface="Futura Lt BT"/>
              </a:rPr>
              <a:t>Based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Learning</a:t>
            </a:r>
            <a:r>
              <a:rPr sz="2100" spc="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Initiatives </a:t>
            </a:r>
            <a:r>
              <a:rPr sz="2100" u="sng" spc="-10" dirty="0">
                <a:solidFill>
                  <a:srgbClr val="17B06D"/>
                </a:solidFill>
                <a:uFill>
                  <a:solidFill>
                    <a:srgbClr val="17B06D"/>
                  </a:solidFill>
                </a:uFill>
                <a:latin typeface="Futura Lt BT"/>
                <a:cs typeface="Futura Lt BT"/>
                <a:hlinkClick r:id="rId4"/>
              </a:rPr>
              <a:t>ashleycrute@schev.edu</a:t>
            </a:r>
            <a:endParaRPr sz="21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Futura Lt BT"/>
              <a:cs typeface="Futura Lt BT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latin typeface="Futura Lt BT"/>
                <a:cs typeface="Futura Lt BT"/>
              </a:rPr>
              <a:t>Carolyn</a:t>
            </a:r>
            <a:r>
              <a:rPr sz="2100" spc="-20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Sutphin</a:t>
            </a:r>
            <a:endParaRPr sz="2100">
              <a:latin typeface="Futura Lt BT"/>
              <a:cs typeface="Futura Lt BT"/>
            </a:endParaRPr>
          </a:p>
          <a:p>
            <a:pPr marL="445770" marR="439420" algn="ctr">
              <a:lnSpc>
                <a:spcPct val="121400"/>
              </a:lnSpc>
              <a:spcBef>
                <a:spcPts val="15"/>
              </a:spcBef>
            </a:pPr>
            <a:r>
              <a:rPr sz="2100" dirty="0">
                <a:latin typeface="Futura Lt BT"/>
                <a:cs typeface="Futura Lt BT"/>
              </a:rPr>
              <a:t>Associate</a:t>
            </a:r>
            <a:r>
              <a:rPr sz="2100" spc="-3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for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Innovative</a:t>
            </a:r>
            <a:r>
              <a:rPr sz="2100" spc="15" dirty="0">
                <a:latin typeface="Futura Lt BT"/>
                <a:cs typeface="Futura Lt BT"/>
              </a:rPr>
              <a:t> </a:t>
            </a:r>
            <a:r>
              <a:rPr sz="2100" spc="-50" dirty="0">
                <a:latin typeface="Futura Lt BT"/>
                <a:cs typeface="Futura Lt BT"/>
              </a:rPr>
              <a:t>Work-</a:t>
            </a:r>
            <a:r>
              <a:rPr sz="2100" dirty="0">
                <a:latin typeface="Futura Lt BT"/>
                <a:cs typeface="Futura Lt BT"/>
              </a:rPr>
              <a:t>Based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Learning</a:t>
            </a:r>
            <a:r>
              <a:rPr sz="2100" spc="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Initiatives </a:t>
            </a:r>
            <a:r>
              <a:rPr sz="2100" u="sng" spc="-10" dirty="0">
                <a:solidFill>
                  <a:srgbClr val="17B06D"/>
                </a:solidFill>
                <a:uFill>
                  <a:solidFill>
                    <a:srgbClr val="17B06D"/>
                  </a:solidFill>
                </a:uFill>
                <a:latin typeface="Futura Lt BT"/>
                <a:cs typeface="Futura Lt BT"/>
                <a:hlinkClick r:id="rId4"/>
              </a:rPr>
              <a:t>carolynsutphin@schev.edu</a:t>
            </a:r>
            <a:endParaRPr sz="2100">
              <a:latin typeface="Futura Lt BT"/>
              <a:cs typeface="Futura Lt B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21" y="264183"/>
            <a:ext cx="8915400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2902585" algn="l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Questions</a:t>
            </a: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2116835"/>
            <a:ext cx="4663440" cy="3099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24802"/>
            <a:ext cx="8991600" cy="831766"/>
          </a:xfrm>
          <a:prstGeom prst="rect">
            <a:avLst/>
          </a:prstGeom>
        </p:spPr>
        <p:txBody>
          <a:bodyPr vert="horz" wrap="square" lIns="0" tIns="214122" rIns="0" bIns="0" rtlCol="0">
            <a:spAutoFit/>
          </a:bodyPr>
          <a:lstStyle/>
          <a:p>
            <a:pPr marL="31292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1" y="1477957"/>
            <a:ext cx="4108679" cy="278088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185420" algn="l"/>
              </a:tabLst>
            </a:pPr>
            <a:r>
              <a:rPr sz="2100" spc="-10" dirty="0">
                <a:latin typeface="Futura Lt BT"/>
                <a:cs typeface="Futura Lt BT"/>
              </a:rPr>
              <a:t>Background</a:t>
            </a:r>
            <a:endParaRPr sz="2100" dirty="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85420" algn="l"/>
              </a:tabLst>
            </a:pPr>
            <a:r>
              <a:rPr sz="2100" spc="-10" dirty="0">
                <a:latin typeface="Futura Lt BT"/>
                <a:cs typeface="Futura Lt BT"/>
              </a:rPr>
              <a:t>Purpose</a:t>
            </a:r>
            <a:endParaRPr sz="2100" dirty="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5420" algn="l"/>
              </a:tabLst>
            </a:pPr>
            <a:r>
              <a:rPr sz="2100" spc="-20" dirty="0">
                <a:latin typeface="Futura Lt BT"/>
                <a:cs typeface="Futura Lt BT"/>
              </a:rPr>
              <a:t>Goal</a:t>
            </a:r>
            <a:endParaRPr sz="2100" dirty="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sz="2100" dirty="0">
                <a:latin typeface="Futura Lt BT"/>
                <a:cs typeface="Futura Lt BT"/>
              </a:rPr>
              <a:t>Regional</a:t>
            </a:r>
            <a:r>
              <a:rPr lang="en-US" sz="2100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Collaboratives</a:t>
            </a:r>
            <a:endParaRPr sz="2100" dirty="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185420" algn="l"/>
              </a:tabLst>
            </a:pPr>
            <a:r>
              <a:rPr sz="2100" spc="-60" dirty="0">
                <a:latin typeface="Futura Lt BT"/>
                <a:cs typeface="Futura Lt BT"/>
              </a:rPr>
              <a:t>Top</a:t>
            </a:r>
            <a:r>
              <a:rPr sz="2100" spc="-5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Employer</a:t>
            </a:r>
            <a:r>
              <a:rPr sz="2100" spc="-4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Recognition</a:t>
            </a:r>
            <a:endParaRPr sz="2100" dirty="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sz="2100" dirty="0">
                <a:latin typeface="Futura Lt BT"/>
                <a:cs typeface="Futura Lt BT"/>
              </a:rPr>
              <a:t>Staffing</a:t>
            </a:r>
            <a:r>
              <a:rPr sz="2100" spc="-2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Agency</a:t>
            </a:r>
            <a:r>
              <a:rPr sz="2100" spc="-20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Services</a:t>
            </a:r>
            <a:endParaRPr sz="2100" dirty="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sz="2100" spc="-10" dirty="0">
                <a:latin typeface="Futura Lt BT"/>
                <a:cs typeface="Futura Lt BT"/>
              </a:rPr>
              <a:t>Credit-</a:t>
            </a:r>
            <a:r>
              <a:rPr sz="2100" dirty="0">
                <a:latin typeface="Futura Lt BT"/>
                <a:cs typeface="Futura Lt BT"/>
              </a:rPr>
              <a:t>bearing</a:t>
            </a:r>
            <a:r>
              <a:rPr sz="2100" spc="3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Outcomes</a:t>
            </a:r>
            <a:endParaRPr sz="2100" dirty="0">
              <a:latin typeface="Futura Lt BT"/>
              <a:cs typeface="Futura Lt B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0" y="349962"/>
            <a:ext cx="9078684" cy="633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139440" marR="5080" indent="-3120390" algn="ctr">
              <a:lnSpc>
                <a:spcPts val="4320"/>
              </a:lnSpc>
              <a:spcBef>
                <a:spcPts val="640"/>
              </a:spcBef>
            </a:pPr>
            <a:r>
              <a:rPr lang="en-US" sz="3600" spc="-20" dirty="0"/>
              <a:t>Virginia Talent + Opportunity Partnership</a:t>
            </a:r>
            <a:endParaRPr sz="3600" spc="-2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474551"/>
            <a:ext cx="5813206" cy="3425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087853"/>
            <a:ext cx="5813206" cy="3411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3400" y="1371600"/>
            <a:ext cx="7677913" cy="44092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770"/>
              </a:spcBef>
            </a:pPr>
            <a:r>
              <a:rPr sz="2000" spc="-10" dirty="0">
                <a:latin typeface="Futura Lt BT"/>
                <a:cs typeface="Futura Lt BT"/>
              </a:rPr>
              <a:t>Background</a:t>
            </a:r>
            <a:endParaRPr sz="2000" dirty="0">
              <a:latin typeface="Futura Lt BT"/>
              <a:cs typeface="Futura Lt BT"/>
            </a:endParaRPr>
          </a:p>
          <a:p>
            <a:pPr marL="75565" marR="120014">
              <a:lnSpc>
                <a:spcPts val="1939"/>
              </a:lnSpc>
              <a:spcBef>
                <a:spcPts val="850"/>
              </a:spcBef>
            </a:pPr>
            <a:r>
              <a:rPr sz="1800" dirty="0">
                <a:latin typeface="Futura Lt BT"/>
                <a:cs typeface="Futura Lt BT"/>
              </a:rPr>
              <a:t>The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Virginia</a:t>
            </a:r>
            <a:r>
              <a:rPr sz="1800" spc="-55" dirty="0">
                <a:latin typeface="Futura Lt BT"/>
                <a:cs typeface="Futura Lt BT"/>
              </a:rPr>
              <a:t> </a:t>
            </a:r>
            <a:r>
              <a:rPr sz="1800" spc="-20" dirty="0">
                <a:latin typeface="Futura Lt BT"/>
                <a:cs typeface="Futura Lt BT"/>
              </a:rPr>
              <a:t>Talent</a:t>
            </a:r>
            <a:r>
              <a:rPr sz="1800" spc="-5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+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Opportunity</a:t>
            </a:r>
            <a:r>
              <a:rPr sz="1800" spc="-6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Partnership</a:t>
            </a:r>
            <a:r>
              <a:rPr sz="1800" spc="-55" dirty="0">
                <a:latin typeface="Futura Lt BT"/>
                <a:cs typeface="Futura Lt BT"/>
              </a:rPr>
              <a:t> </a:t>
            </a:r>
            <a:r>
              <a:rPr sz="1800" spc="-85" dirty="0">
                <a:latin typeface="Futura Lt BT"/>
                <a:cs typeface="Futura Lt BT"/>
              </a:rPr>
              <a:t>(V-</a:t>
            </a:r>
            <a:r>
              <a:rPr sz="1800" spc="-10" dirty="0">
                <a:latin typeface="Futura Lt BT"/>
                <a:cs typeface="Futura Lt BT"/>
              </a:rPr>
              <a:t>TOP)</a:t>
            </a:r>
            <a:r>
              <a:rPr sz="1800" spc="-6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is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formally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established </a:t>
            </a:r>
            <a:r>
              <a:rPr sz="1800" dirty="0">
                <a:latin typeface="Futura Lt BT"/>
                <a:cs typeface="Futura Lt BT"/>
              </a:rPr>
              <a:t>collaboration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between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State</a:t>
            </a:r>
            <a:r>
              <a:rPr sz="1800" spc="-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Council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of</a:t>
            </a:r>
            <a:r>
              <a:rPr sz="1800" spc="-4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Higher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Education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for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Virginia </a:t>
            </a:r>
            <a:r>
              <a:rPr sz="1800" dirty="0">
                <a:latin typeface="Futura Lt BT"/>
                <a:cs typeface="Futura Lt BT"/>
              </a:rPr>
              <a:t>(SCHEV),</a:t>
            </a:r>
            <a:r>
              <a:rPr sz="1800" spc="-7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Virginia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Chamber</a:t>
            </a:r>
            <a:r>
              <a:rPr sz="1800" spc="-5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Foundation,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and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Virginia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Business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Higher </a:t>
            </a:r>
            <a:r>
              <a:rPr sz="1800" dirty="0">
                <a:latin typeface="Futura Lt BT"/>
                <a:cs typeface="Futura Lt BT"/>
              </a:rPr>
              <a:t>Education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Council.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spc="-155" dirty="0">
                <a:latin typeface="Futura Lt BT"/>
                <a:cs typeface="Futura Lt BT"/>
              </a:rPr>
              <a:t>V-</a:t>
            </a:r>
            <a:r>
              <a:rPr sz="1800" dirty="0">
                <a:latin typeface="Futura Lt BT"/>
                <a:cs typeface="Futura Lt BT"/>
              </a:rPr>
              <a:t>TOP</a:t>
            </a:r>
            <a:r>
              <a:rPr sz="1800" spc="-4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is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funded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through</a:t>
            </a:r>
            <a:r>
              <a:rPr sz="1800" spc="-4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Commonwealth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Innovative </a:t>
            </a:r>
            <a:r>
              <a:rPr sz="1800" dirty="0">
                <a:latin typeface="Futura Lt BT"/>
                <a:cs typeface="Futura Lt BT"/>
              </a:rPr>
              <a:t>Internship</a:t>
            </a:r>
            <a:r>
              <a:rPr sz="1800" spc="-40" dirty="0">
                <a:latin typeface="Futura Lt BT"/>
                <a:cs typeface="Futura Lt BT"/>
              </a:rPr>
              <a:t> </a:t>
            </a:r>
            <a:r>
              <a:rPr sz="1800" spc="-20" dirty="0">
                <a:latin typeface="Futura Lt BT"/>
                <a:cs typeface="Futura Lt BT"/>
              </a:rPr>
              <a:t>Fund.</a:t>
            </a:r>
            <a:endParaRPr lang="en-US" sz="1800" spc="-20" dirty="0">
              <a:latin typeface="Futura Lt BT"/>
              <a:cs typeface="Futura Lt BT"/>
            </a:endParaRPr>
          </a:p>
          <a:p>
            <a:pPr marL="75565" marR="18415">
              <a:lnSpc>
                <a:spcPct val="89200"/>
              </a:lnSpc>
              <a:buSzPct val="94444"/>
              <a:tabLst>
                <a:tab pos="266065" algn="l"/>
              </a:tabLst>
            </a:pPr>
            <a:r>
              <a:rPr lang="en-US" sz="2000" dirty="0">
                <a:latin typeface="Futura Lt BT"/>
                <a:cs typeface="Futura Lt BT"/>
              </a:rPr>
              <a:t>Purpose</a:t>
            </a:r>
          </a:p>
          <a:p>
            <a:pPr marL="75565" marR="18415">
              <a:lnSpc>
                <a:spcPct val="89200"/>
              </a:lnSpc>
              <a:buSzPct val="94444"/>
              <a:tabLst>
                <a:tab pos="266065" algn="l"/>
              </a:tabLst>
            </a:pPr>
            <a:endParaRPr lang="en-US" dirty="0">
              <a:latin typeface="Futura Lt BT"/>
              <a:cs typeface="Futura Lt BT"/>
            </a:endParaRPr>
          </a:p>
          <a:p>
            <a:pPr marL="75565" marR="18415">
              <a:lnSpc>
                <a:spcPct val="89200"/>
              </a:lnSpc>
              <a:buSzPct val="94444"/>
              <a:tabLst>
                <a:tab pos="266065" algn="l"/>
              </a:tabLst>
            </a:pPr>
            <a:r>
              <a:rPr lang="en-US" sz="1800" dirty="0">
                <a:latin typeface="Futura Lt BT"/>
                <a:cs typeface="Futura Lt BT"/>
              </a:rPr>
              <a:t>V-</a:t>
            </a:r>
            <a:r>
              <a:rPr sz="1800" dirty="0">
                <a:latin typeface="Futura Lt BT"/>
                <a:cs typeface="Futura Lt BT"/>
              </a:rPr>
              <a:t>TOP</a:t>
            </a:r>
            <a:r>
              <a:rPr sz="1800" spc="-6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is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grounded</a:t>
            </a:r>
            <a:r>
              <a:rPr sz="1800" spc="-4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in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statute:</a:t>
            </a:r>
            <a:r>
              <a:rPr sz="1800" spc="-5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Statewide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initiative</a:t>
            </a:r>
            <a:r>
              <a:rPr sz="1800" spc="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to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facilitate the</a:t>
            </a:r>
            <a:r>
              <a:rPr sz="1800" spc="-5" dirty="0">
                <a:latin typeface="Futura Lt BT"/>
                <a:cs typeface="Futura Lt B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Futura Lt BT"/>
                <a:cs typeface="Futura Lt BT"/>
              </a:rPr>
              <a:t>readiness</a:t>
            </a:r>
            <a:r>
              <a:rPr sz="1800" spc="-50" dirty="0">
                <a:latin typeface="Futura Lt BT"/>
                <a:cs typeface="Futura Lt BT"/>
              </a:rPr>
              <a:t> </a:t>
            </a:r>
            <a:r>
              <a:rPr sz="1800" spc="-25" dirty="0">
                <a:latin typeface="Futura Lt BT"/>
                <a:cs typeface="Futura Lt BT"/>
              </a:rPr>
              <a:t>of </a:t>
            </a:r>
            <a:r>
              <a:rPr sz="1800" dirty="0">
                <a:latin typeface="Futura Lt BT"/>
                <a:cs typeface="Futura Lt BT"/>
              </a:rPr>
              <a:t>students,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employers,</a:t>
            </a:r>
            <a:r>
              <a:rPr sz="1800" spc="-4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and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institutions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to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participate</a:t>
            </a:r>
            <a:r>
              <a:rPr sz="1800" spc="-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in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internship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and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spc="-20" dirty="0">
                <a:latin typeface="Futura Lt BT"/>
                <a:cs typeface="Futura Lt BT"/>
              </a:rPr>
              <a:t>work-</a:t>
            </a:r>
            <a:r>
              <a:rPr sz="1800" spc="-10" dirty="0">
                <a:latin typeface="Futura Lt BT"/>
                <a:cs typeface="Futura Lt BT"/>
              </a:rPr>
              <a:t>based </a:t>
            </a:r>
            <a:r>
              <a:rPr sz="1800" dirty="0">
                <a:latin typeface="Futura Lt BT"/>
                <a:cs typeface="Futura Lt BT"/>
              </a:rPr>
              <a:t>learning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(Va.</a:t>
            </a:r>
            <a:r>
              <a:rPr sz="1800" spc="-5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Code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§</a:t>
            </a:r>
            <a:r>
              <a:rPr sz="1800" spc="-10" dirty="0">
                <a:solidFill>
                  <a:srgbClr val="212121"/>
                </a:solidFill>
                <a:latin typeface="Calibri"/>
                <a:cs typeface="Calibri"/>
              </a:rPr>
              <a:t> 23.1-903.4).</a:t>
            </a:r>
            <a:endParaRPr sz="1800" dirty="0">
              <a:latin typeface="Calibri"/>
              <a:cs typeface="Calibri"/>
            </a:endParaRPr>
          </a:p>
          <a:p>
            <a:pPr marL="591185" marR="229235" lvl="1" indent="-172720">
              <a:lnSpc>
                <a:spcPts val="1730"/>
              </a:lnSpc>
              <a:spcBef>
                <a:spcPts val="475"/>
              </a:spcBef>
              <a:buFont typeface="Arial"/>
              <a:buChar char="•"/>
              <a:tabLst>
                <a:tab pos="591820" algn="l"/>
              </a:tabLst>
            </a:pPr>
            <a:r>
              <a:rPr sz="1600" dirty="0">
                <a:latin typeface="Futura Lt BT"/>
                <a:cs typeface="Futura Lt BT"/>
              </a:rPr>
              <a:t>Grants</a:t>
            </a:r>
            <a:r>
              <a:rPr sz="1600" spc="-5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to</a:t>
            </a:r>
            <a:r>
              <a:rPr sz="1600" spc="-3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institutions</a:t>
            </a:r>
            <a:r>
              <a:rPr sz="1600" spc="-5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to</a:t>
            </a:r>
            <a:r>
              <a:rPr sz="1600" spc="-2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expand</a:t>
            </a:r>
            <a:r>
              <a:rPr sz="1600" spc="-5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paid</a:t>
            </a:r>
            <a:r>
              <a:rPr sz="1600" spc="-6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and</a:t>
            </a:r>
            <a:r>
              <a:rPr sz="1600" spc="-4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credit-bearing</a:t>
            </a:r>
            <a:r>
              <a:rPr sz="1600" spc="-5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student</a:t>
            </a:r>
            <a:r>
              <a:rPr sz="1600" spc="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internships</a:t>
            </a:r>
            <a:r>
              <a:rPr sz="1600" spc="-10" dirty="0">
                <a:latin typeface="Futura Lt BT"/>
                <a:cs typeface="Futura Lt BT"/>
              </a:rPr>
              <a:t> </a:t>
            </a:r>
            <a:r>
              <a:rPr sz="1600" spc="-25" dirty="0">
                <a:latin typeface="Futura Lt BT"/>
                <a:cs typeface="Futura Lt BT"/>
              </a:rPr>
              <a:t>and </a:t>
            </a:r>
            <a:r>
              <a:rPr sz="1600" dirty="0">
                <a:latin typeface="Futura Lt BT"/>
                <a:cs typeface="Futura Lt BT"/>
              </a:rPr>
              <a:t>other</a:t>
            </a:r>
            <a:r>
              <a:rPr sz="1600" spc="-25" dirty="0">
                <a:latin typeface="Futura Lt BT"/>
                <a:cs typeface="Futura Lt BT"/>
              </a:rPr>
              <a:t> </a:t>
            </a:r>
            <a:r>
              <a:rPr sz="1600" spc="-30" dirty="0">
                <a:latin typeface="Futura Lt BT"/>
                <a:cs typeface="Futura Lt BT"/>
              </a:rPr>
              <a:t>work-</a:t>
            </a:r>
            <a:r>
              <a:rPr sz="1600" dirty="0">
                <a:latin typeface="Futura Lt BT"/>
                <a:cs typeface="Futura Lt BT"/>
              </a:rPr>
              <a:t>based</a:t>
            </a:r>
            <a:r>
              <a:rPr sz="1600" spc="-3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learning</a:t>
            </a:r>
            <a:r>
              <a:rPr sz="1600" spc="-4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opportunities</a:t>
            </a:r>
            <a:r>
              <a:rPr sz="1600" spc="-3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in</a:t>
            </a:r>
            <a:r>
              <a:rPr sz="1600" spc="-50" dirty="0">
                <a:latin typeface="Futura Lt BT"/>
                <a:cs typeface="Futura Lt BT"/>
              </a:rPr>
              <a:t> </a:t>
            </a:r>
            <a:r>
              <a:rPr sz="1600" spc="-10" dirty="0">
                <a:latin typeface="Futura Lt BT"/>
                <a:cs typeface="Futura Lt BT"/>
              </a:rPr>
              <a:t>collaboration</a:t>
            </a:r>
            <a:r>
              <a:rPr sz="1600" spc="-7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with</a:t>
            </a:r>
            <a:r>
              <a:rPr sz="1600" spc="-3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Virginia</a:t>
            </a:r>
            <a:r>
              <a:rPr sz="1600" spc="-40" dirty="0">
                <a:latin typeface="Futura Lt BT"/>
                <a:cs typeface="Futura Lt BT"/>
              </a:rPr>
              <a:t> </a:t>
            </a:r>
            <a:r>
              <a:rPr sz="1600" spc="-10" dirty="0">
                <a:latin typeface="Futura Lt BT"/>
                <a:cs typeface="Futura Lt BT"/>
              </a:rPr>
              <a:t>employers.</a:t>
            </a:r>
            <a:endParaRPr sz="1600" dirty="0">
              <a:latin typeface="Futura Lt BT"/>
              <a:cs typeface="Futura Lt BT"/>
            </a:endParaRPr>
          </a:p>
          <a:p>
            <a:pPr marL="591185" lvl="1" indent="-173355">
              <a:lnSpc>
                <a:spcPts val="1825"/>
              </a:lnSpc>
              <a:spcBef>
                <a:spcPts val="175"/>
              </a:spcBef>
              <a:buFont typeface="Arial"/>
              <a:buChar char="•"/>
              <a:tabLst>
                <a:tab pos="591820" algn="l"/>
              </a:tabLst>
            </a:pPr>
            <a:r>
              <a:rPr sz="1600" dirty="0">
                <a:latin typeface="Futura Lt BT"/>
                <a:cs typeface="Futura Lt BT"/>
              </a:rPr>
              <a:t>Statewide</a:t>
            </a:r>
            <a:r>
              <a:rPr sz="1600" spc="-5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initiative</a:t>
            </a:r>
            <a:r>
              <a:rPr sz="1600" spc="-5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to</a:t>
            </a:r>
            <a:r>
              <a:rPr sz="1600" spc="-4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facilitate</a:t>
            </a:r>
            <a:r>
              <a:rPr sz="1600" spc="-5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the</a:t>
            </a:r>
            <a:r>
              <a:rPr sz="1600" spc="-4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readiness</a:t>
            </a:r>
            <a:r>
              <a:rPr sz="1600" spc="-1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of</a:t>
            </a:r>
            <a:r>
              <a:rPr sz="1600" spc="-3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students,</a:t>
            </a:r>
            <a:r>
              <a:rPr sz="1600" spc="-1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employers,</a:t>
            </a:r>
            <a:r>
              <a:rPr sz="1600" spc="-1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and</a:t>
            </a:r>
            <a:r>
              <a:rPr sz="1600" spc="-30" dirty="0">
                <a:latin typeface="Futura Lt BT"/>
                <a:cs typeface="Futura Lt BT"/>
              </a:rPr>
              <a:t> </a:t>
            </a:r>
            <a:r>
              <a:rPr sz="1600" spc="-10" dirty="0">
                <a:latin typeface="Futura Lt BT"/>
                <a:cs typeface="Futura Lt BT"/>
              </a:rPr>
              <a:t>institutions</a:t>
            </a:r>
            <a:endParaRPr sz="1600" dirty="0">
              <a:latin typeface="Futura Lt BT"/>
              <a:cs typeface="Futura Lt BT"/>
            </a:endParaRPr>
          </a:p>
          <a:p>
            <a:pPr marL="591185">
              <a:lnSpc>
                <a:spcPts val="1825"/>
              </a:lnSpc>
            </a:pPr>
            <a:r>
              <a:rPr sz="1600" dirty="0">
                <a:latin typeface="Futura Lt BT"/>
                <a:cs typeface="Futura Lt BT"/>
              </a:rPr>
              <a:t>of</a:t>
            </a:r>
            <a:r>
              <a:rPr sz="1600" spc="-5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higher</a:t>
            </a:r>
            <a:r>
              <a:rPr sz="1600" spc="-50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education</a:t>
            </a:r>
            <a:r>
              <a:rPr sz="1600" spc="-5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to</a:t>
            </a:r>
            <a:r>
              <a:rPr sz="1600" spc="-5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participate</a:t>
            </a:r>
            <a:r>
              <a:rPr sz="1600" spc="-7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in</a:t>
            </a:r>
            <a:r>
              <a:rPr sz="1600" spc="-5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internship</a:t>
            </a:r>
            <a:r>
              <a:rPr sz="1600" spc="-35" dirty="0">
                <a:latin typeface="Futura Lt BT"/>
                <a:cs typeface="Futura Lt BT"/>
              </a:rPr>
              <a:t> </a:t>
            </a:r>
            <a:r>
              <a:rPr sz="1600" dirty="0">
                <a:latin typeface="Futura Lt BT"/>
                <a:cs typeface="Futura Lt BT"/>
              </a:rPr>
              <a:t>and</a:t>
            </a:r>
            <a:r>
              <a:rPr sz="1600" spc="-50" dirty="0">
                <a:latin typeface="Futura Lt BT"/>
                <a:cs typeface="Futura Lt BT"/>
              </a:rPr>
              <a:t> </a:t>
            </a:r>
            <a:r>
              <a:rPr sz="1600" spc="-25" dirty="0">
                <a:latin typeface="Futura Lt BT"/>
                <a:cs typeface="Futura Lt BT"/>
              </a:rPr>
              <a:t>work-</a:t>
            </a:r>
            <a:r>
              <a:rPr sz="1600" dirty="0">
                <a:latin typeface="Futura Lt BT"/>
                <a:cs typeface="Futura Lt BT"/>
              </a:rPr>
              <a:t>based</a:t>
            </a:r>
            <a:r>
              <a:rPr sz="1600" spc="-55" dirty="0">
                <a:latin typeface="Futura Lt BT"/>
                <a:cs typeface="Futura Lt BT"/>
              </a:rPr>
              <a:t> </a:t>
            </a:r>
            <a:r>
              <a:rPr sz="1600" spc="-10" dirty="0">
                <a:latin typeface="Futura Lt BT"/>
                <a:cs typeface="Futura Lt BT"/>
              </a:rPr>
              <a:t>learning.</a:t>
            </a:r>
            <a:endParaRPr sz="1600" dirty="0">
              <a:latin typeface="Futura Lt BT"/>
              <a:cs typeface="Futura Lt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08" y="302554"/>
            <a:ext cx="89154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Virginia</a:t>
            </a:r>
            <a:r>
              <a:rPr sz="3200" spc="-155" dirty="0"/>
              <a:t> </a:t>
            </a:r>
            <a:r>
              <a:rPr sz="3200" spc="-35" dirty="0"/>
              <a:t>Talent</a:t>
            </a:r>
            <a:r>
              <a:rPr sz="3200" spc="-135" dirty="0"/>
              <a:t> </a:t>
            </a:r>
            <a:r>
              <a:rPr sz="3200" dirty="0"/>
              <a:t>+</a:t>
            </a:r>
            <a:r>
              <a:rPr sz="3200" spc="-120" dirty="0"/>
              <a:t> </a:t>
            </a:r>
            <a:r>
              <a:rPr sz="3200" dirty="0"/>
              <a:t>Opportunity</a:t>
            </a:r>
            <a:r>
              <a:rPr sz="3200" spc="-140" dirty="0"/>
              <a:t> </a:t>
            </a:r>
            <a:r>
              <a:rPr sz="3200" spc="-20" dirty="0"/>
              <a:t>Partnership</a:t>
            </a:r>
            <a:br>
              <a:rPr lang="en-US" sz="3200" spc="-20" dirty="0"/>
            </a:br>
            <a:r>
              <a:rPr sz="3200" spc="-140" dirty="0"/>
              <a:t> </a:t>
            </a:r>
            <a:r>
              <a:rPr sz="3200" spc="-20" dirty="0"/>
              <a:t>Goal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546936"/>
            <a:ext cx="7717790" cy="63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39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2100" dirty="0">
                <a:latin typeface="Futura Lt BT"/>
                <a:cs typeface="Futura Lt BT"/>
              </a:rPr>
              <a:t>Have</a:t>
            </a:r>
            <a:r>
              <a:rPr sz="2100" spc="-1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the</a:t>
            </a:r>
            <a:r>
              <a:rPr sz="2100" spc="1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most </a:t>
            </a:r>
            <a:r>
              <a:rPr sz="2100" spc="-10" dirty="0">
                <a:latin typeface="Futura Lt BT"/>
                <a:cs typeface="Futura Lt BT"/>
              </a:rPr>
              <a:t>internship-</a:t>
            </a:r>
            <a:r>
              <a:rPr sz="2100" dirty="0">
                <a:latin typeface="Futura Lt BT"/>
                <a:cs typeface="Futura Lt BT"/>
              </a:rPr>
              <a:t>ready</a:t>
            </a:r>
            <a:r>
              <a:rPr sz="2100" spc="4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students,</a:t>
            </a:r>
            <a:r>
              <a:rPr sz="2100" spc="1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employers,</a:t>
            </a:r>
            <a:r>
              <a:rPr sz="2100" spc="2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and </a:t>
            </a:r>
            <a:r>
              <a:rPr sz="2100" spc="-10" dirty="0">
                <a:latin typeface="Futura Lt BT"/>
                <a:cs typeface="Futura Lt BT"/>
              </a:rPr>
              <a:t>institutions</a:t>
            </a:r>
            <a:endParaRPr sz="2100">
              <a:latin typeface="Futura Lt BT"/>
              <a:cs typeface="Futura Lt BT"/>
            </a:endParaRPr>
          </a:p>
          <a:p>
            <a:pPr marL="184785">
              <a:lnSpc>
                <a:spcPts val="2395"/>
              </a:lnSpc>
            </a:pPr>
            <a:r>
              <a:rPr sz="2100" dirty="0">
                <a:latin typeface="Futura Lt BT"/>
                <a:cs typeface="Futura Lt BT"/>
              </a:rPr>
              <a:t>of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higher</a:t>
            </a:r>
            <a:r>
              <a:rPr sz="2100" spc="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education.</a:t>
            </a:r>
            <a:endParaRPr sz="2100">
              <a:latin typeface="Futura Lt BT"/>
              <a:cs typeface="Futura Lt B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3783583"/>
            <a:ext cx="7686675" cy="922019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84785" marR="5080" indent="-172720">
              <a:lnSpc>
                <a:spcPts val="2270"/>
              </a:lnSpc>
              <a:spcBef>
                <a:spcPts val="384"/>
              </a:spcBef>
              <a:buFont typeface="Arial"/>
              <a:buChar char="•"/>
              <a:tabLst>
                <a:tab pos="185420" algn="l"/>
              </a:tabLst>
            </a:pPr>
            <a:r>
              <a:rPr sz="2100" dirty="0">
                <a:latin typeface="Futura Lt BT"/>
                <a:cs typeface="Futura Lt BT"/>
              </a:rPr>
              <a:t>Every</a:t>
            </a:r>
            <a:r>
              <a:rPr sz="2100" spc="-2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graduate of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a</a:t>
            </a:r>
            <a:r>
              <a:rPr sz="2100" spc="-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Virginia</a:t>
            </a:r>
            <a:r>
              <a:rPr sz="2100" spc="2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two-year</a:t>
            </a:r>
            <a:r>
              <a:rPr sz="2100" spc="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and</a:t>
            </a:r>
            <a:r>
              <a:rPr sz="2100" spc="5" dirty="0">
                <a:latin typeface="Futura Lt BT"/>
                <a:cs typeface="Futura Lt BT"/>
              </a:rPr>
              <a:t> </a:t>
            </a:r>
            <a:r>
              <a:rPr sz="2100" spc="-20" dirty="0">
                <a:latin typeface="Futura Lt BT"/>
                <a:cs typeface="Futura Lt BT"/>
              </a:rPr>
              <a:t>four-</a:t>
            </a:r>
            <a:r>
              <a:rPr sz="2100" dirty="0">
                <a:latin typeface="Futura Lt BT"/>
                <a:cs typeface="Futura Lt BT"/>
              </a:rPr>
              <a:t>year</a:t>
            </a:r>
            <a:r>
              <a:rPr sz="2100" spc="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institution</a:t>
            </a:r>
            <a:r>
              <a:rPr sz="2100" spc="50" dirty="0">
                <a:latin typeface="Futura Lt BT"/>
                <a:cs typeface="Futura Lt BT"/>
              </a:rPr>
              <a:t> </a:t>
            </a:r>
            <a:r>
              <a:rPr sz="2100" spc="-25" dirty="0">
                <a:latin typeface="Futura Lt BT"/>
                <a:cs typeface="Futura Lt BT"/>
              </a:rPr>
              <a:t>has </a:t>
            </a:r>
            <a:r>
              <a:rPr sz="2100" dirty="0">
                <a:latin typeface="Futura Lt BT"/>
                <a:cs typeface="Futura Lt BT"/>
              </a:rPr>
              <a:t>participated</a:t>
            </a:r>
            <a:r>
              <a:rPr sz="2100" spc="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in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at</a:t>
            </a:r>
            <a:r>
              <a:rPr sz="2100" spc="-1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least</a:t>
            </a:r>
            <a:r>
              <a:rPr sz="2100" spc="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one paid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or</a:t>
            </a:r>
            <a:r>
              <a:rPr sz="2100" spc="-10" dirty="0">
                <a:latin typeface="Futura Lt BT"/>
                <a:cs typeface="Futura Lt BT"/>
              </a:rPr>
              <a:t> credit-</a:t>
            </a:r>
            <a:r>
              <a:rPr sz="2100" dirty="0">
                <a:latin typeface="Futura Lt BT"/>
                <a:cs typeface="Futura Lt BT"/>
              </a:rPr>
              <a:t>bearing</a:t>
            </a:r>
            <a:r>
              <a:rPr sz="2100" spc="2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student</a:t>
            </a:r>
            <a:r>
              <a:rPr sz="2100" spc="1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internship </a:t>
            </a:r>
            <a:r>
              <a:rPr sz="2100" dirty="0">
                <a:latin typeface="Futura Lt BT"/>
                <a:cs typeface="Futura Lt BT"/>
              </a:rPr>
              <a:t>or</a:t>
            </a:r>
            <a:r>
              <a:rPr sz="2100" spc="-20" dirty="0">
                <a:latin typeface="Futura Lt BT"/>
                <a:cs typeface="Futura Lt BT"/>
              </a:rPr>
              <a:t> work-</a:t>
            </a:r>
            <a:r>
              <a:rPr sz="2100" dirty="0">
                <a:latin typeface="Futura Lt BT"/>
                <a:cs typeface="Futura Lt BT"/>
              </a:rPr>
              <a:t>based learning</a:t>
            </a:r>
            <a:r>
              <a:rPr sz="2100" spc="2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(WBL) </a:t>
            </a:r>
            <a:r>
              <a:rPr sz="2100" spc="-10" dirty="0">
                <a:latin typeface="Futura Lt BT"/>
                <a:cs typeface="Futura Lt BT"/>
              </a:rPr>
              <a:t>opportunity.</a:t>
            </a:r>
            <a:endParaRPr sz="2100">
              <a:latin typeface="Futura Lt BT"/>
              <a:cs typeface="Futura Lt BT"/>
            </a:endParaRPr>
          </a:p>
        </p:txBody>
      </p:sp>
      <p:pic>
        <p:nvPicPr>
          <p:cNvPr id="5" name="object 5" descr="vtop proces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648" y="2097023"/>
            <a:ext cx="5632704" cy="18516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" y="6283452"/>
            <a:ext cx="1638300" cy="487679"/>
          </a:xfrm>
          <a:prstGeom prst="rect">
            <a:avLst/>
          </a:prstGeom>
        </p:spPr>
      </p:pic>
      <p:grpSp>
        <p:nvGrpSpPr>
          <p:cNvPr id="3" name="object 3" descr="regions"/>
          <p:cNvGrpSpPr/>
          <p:nvPr/>
        </p:nvGrpSpPr>
        <p:grpSpPr>
          <a:xfrm>
            <a:off x="106108" y="2324749"/>
            <a:ext cx="9144000" cy="3963035"/>
            <a:chOff x="0" y="2246376"/>
            <a:chExt cx="9144000" cy="39630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77039"/>
              <a:ext cx="9144000" cy="1321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11428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10B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4500" y="2246376"/>
              <a:ext cx="7315200" cy="3887724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04772"/>
            <a:ext cx="9144000" cy="132715"/>
            <a:chOff x="0" y="1204772"/>
            <a:chExt cx="9144000" cy="1327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04772"/>
              <a:ext cx="9144000" cy="1321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242059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10B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83629" y="276007"/>
            <a:ext cx="8602408" cy="906914"/>
          </a:xfrm>
          <a:prstGeom prst="rect">
            <a:avLst/>
          </a:prstGeom>
        </p:spPr>
        <p:txBody>
          <a:bodyPr vert="horz" wrap="square" lIns="0" tIns="288543" rIns="0" bIns="0" rtlCol="0">
            <a:spAutoFit/>
          </a:bodyPr>
          <a:lstStyle/>
          <a:p>
            <a:pPr marL="1076960">
              <a:lnSpc>
                <a:spcPct val="100000"/>
              </a:lnSpc>
              <a:spcBef>
                <a:spcPts val="95"/>
              </a:spcBef>
            </a:pPr>
            <a:r>
              <a:rPr spc="-220" dirty="0"/>
              <a:t>V-</a:t>
            </a:r>
            <a:r>
              <a:rPr dirty="0"/>
              <a:t>TOP</a:t>
            </a:r>
            <a:r>
              <a:rPr spc="-170" dirty="0"/>
              <a:t> </a:t>
            </a:r>
            <a:r>
              <a:rPr dirty="0"/>
              <a:t>Regional</a:t>
            </a:r>
            <a:r>
              <a:rPr spc="-170" dirty="0"/>
              <a:t> </a:t>
            </a:r>
            <a:r>
              <a:rPr spc="-10" dirty="0"/>
              <a:t>Collaboratives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93611" y="2085014"/>
            <a:ext cx="1752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65" dirty="0">
                <a:solidFill>
                  <a:srgbClr val="39B54A"/>
                </a:solidFill>
                <a:uFill>
                  <a:solidFill>
                    <a:srgbClr val="17B06D"/>
                  </a:solidFill>
                </a:uFill>
                <a:latin typeface="Futura Lt BT"/>
                <a:cs typeface="Futura Lt B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</a:t>
            </a:r>
            <a:r>
              <a:rPr sz="1800" u="sng" dirty="0">
                <a:solidFill>
                  <a:srgbClr val="39B54A"/>
                </a:solidFill>
                <a:uFill>
                  <a:solidFill>
                    <a:srgbClr val="17B06D"/>
                  </a:solidFill>
                </a:uFill>
                <a:latin typeface="Futura Lt BT"/>
                <a:cs typeface="Futura Lt B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</a:t>
            </a:r>
            <a:r>
              <a:rPr sz="1800" u="sng" spc="-100" dirty="0">
                <a:solidFill>
                  <a:srgbClr val="0000FF"/>
                </a:solidFill>
                <a:uFill>
                  <a:solidFill>
                    <a:srgbClr val="17B06D"/>
                  </a:solidFill>
                </a:uFill>
                <a:latin typeface="Futura Lt BT"/>
                <a:cs typeface="Futura Lt B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sng" spc="-10" dirty="0">
                <a:solidFill>
                  <a:srgbClr val="39B54A"/>
                </a:solidFill>
                <a:uFill>
                  <a:solidFill>
                    <a:srgbClr val="17B06D"/>
                  </a:solidFill>
                </a:uFill>
                <a:latin typeface="Futura Lt BT"/>
                <a:cs typeface="Futura Lt B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Regions</a:t>
            </a:r>
            <a:endParaRPr sz="1800" dirty="0">
              <a:solidFill>
                <a:srgbClr val="39B54A"/>
              </a:solidFill>
              <a:latin typeface="Futura Lt BT"/>
              <a:cs typeface="Futura Lt B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152400" y="1374132"/>
            <a:ext cx="6142101" cy="3508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Led</a:t>
            </a:r>
            <a:r>
              <a:rPr spc="-15" dirty="0"/>
              <a:t> </a:t>
            </a:r>
            <a:r>
              <a:rPr dirty="0"/>
              <a:t>by</a:t>
            </a:r>
            <a:r>
              <a:rPr spc="-15" dirty="0"/>
              <a:t> </a:t>
            </a:r>
            <a:r>
              <a:rPr dirty="0"/>
              <a:t>VA</a:t>
            </a:r>
            <a:r>
              <a:rPr spc="-20" dirty="0"/>
              <a:t> </a:t>
            </a:r>
            <a:r>
              <a:rPr dirty="0"/>
              <a:t>Public</a:t>
            </a:r>
            <a:r>
              <a:rPr spc="-30" dirty="0"/>
              <a:t> </a:t>
            </a:r>
            <a:r>
              <a:rPr dirty="0"/>
              <a:t>Institutions</a:t>
            </a:r>
            <a:r>
              <a:rPr spc="-35" dirty="0"/>
              <a:t> </a:t>
            </a:r>
            <a:r>
              <a:rPr dirty="0"/>
              <a:t>or</a:t>
            </a:r>
            <a:r>
              <a:rPr spc="-25" dirty="0"/>
              <a:t> </a:t>
            </a:r>
            <a:r>
              <a:rPr dirty="0"/>
              <a:t>Higher</a:t>
            </a:r>
            <a:r>
              <a:rPr spc="-35" dirty="0"/>
              <a:t> </a:t>
            </a:r>
            <a:r>
              <a:rPr dirty="0"/>
              <a:t>Education</a:t>
            </a:r>
            <a:r>
              <a:rPr spc="-30" dirty="0"/>
              <a:t> </a:t>
            </a:r>
            <a:r>
              <a:rPr spc="-10" dirty="0"/>
              <a:t>Centers</a:t>
            </a: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b="1" dirty="0"/>
              <a:t>R1:</a:t>
            </a:r>
            <a:r>
              <a:rPr b="1" spc="-30" dirty="0"/>
              <a:t> </a:t>
            </a:r>
            <a:r>
              <a:rPr spc="-50" dirty="0"/>
              <a:t>UVA-</a:t>
            </a:r>
            <a:r>
              <a:rPr dirty="0"/>
              <a:t>Wise</a:t>
            </a:r>
            <a:r>
              <a:rPr spc="-20" dirty="0"/>
              <a:t> </a:t>
            </a:r>
            <a:r>
              <a:rPr spc="-10" dirty="0"/>
              <a:t>University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/>
              <a:t>R2:</a:t>
            </a:r>
            <a:r>
              <a:rPr b="1" spc="-35" dirty="0"/>
              <a:t> </a:t>
            </a:r>
            <a:r>
              <a:rPr dirty="0"/>
              <a:t>Virginia</a:t>
            </a:r>
            <a:r>
              <a:rPr spc="-5" dirty="0"/>
              <a:t> </a:t>
            </a:r>
            <a:r>
              <a:rPr spc="-20" dirty="0"/>
              <a:t>Tech</a:t>
            </a:r>
          </a:p>
          <a:p>
            <a:pPr marL="12700" marR="811530">
              <a:lnSpc>
                <a:spcPct val="100000"/>
              </a:lnSpc>
            </a:pPr>
            <a:r>
              <a:rPr b="1" dirty="0"/>
              <a:t>R3:</a:t>
            </a:r>
            <a:r>
              <a:rPr b="1" spc="-50" dirty="0"/>
              <a:t> </a:t>
            </a:r>
            <a:r>
              <a:rPr dirty="0"/>
              <a:t>Institute</a:t>
            </a:r>
            <a:r>
              <a:rPr spc="1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Advanced</a:t>
            </a:r>
            <a:r>
              <a:rPr spc="-20" dirty="0"/>
              <a:t> </a:t>
            </a:r>
            <a:r>
              <a:rPr dirty="0"/>
              <a:t>Learning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Research </a:t>
            </a:r>
            <a:endParaRPr lang="en-US" spc="-10" dirty="0"/>
          </a:p>
          <a:p>
            <a:pPr marL="12700" marR="811530">
              <a:lnSpc>
                <a:spcPct val="100000"/>
              </a:lnSpc>
            </a:pPr>
            <a:r>
              <a:rPr b="1" dirty="0"/>
              <a:t>R4:</a:t>
            </a:r>
            <a:r>
              <a:rPr b="1" spc="-50" dirty="0"/>
              <a:t> </a:t>
            </a:r>
            <a:r>
              <a:rPr dirty="0"/>
              <a:t>Virginia</a:t>
            </a:r>
            <a:r>
              <a:rPr spc="-20" dirty="0"/>
              <a:t> </a:t>
            </a:r>
            <a:r>
              <a:rPr dirty="0"/>
              <a:t>Commonwealth</a:t>
            </a:r>
            <a:r>
              <a:rPr spc="-15" dirty="0"/>
              <a:t> </a:t>
            </a:r>
            <a:r>
              <a:rPr spc="-10" dirty="0"/>
              <a:t>University</a:t>
            </a:r>
          </a:p>
          <a:p>
            <a:pPr marL="12700">
              <a:lnSpc>
                <a:spcPct val="100000"/>
              </a:lnSpc>
            </a:pPr>
            <a:r>
              <a:rPr b="1" dirty="0"/>
              <a:t>R5:</a:t>
            </a:r>
            <a:r>
              <a:rPr b="1" spc="-35" dirty="0"/>
              <a:t> </a:t>
            </a:r>
            <a:r>
              <a:rPr dirty="0"/>
              <a:t>Old</a:t>
            </a:r>
            <a:r>
              <a:rPr spc="-10" dirty="0"/>
              <a:t> </a:t>
            </a:r>
            <a:r>
              <a:rPr dirty="0"/>
              <a:t>Dominion</a:t>
            </a:r>
            <a:r>
              <a:rPr spc="-20" dirty="0"/>
              <a:t> </a:t>
            </a:r>
            <a:r>
              <a:rPr spc="-10" dirty="0"/>
              <a:t>University</a:t>
            </a:r>
          </a:p>
          <a:p>
            <a:pPr marL="12700">
              <a:lnSpc>
                <a:spcPct val="100000"/>
              </a:lnSpc>
            </a:pPr>
            <a:r>
              <a:rPr b="1" dirty="0"/>
              <a:t>R6:</a:t>
            </a:r>
            <a:r>
              <a:rPr b="1" spc="-40" dirty="0"/>
              <a:t> </a:t>
            </a:r>
            <a:r>
              <a:rPr dirty="0"/>
              <a:t>University of</a:t>
            </a:r>
            <a:r>
              <a:rPr spc="-35" dirty="0"/>
              <a:t> </a:t>
            </a:r>
            <a:r>
              <a:rPr dirty="0"/>
              <a:t>Mary</a:t>
            </a:r>
            <a:r>
              <a:rPr spc="-20" dirty="0"/>
              <a:t> </a:t>
            </a:r>
            <a:r>
              <a:rPr spc="-10" dirty="0"/>
              <a:t>Washington</a:t>
            </a:r>
          </a:p>
          <a:p>
            <a:pPr marL="12700" marR="1410335">
              <a:lnSpc>
                <a:spcPct val="100000"/>
              </a:lnSpc>
            </a:pPr>
            <a:r>
              <a:rPr b="1" dirty="0"/>
              <a:t>R7:</a:t>
            </a:r>
            <a:r>
              <a:rPr b="1" spc="-45" dirty="0"/>
              <a:t> </a:t>
            </a:r>
            <a:r>
              <a:rPr dirty="0"/>
              <a:t>Northern</a:t>
            </a:r>
            <a:r>
              <a:rPr spc="-30" dirty="0"/>
              <a:t> </a:t>
            </a:r>
            <a:r>
              <a:rPr dirty="0"/>
              <a:t>Virginia</a:t>
            </a:r>
            <a:r>
              <a:rPr spc="-10" dirty="0"/>
              <a:t> </a:t>
            </a:r>
            <a:r>
              <a:rPr dirty="0"/>
              <a:t>Community</a:t>
            </a:r>
            <a:r>
              <a:rPr lang="en-US" dirty="0"/>
              <a:t> </a:t>
            </a:r>
            <a:r>
              <a:rPr spc="-10" dirty="0"/>
              <a:t>College </a:t>
            </a:r>
            <a:endParaRPr lang="en-US" spc="-10" dirty="0"/>
          </a:p>
          <a:p>
            <a:pPr marL="12700" marR="1410335">
              <a:lnSpc>
                <a:spcPct val="100000"/>
              </a:lnSpc>
            </a:pPr>
            <a:r>
              <a:rPr b="1" dirty="0"/>
              <a:t>R8:</a:t>
            </a:r>
            <a:r>
              <a:rPr b="1" spc="-40" dirty="0"/>
              <a:t> </a:t>
            </a:r>
            <a:r>
              <a:rPr dirty="0"/>
              <a:t>James</a:t>
            </a:r>
            <a:r>
              <a:rPr spc="-5" dirty="0"/>
              <a:t> </a:t>
            </a:r>
            <a:r>
              <a:rPr dirty="0"/>
              <a:t>Madison</a:t>
            </a:r>
            <a:r>
              <a:rPr spc="-5" dirty="0"/>
              <a:t> </a:t>
            </a:r>
            <a:r>
              <a:rPr spc="-10" dirty="0"/>
              <a:t>University</a:t>
            </a:r>
          </a:p>
          <a:p>
            <a:pPr marL="12700">
              <a:lnSpc>
                <a:spcPts val="2110"/>
              </a:lnSpc>
            </a:pPr>
            <a:r>
              <a:rPr b="1" dirty="0"/>
              <a:t>R9:</a:t>
            </a:r>
            <a:r>
              <a:rPr b="1" spc="-35" dirty="0"/>
              <a:t> </a:t>
            </a:r>
            <a:r>
              <a:rPr dirty="0"/>
              <a:t>University</a:t>
            </a:r>
            <a:r>
              <a:rPr spc="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Virginia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2290" y="158731"/>
            <a:ext cx="8691549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078230">
              <a:lnSpc>
                <a:spcPct val="100000"/>
              </a:lnSpc>
              <a:spcBef>
                <a:spcPts val="95"/>
              </a:spcBef>
            </a:pPr>
            <a:r>
              <a:rPr spc="-220" dirty="0"/>
              <a:t>V-</a:t>
            </a:r>
            <a:r>
              <a:rPr dirty="0"/>
              <a:t>TOP</a:t>
            </a:r>
            <a:r>
              <a:rPr spc="-170" dirty="0"/>
              <a:t> </a:t>
            </a:r>
            <a:r>
              <a:rPr dirty="0"/>
              <a:t>Regional</a:t>
            </a:r>
            <a:r>
              <a:rPr spc="-165" dirty="0"/>
              <a:t> </a:t>
            </a:r>
            <a:r>
              <a:rPr spc="-10" dirty="0"/>
              <a:t>Collaboratives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1568367"/>
            <a:ext cx="5813206" cy="3425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542" y="1493779"/>
            <a:ext cx="7723505" cy="1971039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000" spc="-20" dirty="0">
                <a:latin typeface="Futura Lt BT"/>
                <a:cs typeface="Futura Lt BT"/>
              </a:rPr>
              <a:t>Goal</a:t>
            </a:r>
            <a:endParaRPr sz="2000">
              <a:latin typeface="Futura Lt BT"/>
              <a:cs typeface="Futura Lt BT"/>
            </a:endParaRPr>
          </a:p>
          <a:p>
            <a:pPr marL="184785" marR="5080" indent="-172720">
              <a:lnSpc>
                <a:spcPts val="2270"/>
              </a:lnSpc>
              <a:spcBef>
                <a:spcPts val="835"/>
              </a:spcBef>
              <a:buFont typeface="Arial"/>
              <a:buChar char="•"/>
              <a:tabLst>
                <a:tab pos="185420" algn="l"/>
              </a:tabLst>
            </a:pPr>
            <a:r>
              <a:rPr sz="2100" dirty="0">
                <a:latin typeface="Futura Lt BT"/>
                <a:cs typeface="Futura Lt BT"/>
              </a:rPr>
              <a:t>Funds</a:t>
            </a:r>
            <a:r>
              <a:rPr sz="2100" spc="-3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one</a:t>
            </a:r>
            <a:r>
              <a:rPr sz="2100" spc="-2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or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two people</a:t>
            </a:r>
            <a:r>
              <a:rPr sz="2100" spc="-1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who</a:t>
            </a:r>
            <a:r>
              <a:rPr sz="2100" spc="-1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are</a:t>
            </a:r>
            <a:r>
              <a:rPr sz="2100" spc="-2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responsible</a:t>
            </a:r>
            <a:r>
              <a:rPr sz="2100" spc="-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for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thinking</a:t>
            </a:r>
            <a:r>
              <a:rPr sz="2100" spc="2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every</a:t>
            </a:r>
            <a:r>
              <a:rPr sz="2100" spc="-5" dirty="0">
                <a:latin typeface="Futura Lt BT"/>
                <a:cs typeface="Futura Lt BT"/>
              </a:rPr>
              <a:t> </a:t>
            </a:r>
            <a:r>
              <a:rPr sz="2100" spc="-25" dirty="0">
                <a:latin typeface="Futura Lt BT"/>
                <a:cs typeface="Futura Lt BT"/>
              </a:rPr>
              <a:t>day </a:t>
            </a:r>
            <a:r>
              <a:rPr sz="2100" dirty="0">
                <a:latin typeface="Futura Lt BT"/>
                <a:cs typeface="Futura Lt BT"/>
              </a:rPr>
              <a:t>about</a:t>
            </a:r>
            <a:r>
              <a:rPr sz="2100" spc="-1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how</a:t>
            </a:r>
            <a:r>
              <a:rPr sz="2100" spc="5" dirty="0">
                <a:latin typeface="Futura Lt BT"/>
                <a:cs typeface="Futura Lt BT"/>
              </a:rPr>
              <a:t> </a:t>
            </a:r>
            <a:r>
              <a:rPr sz="2100" spc="-25" dirty="0">
                <a:latin typeface="Futura Lt BT"/>
                <a:cs typeface="Futura Lt BT"/>
              </a:rPr>
              <a:t>to:</a:t>
            </a:r>
            <a:endParaRPr sz="2100">
              <a:latin typeface="Futura Lt BT"/>
              <a:cs typeface="Futura Lt BT"/>
            </a:endParaRPr>
          </a:p>
          <a:p>
            <a:pPr marL="527685" lvl="1" indent="-17272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28320" algn="l"/>
              </a:tabLst>
            </a:pPr>
            <a:r>
              <a:rPr sz="1800" dirty="0">
                <a:latin typeface="Futura Lt BT"/>
                <a:cs typeface="Futura Lt BT"/>
              </a:rPr>
              <a:t>Identify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and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link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existing </a:t>
            </a:r>
            <a:r>
              <a:rPr sz="1800" spc="-20" dirty="0">
                <a:latin typeface="Futura Lt BT"/>
                <a:cs typeface="Futura Lt BT"/>
              </a:rPr>
              <a:t>work-</a:t>
            </a:r>
            <a:r>
              <a:rPr sz="1800" dirty="0">
                <a:latin typeface="Futura Lt BT"/>
                <a:cs typeface="Futura Lt BT"/>
              </a:rPr>
              <a:t>based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learning</a:t>
            </a:r>
            <a:r>
              <a:rPr sz="1800" spc="-10" dirty="0">
                <a:latin typeface="Futura Lt BT"/>
                <a:cs typeface="Futura Lt BT"/>
              </a:rPr>
              <a:t> activities</a:t>
            </a:r>
            <a:endParaRPr sz="1800">
              <a:latin typeface="Futura Lt BT"/>
              <a:cs typeface="Futura Lt BT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8320" algn="l"/>
              </a:tabLst>
            </a:pPr>
            <a:r>
              <a:rPr sz="1800" dirty="0">
                <a:latin typeface="Futura Lt BT"/>
                <a:cs typeface="Futura Lt BT"/>
              </a:rPr>
              <a:t>Present</a:t>
            </a:r>
            <a:r>
              <a:rPr sz="1800" spc="-4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those</a:t>
            </a:r>
            <a:r>
              <a:rPr sz="1800" spc="-4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opportunities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to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employers</a:t>
            </a:r>
            <a:endParaRPr sz="1800">
              <a:latin typeface="Futura Lt BT"/>
              <a:cs typeface="Futura Lt BT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8320" algn="l"/>
              </a:tabLst>
            </a:pPr>
            <a:r>
              <a:rPr sz="1800" dirty="0">
                <a:latin typeface="Futura Lt BT"/>
                <a:cs typeface="Futura Lt BT"/>
              </a:rPr>
              <a:t>Support</a:t>
            </a:r>
            <a:r>
              <a:rPr sz="1800" spc="-4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employers,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students,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and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institutions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of</a:t>
            </a:r>
            <a:r>
              <a:rPr sz="1800" spc="-4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higher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education</a:t>
            </a:r>
            <a:endParaRPr sz="1800">
              <a:latin typeface="Futura Lt BT"/>
              <a:cs typeface="Futura Lt B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600" y="3869435"/>
            <a:ext cx="3352800" cy="13624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" y="6283452"/>
            <a:ext cx="1638300" cy="487679"/>
          </a:xfrm>
          <a:prstGeom prst="rect">
            <a:avLst/>
          </a:prstGeom>
        </p:spPr>
      </p:pic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642056"/>
            <a:ext cx="9144000" cy="1567180"/>
            <a:chOff x="0" y="4642056"/>
            <a:chExt cx="9144000" cy="15671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77039"/>
              <a:ext cx="9144000" cy="1321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11428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10B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2765" y="4642056"/>
              <a:ext cx="3231686" cy="1413605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04772"/>
            <a:ext cx="9144000" cy="132715"/>
            <a:chOff x="0" y="1204772"/>
            <a:chExt cx="9144000" cy="1327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04772"/>
              <a:ext cx="9144000" cy="1321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242059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10B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381000" y="173971"/>
            <a:ext cx="9906000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Regional</a:t>
            </a:r>
            <a:r>
              <a:rPr spc="-120" dirty="0"/>
              <a:t> </a:t>
            </a:r>
            <a:r>
              <a:rPr spc="-10" dirty="0"/>
              <a:t>Collaborative</a:t>
            </a:r>
            <a:r>
              <a:rPr lang="en-US" spc="-10" dirty="0"/>
              <a:t> </a:t>
            </a:r>
            <a:r>
              <a:rPr spc="-10" dirty="0"/>
              <a:t>Partnerships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887" y="1568367"/>
            <a:ext cx="5813206" cy="34255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7542" y="1493779"/>
            <a:ext cx="4943475" cy="312610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000" dirty="0">
                <a:latin typeface="Futura Lt BT"/>
                <a:cs typeface="Futura Lt BT"/>
              </a:rPr>
              <a:t>Required</a:t>
            </a:r>
            <a:r>
              <a:rPr sz="2000" spc="-45" dirty="0">
                <a:latin typeface="Futura Lt BT"/>
                <a:cs typeface="Futura Lt BT"/>
              </a:rPr>
              <a:t> </a:t>
            </a:r>
            <a:r>
              <a:rPr sz="2000" spc="-10" dirty="0">
                <a:latin typeface="Futura Lt BT"/>
                <a:cs typeface="Futura Lt BT"/>
              </a:rPr>
              <a:t>Partners</a:t>
            </a:r>
            <a:endParaRPr sz="20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sz="2100" spc="-45" dirty="0">
                <a:latin typeface="Futura Lt BT"/>
                <a:cs typeface="Futura Lt BT"/>
              </a:rPr>
              <a:t>PK-</a:t>
            </a:r>
            <a:r>
              <a:rPr sz="2100" spc="-35" dirty="0">
                <a:latin typeface="Futura Lt BT"/>
                <a:cs typeface="Futura Lt BT"/>
              </a:rPr>
              <a:t>12</a:t>
            </a:r>
            <a:endParaRPr sz="21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5420" algn="l"/>
              </a:tabLst>
            </a:pPr>
            <a:r>
              <a:rPr sz="2100" dirty="0">
                <a:latin typeface="Futura Lt BT"/>
                <a:cs typeface="Futura Lt BT"/>
              </a:rPr>
              <a:t>Public</a:t>
            </a:r>
            <a:r>
              <a:rPr sz="2100" spc="-3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and</a:t>
            </a:r>
            <a:r>
              <a:rPr sz="2100" spc="-2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private</a:t>
            </a:r>
            <a:r>
              <a:rPr sz="2100" spc="-1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colleges</a:t>
            </a:r>
            <a:r>
              <a:rPr sz="2100" spc="-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and</a:t>
            </a:r>
            <a:r>
              <a:rPr sz="2100" spc="-2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universities</a:t>
            </a:r>
            <a:endParaRPr sz="21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sz="2100" dirty="0">
                <a:latin typeface="Futura Lt BT"/>
                <a:cs typeface="Futura Lt BT"/>
              </a:rPr>
              <a:t>Regional</a:t>
            </a:r>
            <a:r>
              <a:rPr sz="2100" spc="-2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chambers</a:t>
            </a:r>
            <a:r>
              <a:rPr sz="2100" spc="-3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of</a:t>
            </a:r>
            <a:r>
              <a:rPr sz="2100" spc="-3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commerce</a:t>
            </a:r>
            <a:endParaRPr sz="21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185420" algn="l"/>
              </a:tabLst>
            </a:pPr>
            <a:r>
              <a:rPr sz="2100" dirty="0">
                <a:latin typeface="Futura Lt BT"/>
                <a:cs typeface="Futura Lt BT"/>
              </a:rPr>
              <a:t>Economic</a:t>
            </a:r>
            <a:r>
              <a:rPr sz="2100" spc="-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development</a:t>
            </a:r>
            <a:r>
              <a:rPr sz="2100" spc="10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partnerships</a:t>
            </a:r>
            <a:endParaRPr sz="21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sz="2100" dirty="0">
                <a:latin typeface="Futura Lt BT"/>
                <a:cs typeface="Futura Lt BT"/>
              </a:rPr>
              <a:t>Industry</a:t>
            </a:r>
            <a:r>
              <a:rPr sz="2100" spc="-5" dirty="0">
                <a:latin typeface="Futura Lt BT"/>
                <a:cs typeface="Futura Lt BT"/>
              </a:rPr>
              <a:t> </a:t>
            </a:r>
            <a:r>
              <a:rPr sz="2100" spc="-10" dirty="0">
                <a:latin typeface="Futura Lt BT"/>
                <a:cs typeface="Futura Lt BT"/>
              </a:rPr>
              <a:t>groups</a:t>
            </a:r>
            <a:endParaRPr sz="21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sz="2100" spc="-10" dirty="0">
                <a:latin typeface="Futura Lt BT"/>
                <a:cs typeface="Futura Lt BT"/>
              </a:rPr>
              <a:t>Employers</a:t>
            </a:r>
            <a:endParaRPr sz="21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85420" algn="l"/>
              </a:tabLst>
            </a:pPr>
            <a:r>
              <a:rPr sz="2100" dirty="0">
                <a:latin typeface="Futura Lt BT"/>
                <a:cs typeface="Futura Lt BT"/>
              </a:rPr>
              <a:t>Other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relevant</a:t>
            </a:r>
            <a:r>
              <a:rPr sz="2100" spc="-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organizations</a:t>
            </a:r>
            <a:r>
              <a:rPr sz="2100" spc="-10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in</a:t>
            </a:r>
            <a:r>
              <a:rPr sz="2100" spc="-15" dirty="0">
                <a:latin typeface="Futura Lt BT"/>
                <a:cs typeface="Futura Lt BT"/>
              </a:rPr>
              <a:t> </a:t>
            </a:r>
            <a:r>
              <a:rPr sz="2100" dirty="0">
                <a:latin typeface="Futura Lt BT"/>
                <a:cs typeface="Futura Lt BT"/>
              </a:rPr>
              <a:t>the</a:t>
            </a:r>
            <a:r>
              <a:rPr sz="2100" spc="-10" dirty="0">
                <a:latin typeface="Futura Lt BT"/>
                <a:cs typeface="Futura Lt BT"/>
              </a:rPr>
              <a:t> region</a:t>
            </a:r>
            <a:endParaRPr sz="2100">
              <a:latin typeface="Futura Lt BT"/>
              <a:cs typeface="Futura Lt B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64183"/>
            <a:ext cx="7629499" cy="118364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2024380">
              <a:lnSpc>
                <a:spcPct val="100000"/>
              </a:lnSpc>
              <a:spcBef>
                <a:spcPts val="95"/>
              </a:spcBef>
            </a:pPr>
            <a:r>
              <a:rPr dirty="0"/>
              <a:t>Employer</a:t>
            </a:r>
            <a:r>
              <a:rPr spc="-135" dirty="0"/>
              <a:t> </a:t>
            </a:r>
            <a:r>
              <a:rPr spc="-10" dirty="0"/>
              <a:t>Readiness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4875" y="1354102"/>
            <a:ext cx="8044180" cy="34359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000" spc="-55" dirty="0">
                <a:latin typeface="Futura Lt BT"/>
                <a:cs typeface="Futura Lt BT"/>
              </a:rPr>
              <a:t>Top</a:t>
            </a:r>
            <a:r>
              <a:rPr sz="2000" spc="-6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Employer</a:t>
            </a:r>
            <a:r>
              <a:rPr sz="2000" spc="-75" dirty="0">
                <a:latin typeface="Futura Lt BT"/>
                <a:cs typeface="Futura Lt BT"/>
              </a:rPr>
              <a:t> </a:t>
            </a:r>
            <a:r>
              <a:rPr sz="2000" spc="-10" dirty="0">
                <a:latin typeface="Futura Lt BT"/>
                <a:cs typeface="Futura Lt BT"/>
              </a:rPr>
              <a:t>Recognition:</a:t>
            </a:r>
            <a:endParaRPr sz="20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5420" algn="l"/>
              </a:tabLst>
            </a:pPr>
            <a:r>
              <a:rPr sz="2000" dirty="0">
                <a:latin typeface="Futura Lt BT"/>
                <a:cs typeface="Futura Lt BT"/>
              </a:rPr>
              <a:t>Recognized</a:t>
            </a:r>
            <a:r>
              <a:rPr sz="2000" spc="-6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136</a:t>
            </a:r>
            <a:r>
              <a:rPr sz="2000" spc="-70" dirty="0">
                <a:latin typeface="Futura Lt BT"/>
                <a:cs typeface="Futura Lt BT"/>
              </a:rPr>
              <a:t> </a:t>
            </a:r>
            <a:r>
              <a:rPr sz="1800" spc="-55" dirty="0">
                <a:latin typeface="Futura Lt BT"/>
                <a:cs typeface="Futura Lt BT"/>
              </a:rPr>
              <a:t>Top</a:t>
            </a:r>
            <a:r>
              <a:rPr sz="1800" spc="-3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Virginia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Employers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for</a:t>
            </a:r>
            <a:r>
              <a:rPr sz="1800" spc="-4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Interns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Awards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(2024)</a:t>
            </a:r>
            <a:endParaRPr sz="18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95"/>
              </a:spcBef>
              <a:buSzPct val="111111"/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Futura Lt BT"/>
                <a:cs typeface="Futura Lt BT"/>
              </a:rPr>
              <a:t>Selection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process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was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based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spc="-25" dirty="0">
                <a:latin typeface="Futura Lt BT"/>
                <a:cs typeface="Futura Lt BT"/>
              </a:rPr>
              <a:t>on:</a:t>
            </a:r>
            <a:endParaRPr sz="1800">
              <a:latin typeface="Futura Lt BT"/>
              <a:cs typeface="Futura Lt BT"/>
            </a:endParaRPr>
          </a:p>
          <a:p>
            <a:pPr marL="527685" lvl="1" indent="-17272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28320" algn="l"/>
              </a:tabLst>
            </a:pPr>
            <a:r>
              <a:rPr sz="1500" dirty="0">
                <a:latin typeface="Futura Lt BT"/>
                <a:cs typeface="Futura Lt BT"/>
              </a:rPr>
              <a:t>Intern</a:t>
            </a:r>
            <a:r>
              <a:rPr sz="1500" spc="-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engagement</a:t>
            </a:r>
            <a:r>
              <a:rPr sz="1500" spc="-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through</a:t>
            </a:r>
            <a:r>
              <a:rPr sz="1500" spc="-2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mentorship </a:t>
            </a:r>
            <a:r>
              <a:rPr sz="1500" spc="-10" dirty="0">
                <a:latin typeface="Futura Lt BT"/>
                <a:cs typeface="Futura Lt BT"/>
              </a:rPr>
              <a:t>programs</a:t>
            </a:r>
            <a:endParaRPr sz="1500">
              <a:latin typeface="Futura Lt BT"/>
              <a:cs typeface="Futura Lt BT"/>
            </a:endParaRPr>
          </a:p>
          <a:p>
            <a:pPr marL="527685" lvl="1" indent="-17272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528320" algn="l"/>
              </a:tabLst>
            </a:pPr>
            <a:r>
              <a:rPr sz="1500" dirty="0">
                <a:latin typeface="Futura Lt BT"/>
                <a:cs typeface="Futura Lt BT"/>
              </a:rPr>
              <a:t>Senior</a:t>
            </a:r>
            <a:r>
              <a:rPr sz="1500" spc="1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leadership</a:t>
            </a:r>
            <a:r>
              <a:rPr sz="1500" spc="15" dirty="0">
                <a:latin typeface="Futura Lt BT"/>
                <a:cs typeface="Futura Lt BT"/>
              </a:rPr>
              <a:t> </a:t>
            </a:r>
            <a:r>
              <a:rPr sz="1500" spc="-10" dirty="0">
                <a:latin typeface="Futura Lt BT"/>
                <a:cs typeface="Futura Lt BT"/>
              </a:rPr>
              <a:t>exposure</a:t>
            </a:r>
            <a:endParaRPr sz="1500">
              <a:latin typeface="Futura Lt BT"/>
              <a:cs typeface="Futura Lt BT"/>
            </a:endParaRPr>
          </a:p>
          <a:p>
            <a:pPr marL="527685" lvl="1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28320" algn="l"/>
              </a:tabLst>
            </a:pPr>
            <a:r>
              <a:rPr sz="1500" dirty="0">
                <a:latin typeface="Futura Lt BT"/>
                <a:cs typeface="Futura Lt BT"/>
              </a:rPr>
              <a:t>Specialized</a:t>
            </a:r>
            <a:r>
              <a:rPr sz="1500" spc="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support</a:t>
            </a:r>
            <a:r>
              <a:rPr sz="1500" spc="-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for</a:t>
            </a:r>
            <a:r>
              <a:rPr sz="1500" spc="-5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various</a:t>
            </a:r>
            <a:r>
              <a:rPr sz="1500" spc="-10" dirty="0">
                <a:latin typeface="Futura Lt BT"/>
                <a:cs typeface="Futura Lt BT"/>
              </a:rPr>
              <a:t> </a:t>
            </a:r>
            <a:r>
              <a:rPr sz="1500" dirty="0">
                <a:latin typeface="Futura Lt BT"/>
                <a:cs typeface="Futura Lt BT"/>
              </a:rPr>
              <a:t>student</a:t>
            </a:r>
            <a:r>
              <a:rPr sz="1500" spc="5" dirty="0">
                <a:latin typeface="Futura Lt BT"/>
                <a:cs typeface="Futura Lt BT"/>
              </a:rPr>
              <a:t> </a:t>
            </a:r>
            <a:r>
              <a:rPr sz="1500" spc="-10" dirty="0">
                <a:latin typeface="Futura Lt BT"/>
                <a:cs typeface="Futura Lt BT"/>
              </a:rPr>
              <a:t>demographics</a:t>
            </a:r>
            <a:endParaRPr sz="15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75"/>
              </a:spcBef>
              <a:buSzPct val="111111"/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Futura Lt BT"/>
                <a:cs typeface="Futura Lt BT"/>
              </a:rPr>
              <a:t>Roughly</a:t>
            </a:r>
            <a:r>
              <a:rPr sz="1800" spc="-5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85%</a:t>
            </a:r>
            <a:r>
              <a:rPr sz="1800" spc="-9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of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recipients</a:t>
            </a:r>
            <a:r>
              <a:rPr sz="1800" spc="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offered</a:t>
            </a:r>
            <a:r>
              <a:rPr sz="1800" spc="-4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paid</a:t>
            </a:r>
            <a:r>
              <a:rPr sz="1800" spc="-5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internships</a:t>
            </a:r>
            <a:endParaRPr sz="1800">
              <a:latin typeface="Futura Lt BT"/>
              <a:cs typeface="Futura Lt BT"/>
            </a:endParaRPr>
          </a:p>
          <a:p>
            <a:pPr marL="184785" indent="-172720">
              <a:lnSpc>
                <a:spcPct val="100000"/>
              </a:lnSpc>
              <a:spcBef>
                <a:spcPts val="575"/>
              </a:spcBef>
              <a:buSzPct val="111111"/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Futura Lt BT"/>
                <a:cs typeface="Futura Lt BT"/>
              </a:rPr>
              <a:t>All</a:t>
            </a:r>
            <a:r>
              <a:rPr sz="1800" spc="-6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nine</a:t>
            </a:r>
            <a:r>
              <a:rPr sz="1800" spc="-7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regions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hosted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activities</a:t>
            </a:r>
            <a:r>
              <a:rPr sz="1800" spc="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to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recognize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 top</a:t>
            </a:r>
            <a:r>
              <a:rPr sz="1800" spc="-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employers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within</a:t>
            </a:r>
            <a:r>
              <a:rPr sz="1800" spc="-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their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region.</a:t>
            </a:r>
            <a:endParaRPr sz="1800">
              <a:latin typeface="Futura Lt BT"/>
              <a:cs typeface="Futura Lt BT"/>
            </a:endParaRPr>
          </a:p>
          <a:p>
            <a:pPr marL="184785" marR="17780" indent="-172720">
              <a:lnSpc>
                <a:spcPct val="90100"/>
              </a:lnSpc>
              <a:spcBef>
                <a:spcPts val="800"/>
              </a:spcBef>
              <a:buSzPct val="111111"/>
              <a:buFont typeface="Arial"/>
              <a:buChar char="•"/>
              <a:tabLst>
                <a:tab pos="185420" algn="l"/>
              </a:tabLst>
            </a:pPr>
            <a:r>
              <a:rPr sz="1800" spc="-165" dirty="0">
                <a:latin typeface="Futura Lt BT"/>
                <a:cs typeface="Futura Lt BT"/>
              </a:rPr>
              <a:t>V-</a:t>
            </a:r>
            <a:r>
              <a:rPr sz="1800" dirty="0">
                <a:latin typeface="Futura Lt BT"/>
                <a:cs typeface="Futura Lt BT"/>
              </a:rPr>
              <a:t>TOP</a:t>
            </a:r>
            <a:r>
              <a:rPr sz="1800" spc="-5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will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host</a:t>
            </a:r>
            <a:r>
              <a:rPr sz="1800" spc="-5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Virginia</a:t>
            </a:r>
            <a:r>
              <a:rPr sz="1800" spc="-130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Intern</a:t>
            </a:r>
            <a:r>
              <a:rPr sz="1800" spc="-1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Day</a:t>
            </a:r>
            <a:r>
              <a:rPr sz="1800" spc="-1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festivities</a:t>
            </a:r>
            <a:r>
              <a:rPr sz="1800" spc="-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for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top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employers</a:t>
            </a:r>
            <a:r>
              <a:rPr sz="1800" spc="-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and</a:t>
            </a:r>
            <a:r>
              <a:rPr sz="1800" spc="-10" dirty="0">
                <a:latin typeface="Futura Lt BT"/>
                <a:cs typeface="Futura Lt BT"/>
              </a:rPr>
              <a:t> student </a:t>
            </a:r>
            <a:r>
              <a:rPr sz="1800" dirty="0">
                <a:latin typeface="Futura Lt BT"/>
                <a:cs typeface="Futura Lt BT"/>
              </a:rPr>
              <a:t>interns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in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Richmond</a:t>
            </a:r>
            <a:r>
              <a:rPr sz="1800" spc="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and</a:t>
            </a:r>
            <a:r>
              <a:rPr sz="1800" spc="-2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statewide</a:t>
            </a:r>
            <a:r>
              <a:rPr sz="1800" spc="1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on</a:t>
            </a:r>
            <a:r>
              <a:rPr sz="1800" spc="-30" dirty="0">
                <a:latin typeface="Futura Lt BT"/>
                <a:cs typeface="Futura Lt BT"/>
              </a:rPr>
              <a:t> </a:t>
            </a:r>
            <a:r>
              <a:rPr sz="1800" spc="-10" dirty="0">
                <a:latin typeface="Futura Lt BT"/>
                <a:cs typeface="Futura Lt BT"/>
              </a:rPr>
              <a:t>July</a:t>
            </a:r>
            <a:r>
              <a:rPr sz="1800" spc="-13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25</a:t>
            </a:r>
            <a:r>
              <a:rPr sz="1800" spc="-6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as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part of</a:t>
            </a:r>
            <a:r>
              <a:rPr sz="1800" spc="-25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the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dirty="0">
                <a:latin typeface="Futura Lt BT"/>
                <a:cs typeface="Futura Lt BT"/>
              </a:rPr>
              <a:t>national recognition</a:t>
            </a:r>
            <a:r>
              <a:rPr sz="1800" spc="5" dirty="0">
                <a:latin typeface="Futura Lt BT"/>
                <a:cs typeface="Futura Lt BT"/>
              </a:rPr>
              <a:t> </a:t>
            </a:r>
            <a:r>
              <a:rPr sz="1800" spc="-25" dirty="0">
                <a:latin typeface="Futura Lt BT"/>
                <a:cs typeface="Futura Lt BT"/>
              </a:rPr>
              <a:t>of </a:t>
            </a:r>
            <a:r>
              <a:rPr sz="1800" dirty="0">
                <a:latin typeface="Futura Lt BT"/>
                <a:cs typeface="Futura Lt BT"/>
              </a:rPr>
              <a:t>Intern</a:t>
            </a:r>
            <a:r>
              <a:rPr sz="1800" spc="-10" dirty="0">
                <a:latin typeface="Futura Lt BT"/>
                <a:cs typeface="Futura Lt BT"/>
              </a:rPr>
              <a:t> </a:t>
            </a:r>
            <a:r>
              <a:rPr sz="1800" spc="-20" dirty="0">
                <a:latin typeface="Futura Lt BT"/>
                <a:cs typeface="Futura Lt BT"/>
              </a:rPr>
              <a:t>Day</a:t>
            </a:r>
            <a:r>
              <a:rPr sz="1800" spc="-2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36804" y="149256"/>
            <a:ext cx="9753599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65595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Regional</a:t>
            </a:r>
            <a:r>
              <a:rPr spc="-155" dirty="0"/>
              <a:t> </a:t>
            </a:r>
            <a:r>
              <a:rPr spc="-60" dirty="0"/>
              <a:t>Top</a:t>
            </a:r>
            <a:r>
              <a:rPr spc="-130" dirty="0"/>
              <a:t> </a:t>
            </a:r>
            <a:r>
              <a:rPr dirty="0"/>
              <a:t>Employer</a:t>
            </a:r>
            <a:r>
              <a:rPr lang="en-US" dirty="0"/>
              <a:t> R</a:t>
            </a:r>
            <a:r>
              <a:rPr spc="-10" dirty="0"/>
              <a:t>ecognition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4038" y="4672329"/>
            <a:ext cx="1337310" cy="37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latin typeface="Futura"/>
                <a:cs typeface="Futura"/>
              </a:rPr>
              <a:t>Ice</a:t>
            </a:r>
            <a:r>
              <a:rPr sz="1200" b="1" spc="-5" dirty="0">
                <a:latin typeface="Futura"/>
                <a:cs typeface="Futura"/>
              </a:rPr>
              <a:t> </a:t>
            </a:r>
            <a:r>
              <a:rPr sz="1200" b="1" dirty="0">
                <a:latin typeface="Futura"/>
                <a:cs typeface="Futura"/>
              </a:rPr>
              <a:t>Cream</a:t>
            </a:r>
            <a:r>
              <a:rPr sz="1200" b="1" spc="-15" dirty="0">
                <a:latin typeface="Futura"/>
                <a:cs typeface="Futura"/>
              </a:rPr>
              <a:t> </a:t>
            </a:r>
            <a:r>
              <a:rPr sz="1200" b="1" spc="-10" dirty="0">
                <a:latin typeface="Futura"/>
                <a:cs typeface="Futura"/>
              </a:rPr>
              <a:t>Social</a:t>
            </a:r>
            <a:endParaRPr sz="1200">
              <a:latin typeface="Futura"/>
              <a:cs typeface="Futura"/>
            </a:endParaRPr>
          </a:p>
          <a:p>
            <a:pPr marL="30480">
              <a:lnSpc>
                <a:spcPts val="1315"/>
              </a:lnSpc>
            </a:pPr>
            <a:r>
              <a:rPr sz="1100" b="1" dirty="0">
                <a:latin typeface="Futura"/>
                <a:cs typeface="Futura"/>
              </a:rPr>
              <a:t>Top</a:t>
            </a:r>
            <a:r>
              <a:rPr sz="1100" b="1" spc="-15" dirty="0">
                <a:latin typeface="Futura"/>
                <a:cs typeface="Futura"/>
              </a:rPr>
              <a:t> </a:t>
            </a:r>
            <a:r>
              <a:rPr sz="1100" b="1" dirty="0">
                <a:latin typeface="Futura"/>
                <a:cs typeface="Futura"/>
              </a:rPr>
              <a:t>Employers:</a:t>
            </a:r>
            <a:r>
              <a:rPr sz="1100" b="1" spc="-40" dirty="0">
                <a:latin typeface="Futura"/>
                <a:cs typeface="Futura"/>
              </a:rPr>
              <a:t> </a:t>
            </a:r>
            <a:r>
              <a:rPr sz="1100" b="1" spc="-25" dirty="0">
                <a:latin typeface="Futura"/>
                <a:cs typeface="Futura"/>
              </a:rPr>
              <a:t>12</a:t>
            </a:r>
            <a:endParaRPr sz="1100">
              <a:latin typeface="Futura"/>
              <a:cs typeface="Futur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8495" y="2473451"/>
            <a:ext cx="8903970" cy="2174240"/>
            <a:chOff x="158495" y="2473451"/>
            <a:chExt cx="8903970" cy="21742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9630" y="2517600"/>
              <a:ext cx="2968030" cy="2011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2473451"/>
              <a:ext cx="3164586" cy="21633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1636" y="2484119"/>
              <a:ext cx="2830830" cy="216331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794372" y="4672329"/>
            <a:ext cx="1825625" cy="37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latin typeface="Futura"/>
                <a:cs typeface="Futura"/>
              </a:rPr>
              <a:t>Employer</a:t>
            </a:r>
            <a:r>
              <a:rPr sz="1200" b="1" spc="-15" dirty="0">
                <a:latin typeface="Futura"/>
                <a:cs typeface="Futura"/>
              </a:rPr>
              <a:t> </a:t>
            </a:r>
            <a:r>
              <a:rPr sz="1200" b="1" dirty="0">
                <a:latin typeface="Futura"/>
                <a:cs typeface="Futura"/>
              </a:rPr>
              <a:t>Meet</a:t>
            </a:r>
            <a:r>
              <a:rPr sz="1200" b="1" spc="-5" dirty="0">
                <a:latin typeface="Futura"/>
                <a:cs typeface="Futura"/>
              </a:rPr>
              <a:t> </a:t>
            </a:r>
            <a:r>
              <a:rPr sz="1200" b="1" dirty="0">
                <a:latin typeface="Futura"/>
                <a:cs typeface="Futura"/>
              </a:rPr>
              <a:t>&amp;</a:t>
            </a:r>
            <a:r>
              <a:rPr sz="1200" b="1" spc="-10" dirty="0">
                <a:latin typeface="Futura"/>
                <a:cs typeface="Futura"/>
              </a:rPr>
              <a:t> </a:t>
            </a:r>
            <a:r>
              <a:rPr sz="1200" b="1" spc="-20" dirty="0">
                <a:latin typeface="Futura"/>
                <a:cs typeface="Futura"/>
              </a:rPr>
              <a:t>Greet</a:t>
            </a:r>
            <a:endParaRPr sz="1200">
              <a:latin typeface="Futura"/>
              <a:cs typeface="Futura"/>
            </a:endParaRPr>
          </a:p>
          <a:p>
            <a:pPr marL="276225">
              <a:lnSpc>
                <a:spcPts val="1315"/>
              </a:lnSpc>
            </a:pPr>
            <a:r>
              <a:rPr sz="1100" b="1" dirty="0">
                <a:latin typeface="Futura"/>
                <a:cs typeface="Futura"/>
              </a:rPr>
              <a:t>Top</a:t>
            </a:r>
            <a:r>
              <a:rPr sz="1100" b="1" spc="-20" dirty="0">
                <a:latin typeface="Futura"/>
                <a:cs typeface="Futura"/>
              </a:rPr>
              <a:t> </a:t>
            </a:r>
            <a:r>
              <a:rPr sz="1100" b="1" dirty="0">
                <a:latin typeface="Futura"/>
                <a:cs typeface="Futura"/>
              </a:rPr>
              <a:t>Employers:</a:t>
            </a:r>
            <a:r>
              <a:rPr sz="1100" b="1" spc="-40" dirty="0">
                <a:latin typeface="Futura"/>
                <a:cs typeface="Futura"/>
              </a:rPr>
              <a:t> </a:t>
            </a:r>
            <a:r>
              <a:rPr sz="1100" b="1" spc="-50" dirty="0">
                <a:latin typeface="Futura"/>
                <a:cs typeface="Futura"/>
              </a:rPr>
              <a:t>5</a:t>
            </a:r>
            <a:endParaRPr sz="1100">
              <a:latin typeface="Futura"/>
              <a:cs typeface="Futu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94501" y="6364249"/>
            <a:ext cx="225171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35" dirty="0">
                <a:solidFill>
                  <a:srgbClr val="39B54A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www.VirginiaTOP.org</a:t>
            </a:r>
            <a:endParaRPr sz="2000" dirty="0">
              <a:solidFill>
                <a:srgbClr val="39B54A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5" dirty="0"/>
              <a:t>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9683" y="4670805"/>
            <a:ext cx="16783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Futura"/>
                <a:cs typeface="Futura"/>
              </a:rPr>
              <a:t>Employer</a:t>
            </a:r>
            <a:r>
              <a:rPr sz="1100" b="1" spc="-35" dirty="0">
                <a:latin typeface="Futura"/>
                <a:cs typeface="Futura"/>
              </a:rPr>
              <a:t> </a:t>
            </a:r>
            <a:r>
              <a:rPr sz="1100" b="1" dirty="0">
                <a:latin typeface="Futura"/>
                <a:cs typeface="Futura"/>
              </a:rPr>
              <a:t>Meet</a:t>
            </a:r>
            <a:r>
              <a:rPr sz="1100" b="1" spc="-5" dirty="0">
                <a:latin typeface="Futura"/>
                <a:cs typeface="Futura"/>
              </a:rPr>
              <a:t> </a:t>
            </a:r>
            <a:r>
              <a:rPr sz="1100" b="1" dirty="0">
                <a:latin typeface="Futura"/>
                <a:cs typeface="Futura"/>
              </a:rPr>
              <a:t>&amp;</a:t>
            </a:r>
            <a:r>
              <a:rPr sz="1100" b="1" spc="-5" dirty="0">
                <a:latin typeface="Futura"/>
                <a:cs typeface="Futura"/>
              </a:rPr>
              <a:t> </a:t>
            </a:r>
            <a:r>
              <a:rPr sz="1100" b="1" spc="-10" dirty="0">
                <a:latin typeface="Futura"/>
                <a:cs typeface="Futura"/>
              </a:rPr>
              <a:t>Greet</a:t>
            </a:r>
            <a:endParaRPr sz="1100">
              <a:latin typeface="Futura"/>
              <a:cs typeface="Futura"/>
            </a:endParaRPr>
          </a:p>
          <a:p>
            <a:pPr marL="57785" algn="ctr">
              <a:lnSpc>
                <a:spcPct val="100000"/>
              </a:lnSpc>
            </a:pPr>
            <a:r>
              <a:rPr sz="1100" b="1" dirty="0">
                <a:latin typeface="Futura"/>
                <a:cs typeface="Futura"/>
              </a:rPr>
              <a:t>Top</a:t>
            </a:r>
            <a:r>
              <a:rPr sz="1100" b="1" spc="-30" dirty="0">
                <a:latin typeface="Futura"/>
                <a:cs typeface="Futura"/>
              </a:rPr>
              <a:t> </a:t>
            </a:r>
            <a:r>
              <a:rPr sz="1100" b="1" dirty="0">
                <a:latin typeface="Futura"/>
                <a:cs typeface="Futura"/>
              </a:rPr>
              <a:t>Employer:</a:t>
            </a:r>
            <a:r>
              <a:rPr sz="1100" b="1" spc="-30" dirty="0">
                <a:latin typeface="Futura"/>
                <a:cs typeface="Futura"/>
              </a:rPr>
              <a:t> </a:t>
            </a:r>
            <a:r>
              <a:rPr sz="1100" b="1" spc="-50" dirty="0">
                <a:latin typeface="Futura"/>
                <a:cs typeface="Futura"/>
              </a:rPr>
              <a:t>1</a:t>
            </a:r>
            <a:endParaRPr sz="1100">
              <a:latin typeface="Futura"/>
              <a:cs typeface="Futu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496" y="2192273"/>
            <a:ext cx="1266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85858"/>
                </a:solidFill>
                <a:latin typeface="Futura"/>
                <a:cs typeface="Futura"/>
              </a:rPr>
              <a:t>UVA-</a:t>
            </a:r>
            <a:r>
              <a:rPr sz="1800" b="1" spc="-20" dirty="0">
                <a:solidFill>
                  <a:srgbClr val="585858"/>
                </a:solidFill>
                <a:latin typeface="Futura"/>
                <a:cs typeface="Futura"/>
              </a:rPr>
              <a:t>Wise</a:t>
            </a:r>
            <a:endParaRPr sz="1800">
              <a:latin typeface="Futura"/>
              <a:cs typeface="Futu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0596" y="2181605"/>
            <a:ext cx="9442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858"/>
                </a:solidFill>
                <a:latin typeface="Futura"/>
                <a:cs typeface="Futura"/>
              </a:rPr>
              <a:t>VA</a:t>
            </a:r>
            <a:r>
              <a:rPr sz="1800" b="1" spc="-15" dirty="0">
                <a:solidFill>
                  <a:srgbClr val="585858"/>
                </a:solidFill>
                <a:latin typeface="Futura"/>
                <a:cs typeface="Futura"/>
              </a:rPr>
              <a:t> </a:t>
            </a:r>
            <a:r>
              <a:rPr sz="1800" b="1" spc="-20" dirty="0">
                <a:solidFill>
                  <a:srgbClr val="585858"/>
                </a:solidFill>
                <a:latin typeface="Futura"/>
                <a:cs typeface="Futura"/>
              </a:rPr>
              <a:t>Tech</a:t>
            </a:r>
            <a:endParaRPr sz="1800">
              <a:latin typeface="Futura"/>
              <a:cs typeface="Futu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1981" y="2181605"/>
            <a:ext cx="541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85858"/>
                </a:solidFill>
                <a:latin typeface="Futura"/>
                <a:cs typeface="Futura"/>
              </a:rPr>
              <a:t>ILAR</a:t>
            </a:r>
            <a:endParaRPr sz="1800">
              <a:latin typeface="Futura"/>
              <a:cs typeface="Futu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8095" y="1519555"/>
            <a:ext cx="1155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Futura"/>
                <a:cs typeface="Futura"/>
              </a:rPr>
              <a:t>Region</a:t>
            </a:r>
            <a:r>
              <a:rPr sz="2000" b="1" spc="-25" dirty="0">
                <a:latin typeface="Futura"/>
                <a:cs typeface="Futura"/>
              </a:rPr>
              <a:t> </a:t>
            </a:r>
            <a:r>
              <a:rPr sz="2000" b="1" spc="-50" dirty="0">
                <a:latin typeface="Futura"/>
                <a:cs typeface="Futura"/>
              </a:rPr>
              <a:t>1</a:t>
            </a:r>
            <a:endParaRPr sz="2000">
              <a:latin typeface="Futura"/>
              <a:cs typeface="Futur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4175" y="1519555"/>
            <a:ext cx="1155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Futura"/>
                <a:cs typeface="Futura"/>
              </a:rPr>
              <a:t>Region</a:t>
            </a:r>
            <a:r>
              <a:rPr sz="2000" b="1" spc="-25" dirty="0">
                <a:latin typeface="Futura"/>
                <a:cs typeface="Futura"/>
              </a:rPr>
              <a:t> </a:t>
            </a:r>
            <a:r>
              <a:rPr sz="2000" b="1" spc="-50" dirty="0">
                <a:latin typeface="Futura"/>
                <a:cs typeface="Futura"/>
              </a:rPr>
              <a:t>2</a:t>
            </a:r>
            <a:endParaRPr sz="2000">
              <a:latin typeface="Futura"/>
              <a:cs typeface="Futu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75423" y="1519555"/>
            <a:ext cx="1155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Futura"/>
                <a:cs typeface="Futura"/>
              </a:rPr>
              <a:t>Region</a:t>
            </a:r>
            <a:r>
              <a:rPr sz="2000" b="1" spc="-25" dirty="0">
                <a:latin typeface="Futura"/>
                <a:cs typeface="Futura"/>
              </a:rPr>
              <a:t> </a:t>
            </a:r>
            <a:r>
              <a:rPr sz="2000" b="1" spc="-50" dirty="0">
                <a:latin typeface="Futura"/>
                <a:cs typeface="Futura"/>
              </a:rPr>
              <a:t>3</a:t>
            </a:r>
            <a:endParaRPr sz="2000">
              <a:latin typeface="Futura"/>
              <a:cs typeface="Futu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867</Words>
  <Application>Microsoft Office PowerPoint</Application>
  <PresentationFormat>On-screen Show (4:3)</PresentationFormat>
  <Paragraphs>173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Futura</vt:lpstr>
      <vt:lpstr>Futura BdCn BT</vt:lpstr>
      <vt:lpstr>Futura Hv BT</vt:lpstr>
      <vt:lpstr>Futura Lt BT</vt:lpstr>
      <vt:lpstr>Futura-Bold</vt:lpstr>
      <vt:lpstr>Times New Roman</vt:lpstr>
      <vt:lpstr>Office Theme</vt:lpstr>
      <vt:lpstr>PowerPoint Presentation</vt:lpstr>
      <vt:lpstr>Agenda</vt:lpstr>
      <vt:lpstr>Virginia Talent + Opportunity Partnership</vt:lpstr>
      <vt:lpstr>Virginia Talent + Opportunity Partnership  Goal</vt:lpstr>
      <vt:lpstr>V-TOP Regional Collaboratives</vt:lpstr>
      <vt:lpstr>V-TOP Regional Collaboratives</vt:lpstr>
      <vt:lpstr>Regional Collaborative Partnerships</vt:lpstr>
      <vt:lpstr>Employer Readiness</vt:lpstr>
      <vt:lpstr>Regional Top Employer Recognition</vt:lpstr>
      <vt:lpstr>Regional Top Employer Recognition</vt:lpstr>
      <vt:lpstr>Regional Top Employer Recognition</vt:lpstr>
      <vt:lpstr>Employer Readiness</vt:lpstr>
      <vt:lpstr>Staffing Agency Services</vt:lpstr>
      <vt:lpstr>Internship Outcomes</vt:lpstr>
      <vt:lpstr>Contact Information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VTOP Presentation to council</dc:title>
  <dc:subject>VTOP Presentation to council</dc:subject>
  <dc:creator>SCHEV</dc:creator>
  <cp:lastModifiedBy>Salmon, Emily (SCHEV)</cp:lastModifiedBy>
  <cp:revision>5</cp:revision>
  <dcterms:created xsi:type="dcterms:W3CDTF">2024-05-06T15:25:14Z</dcterms:created>
  <dcterms:modified xsi:type="dcterms:W3CDTF">2024-05-06T18:41:32Z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2024-05-03T00:00:00Z</vt:filetime>
  </property>
  <property fmtid="{D5CDD505-2E9C-101B-9397-08002B2CF9AE}" pid="3" name="LastSaved">
    <vt:filetime>2024-05-06T00:00:00Z</vt:filetime>
  </property>
</Properties>
</file>