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13" r:id="rId1"/>
    <p:sldMasterId id="2147483723" r:id="rId2"/>
  </p:sldMasterIdLst>
  <p:notesMasterIdLst>
    <p:notesMasterId r:id="rId38"/>
  </p:notesMasterIdLst>
  <p:handoutMasterIdLst>
    <p:handoutMasterId r:id="rId39"/>
  </p:handoutMasterIdLst>
  <p:sldIdLst>
    <p:sldId id="836" r:id="rId3"/>
    <p:sldId id="841" r:id="rId4"/>
    <p:sldId id="842" r:id="rId5"/>
    <p:sldId id="843" r:id="rId6"/>
    <p:sldId id="845" r:id="rId7"/>
    <p:sldId id="848" r:id="rId8"/>
    <p:sldId id="849" r:id="rId9"/>
    <p:sldId id="850" r:id="rId10"/>
    <p:sldId id="852" r:id="rId11"/>
    <p:sldId id="853" r:id="rId12"/>
    <p:sldId id="854" r:id="rId13"/>
    <p:sldId id="855" r:id="rId14"/>
    <p:sldId id="857" r:id="rId15"/>
    <p:sldId id="858" r:id="rId16"/>
    <p:sldId id="859" r:id="rId17"/>
    <p:sldId id="861" r:id="rId18"/>
    <p:sldId id="862" r:id="rId19"/>
    <p:sldId id="863" r:id="rId20"/>
    <p:sldId id="864" r:id="rId21"/>
    <p:sldId id="865" r:id="rId22"/>
    <p:sldId id="866" r:id="rId23"/>
    <p:sldId id="868" r:id="rId24"/>
    <p:sldId id="869" r:id="rId25"/>
    <p:sldId id="871" r:id="rId26"/>
    <p:sldId id="872" r:id="rId27"/>
    <p:sldId id="873" r:id="rId28"/>
    <p:sldId id="874" r:id="rId29"/>
    <p:sldId id="875" r:id="rId30"/>
    <p:sldId id="876" r:id="rId31"/>
    <p:sldId id="878" r:id="rId32"/>
    <p:sldId id="879" r:id="rId33"/>
    <p:sldId id="880" r:id="rId34"/>
    <p:sldId id="881" r:id="rId35"/>
    <p:sldId id="882" r:id="rId36"/>
    <p:sldId id="883"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6" userDrawn="1">
          <p15:clr>
            <a:srgbClr val="A4A3A4"/>
          </p15:clr>
        </p15:guide>
        <p15:guide id="2" pos="2206" userDrawn="1">
          <p15:clr>
            <a:srgbClr val="A4A3A4"/>
          </p15:clr>
        </p15:guide>
        <p15:guide id="3" orient="horz" pos="2928" userDrawn="1">
          <p15:clr>
            <a:srgbClr val="A4A3A4"/>
          </p15:clr>
        </p15:guide>
        <p15:guide id="4" pos="2209"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80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2A66"/>
    <a:srgbClr val="000000"/>
    <a:srgbClr val="4167B1"/>
    <a:srgbClr val="20ABBF"/>
    <a:srgbClr val="000099"/>
    <a:srgbClr val="FFFF66"/>
    <a:srgbClr val="546B8A"/>
    <a:srgbClr val="7DBBC9"/>
    <a:srgbClr val="AFD5D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623" autoAdjust="0"/>
    <p:restoredTop sz="96395" autoAdjust="0"/>
  </p:normalViewPr>
  <p:slideViewPr>
    <p:cSldViewPr snapToObjects="1">
      <p:cViewPr varScale="1">
        <p:scale>
          <a:sx n="107" d="100"/>
          <a:sy n="107" d="100"/>
        </p:scale>
        <p:origin x="1278" y="78"/>
      </p:cViewPr>
      <p:guideLst>
        <p:guide orient="horz" pos="2160"/>
        <p:guide pos="2880"/>
      </p:guideLst>
    </p:cSldViewPr>
  </p:slideViewPr>
  <p:outlineViewPr>
    <p:cViewPr>
      <p:scale>
        <a:sx n="33" d="100"/>
        <a:sy n="33" d="100"/>
      </p:scale>
      <p:origin x="0" y="-4116"/>
    </p:cViewPr>
  </p:outlineViewPr>
  <p:notesTextViewPr>
    <p:cViewPr>
      <p:scale>
        <a:sx n="150" d="100"/>
        <a:sy n="150" d="100"/>
      </p:scale>
      <p:origin x="0" y="0"/>
    </p:cViewPr>
  </p:notesTextViewPr>
  <p:sorterViewPr>
    <p:cViewPr varScale="1">
      <p:scale>
        <a:sx n="1" d="1"/>
        <a:sy n="1" d="1"/>
      </p:scale>
      <p:origin x="0" y="0"/>
    </p:cViewPr>
  </p:sorterViewPr>
  <p:notesViewPr>
    <p:cSldViewPr snapToObjects="1">
      <p:cViewPr varScale="1">
        <p:scale>
          <a:sx n="83" d="100"/>
          <a:sy n="83" d="100"/>
        </p:scale>
        <p:origin x="3810" y="108"/>
      </p:cViewPr>
      <p:guideLst>
        <p:guide orient="horz" pos="2926"/>
        <p:guide pos="2206"/>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75"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jlarc-data2\jladata\teams\VMSDEP%20(2024)\Final%20product\Graphics%20files\VMSDEP%20enrollment%20(2007-202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jlarc-data2\jladata\teams\VMSDEP%20(2024)\Final%20product\Graphics%20files\VMSDEP%20enrollment%20(2007-202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jlarc-data2\jladata\teams\VMSDEP%20(2024)\Final%20product\Graphics%20files\Waiver%20relative%20to%20revenue%20and%20GF%20allocatio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jlarc-data2\jladata\teams\VMSDEP%20(2024)\Final%20product\Graphics%20files\Waiver%20relative%20to%20revenue%20and%20GF%20allocation.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bg2">
                  <a:lumMod val="75000"/>
                </a:schemeClr>
              </a:solidFill>
              <a:round/>
            </a:ln>
            <a:effectLst/>
          </c:spPr>
          <c:marker>
            <c:symbol val="none"/>
          </c:marker>
          <c:val>
            <c:numRef>
              <c:f>Graphic!$G$20:$G$35</c:f>
              <c:numCache>
                <c:formatCode>General</c:formatCode>
                <c:ptCount val="16"/>
                <c:pt idx="0">
                  <c:v>495</c:v>
                </c:pt>
                <c:pt idx="1">
                  <c:v>573</c:v>
                </c:pt>
                <c:pt idx="2">
                  <c:v>602</c:v>
                </c:pt>
                <c:pt idx="3">
                  <c:v>631</c:v>
                </c:pt>
                <c:pt idx="4">
                  <c:v>686</c:v>
                </c:pt>
                <c:pt idx="5">
                  <c:v>699</c:v>
                </c:pt>
                <c:pt idx="6">
                  <c:v>708</c:v>
                </c:pt>
                <c:pt idx="7">
                  <c:v>655</c:v>
                </c:pt>
                <c:pt idx="8">
                  <c:v>558</c:v>
                </c:pt>
                <c:pt idx="9">
                  <c:v>443</c:v>
                </c:pt>
                <c:pt idx="10">
                  <c:v>422</c:v>
                </c:pt>
                <c:pt idx="11">
                  <c:v>421</c:v>
                </c:pt>
                <c:pt idx="12">
                  <c:v>565</c:v>
                </c:pt>
                <c:pt idx="13">
                  <c:v>733</c:v>
                </c:pt>
                <c:pt idx="14">
                  <c:v>974</c:v>
                </c:pt>
                <c:pt idx="15" formatCode="#,##0">
                  <c:v>1416</c:v>
                </c:pt>
              </c:numCache>
            </c:numRef>
          </c:val>
          <c:smooth val="0"/>
          <c:extLst>
            <c:ext xmlns:c16="http://schemas.microsoft.com/office/drawing/2014/chart" uri="{C3380CC4-5D6E-409C-BE32-E72D297353CC}">
              <c16:uniqueId val="{00000000-7273-4626-AB8D-8A984B88D913}"/>
            </c:ext>
          </c:extLst>
        </c:ser>
        <c:dLbls>
          <c:showLegendKey val="0"/>
          <c:showVal val="0"/>
          <c:showCatName val="0"/>
          <c:showSerName val="0"/>
          <c:showPercent val="0"/>
          <c:showBubbleSize val="0"/>
        </c:dLbls>
        <c:smooth val="0"/>
        <c:axId val="518335696"/>
        <c:axId val="518339632"/>
      </c:lineChart>
      <c:catAx>
        <c:axId val="518335696"/>
        <c:scaling>
          <c:orientation val="minMax"/>
        </c:scaling>
        <c:delete val="1"/>
        <c:axPos val="b"/>
        <c:majorTickMark val="none"/>
        <c:minorTickMark val="none"/>
        <c:tickLblPos val="nextTo"/>
        <c:crossAx val="518339632"/>
        <c:crosses val="autoZero"/>
        <c:auto val="1"/>
        <c:lblAlgn val="ctr"/>
        <c:lblOffset val="100"/>
        <c:noMultiLvlLbl val="0"/>
      </c:catAx>
      <c:valAx>
        <c:axId val="518339632"/>
        <c:scaling>
          <c:orientation val="minMax"/>
          <c:max val="5000"/>
        </c:scaling>
        <c:delete val="1"/>
        <c:axPos val="l"/>
        <c:numFmt formatCode="General" sourceLinked="1"/>
        <c:majorTickMark val="none"/>
        <c:minorTickMark val="none"/>
        <c:tickLblPos val="nextTo"/>
        <c:crossAx val="518335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rgbClr val="0B2A66"/>
              </a:solidFill>
              <a:round/>
            </a:ln>
            <a:effectLst/>
          </c:spPr>
          <c:marker>
            <c:symbol val="none"/>
          </c:marker>
          <c:val>
            <c:numRef>
              <c:f>Graphic!$G$1:$G$16</c:f>
              <c:numCache>
                <c:formatCode>General</c:formatCode>
                <c:ptCount val="16"/>
                <c:pt idx="0">
                  <c:v>326</c:v>
                </c:pt>
                <c:pt idx="1">
                  <c:v>419</c:v>
                </c:pt>
                <c:pt idx="2">
                  <c:v>461</c:v>
                </c:pt>
                <c:pt idx="3">
                  <c:v>434</c:v>
                </c:pt>
                <c:pt idx="4">
                  <c:v>441</c:v>
                </c:pt>
                <c:pt idx="5">
                  <c:v>522</c:v>
                </c:pt>
                <c:pt idx="6">
                  <c:v>636</c:v>
                </c:pt>
                <c:pt idx="7">
                  <c:v>691</c:v>
                </c:pt>
                <c:pt idx="8">
                  <c:v>735</c:v>
                </c:pt>
                <c:pt idx="9">
                  <c:v>754</c:v>
                </c:pt>
                <c:pt idx="10">
                  <c:v>816</c:v>
                </c:pt>
                <c:pt idx="11">
                  <c:v>952</c:v>
                </c:pt>
                <c:pt idx="12" formatCode="#,##0">
                  <c:v>1473</c:v>
                </c:pt>
                <c:pt idx="13" formatCode="#,##0">
                  <c:v>2304</c:v>
                </c:pt>
                <c:pt idx="14" formatCode="#,##0">
                  <c:v>3436</c:v>
                </c:pt>
                <c:pt idx="15" formatCode="#,##0">
                  <c:v>4667</c:v>
                </c:pt>
              </c:numCache>
            </c:numRef>
          </c:val>
          <c:smooth val="0"/>
          <c:extLst>
            <c:ext xmlns:c16="http://schemas.microsoft.com/office/drawing/2014/chart" uri="{C3380CC4-5D6E-409C-BE32-E72D297353CC}">
              <c16:uniqueId val="{00000000-D1BC-4321-BFA3-EDEDFBCEB2DF}"/>
            </c:ext>
          </c:extLst>
        </c:ser>
        <c:dLbls>
          <c:showLegendKey val="0"/>
          <c:showVal val="0"/>
          <c:showCatName val="0"/>
          <c:showSerName val="0"/>
          <c:showPercent val="0"/>
          <c:showBubbleSize val="0"/>
        </c:dLbls>
        <c:smooth val="0"/>
        <c:axId val="456258728"/>
        <c:axId val="456251184"/>
      </c:lineChart>
      <c:catAx>
        <c:axId val="456258728"/>
        <c:scaling>
          <c:orientation val="minMax"/>
        </c:scaling>
        <c:delete val="1"/>
        <c:axPos val="b"/>
        <c:majorTickMark val="none"/>
        <c:minorTickMark val="none"/>
        <c:tickLblPos val="nextTo"/>
        <c:crossAx val="456251184"/>
        <c:crosses val="autoZero"/>
        <c:auto val="1"/>
        <c:lblAlgn val="ctr"/>
        <c:lblOffset val="100"/>
        <c:noMultiLvlLbl val="0"/>
      </c:catAx>
      <c:valAx>
        <c:axId val="456251184"/>
        <c:scaling>
          <c:orientation val="minMax"/>
        </c:scaling>
        <c:delete val="1"/>
        <c:axPos val="l"/>
        <c:numFmt formatCode="General" sourceLinked="1"/>
        <c:majorTickMark val="none"/>
        <c:minorTickMark val="none"/>
        <c:tickLblPos val="nextTo"/>
        <c:crossAx val="4562587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solidFill>
              <a:schemeClr val="bg1">
                <a:lumMod val="50000"/>
              </a:schemeClr>
            </a:solidFill>
          </c:spPr>
          <c:dPt>
            <c:idx val="0"/>
            <c:bubble3D val="0"/>
            <c:spPr>
              <a:solidFill>
                <a:schemeClr val="tx1"/>
              </a:solidFill>
              <a:ln w="19050">
                <a:solidFill>
                  <a:schemeClr val="lt1"/>
                </a:solidFill>
              </a:ln>
              <a:effectLst/>
            </c:spPr>
            <c:extLst>
              <c:ext xmlns:c16="http://schemas.microsoft.com/office/drawing/2014/chart" uri="{C3380CC4-5D6E-409C-BE32-E72D297353CC}">
                <c16:uniqueId val="{00000001-AAA5-4A23-9F95-4F9D883FA03B}"/>
              </c:ext>
            </c:extLst>
          </c:dPt>
          <c:dPt>
            <c:idx val="1"/>
            <c:bubble3D val="0"/>
            <c:spPr>
              <a:solidFill>
                <a:schemeClr val="bg1"/>
              </a:solidFill>
              <a:ln w="19050">
                <a:solidFill>
                  <a:schemeClr val="lt1"/>
                </a:solidFill>
              </a:ln>
              <a:effectLst/>
            </c:spPr>
            <c:extLst>
              <c:ext xmlns:c16="http://schemas.microsoft.com/office/drawing/2014/chart" uri="{C3380CC4-5D6E-409C-BE32-E72D297353CC}">
                <c16:uniqueId val="{00000003-AAA5-4A23-9F95-4F9D883FA03B}"/>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AAA5-4A23-9F95-4F9D883FA03B}"/>
              </c:ext>
            </c:extLst>
          </c:dPt>
          <c:val>
            <c:numRef>
              <c:f>Sheet1!$A$1:$A$3</c:f>
              <c:numCache>
                <c:formatCode>General</c:formatCode>
                <c:ptCount val="3"/>
                <c:pt idx="0">
                  <c:v>1</c:v>
                </c:pt>
                <c:pt idx="1">
                  <c:v>3</c:v>
                </c:pt>
                <c:pt idx="2">
                  <c:v>96</c:v>
                </c:pt>
              </c:numCache>
            </c:numRef>
          </c:val>
          <c:extLst>
            <c:ext xmlns:c16="http://schemas.microsoft.com/office/drawing/2014/chart" uri="{C3380CC4-5D6E-409C-BE32-E72D297353CC}">
              <c16:uniqueId val="{00000006-AAA5-4A23-9F95-4F9D883FA03B}"/>
            </c:ext>
          </c:extLst>
        </c:ser>
        <c:dLbls>
          <c:showLegendKey val="0"/>
          <c:showVal val="0"/>
          <c:showCatName val="0"/>
          <c:showSerName val="0"/>
          <c:showPercent val="0"/>
          <c:showBubbleSize val="0"/>
          <c:showLeaderLines val="1"/>
        </c:dLbls>
        <c:firstSliceAng val="251"/>
        <c:holeSize val="58"/>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dLbls>
          <c:showLegendKey val="0"/>
          <c:showVal val="0"/>
          <c:showCatName val="0"/>
          <c:showSerName val="0"/>
          <c:showPercent val="0"/>
          <c:showBubbleSize val="0"/>
          <c:showLeaderLines val="0"/>
        </c:dLbls>
        <c:firstSliceAng val="235"/>
        <c:holeSize val="55"/>
      </c:doughnutChart>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1">
                <a:lumMod val="75000"/>
              </a:schemeClr>
            </a:solidFill>
            <a:ln>
              <a:noFill/>
            </a:ln>
            <a:effectLst/>
          </c:spPr>
          <c:invertIfNegative val="0"/>
          <c:val>
            <c:numRef>
              <c:f>'Revenue impact vs new GF '!$B$2:$B$16</c:f>
              <c:numCache>
                <c:formatCode>_("$"* #,##0_);_("$"* \(#,##0\);_("$"* "-"??_);_(@_)</c:formatCode>
                <c:ptCount val="15"/>
                <c:pt idx="0">
                  <c:v>198940</c:v>
                </c:pt>
                <c:pt idx="1">
                  <c:v>1095223</c:v>
                </c:pt>
                <c:pt idx="3">
                  <c:v>1446053</c:v>
                </c:pt>
                <c:pt idx="4">
                  <c:v>1595263</c:v>
                </c:pt>
                <c:pt idx="5">
                  <c:v>1879688</c:v>
                </c:pt>
                <c:pt idx="6">
                  <c:v>2014146</c:v>
                </c:pt>
                <c:pt idx="7">
                  <c:v>2299362.75</c:v>
                </c:pt>
                <c:pt idx="8">
                  <c:v>3676331</c:v>
                </c:pt>
                <c:pt idx="9">
                  <c:v>4349516.8</c:v>
                </c:pt>
                <c:pt idx="10">
                  <c:v>4337771</c:v>
                </c:pt>
                <c:pt idx="11">
                  <c:v>7762364.9900000002</c:v>
                </c:pt>
                <c:pt idx="12">
                  <c:v>7963501</c:v>
                </c:pt>
                <c:pt idx="13">
                  <c:v>9109215</c:v>
                </c:pt>
                <c:pt idx="14">
                  <c:v>11737719.220000001</c:v>
                </c:pt>
              </c:numCache>
            </c:numRef>
          </c:val>
          <c:extLst>
            <c:ext xmlns:c16="http://schemas.microsoft.com/office/drawing/2014/chart" uri="{C3380CC4-5D6E-409C-BE32-E72D297353CC}">
              <c16:uniqueId val="{00000000-9C4E-4506-98F6-5415B25447CA}"/>
            </c:ext>
          </c:extLst>
        </c:ser>
        <c:ser>
          <c:idx val="1"/>
          <c:order val="1"/>
          <c:spPr>
            <a:solidFill>
              <a:srgbClr val="3F68B8"/>
            </a:solidFill>
            <a:ln>
              <a:noFill/>
            </a:ln>
            <a:effectLst/>
          </c:spPr>
          <c:invertIfNegative val="0"/>
          <c:val>
            <c:numRef>
              <c:f>'Revenue impact vs new GF '!$C$2:$C$16</c:f>
              <c:numCache>
                <c:formatCode>_("$"* #,##0_);_("$"* \(#,##0\);_("$"* "-"??_);_(@_)</c:formatCode>
                <c:ptCount val="15"/>
                <c:pt idx="0">
                  <c:v>179500</c:v>
                </c:pt>
                <c:pt idx="1">
                  <c:v>1083100</c:v>
                </c:pt>
                <c:pt idx="2">
                  <c:v>1229200</c:v>
                </c:pt>
                <c:pt idx="3">
                  <c:v>1431300</c:v>
                </c:pt>
                <c:pt idx="4">
                  <c:v>1580200</c:v>
                </c:pt>
                <c:pt idx="5">
                  <c:v>1864900</c:v>
                </c:pt>
                <c:pt idx="6">
                  <c:v>2003900</c:v>
                </c:pt>
                <c:pt idx="7">
                  <c:v>2287700</c:v>
                </c:pt>
                <c:pt idx="8">
                  <c:v>3655700</c:v>
                </c:pt>
                <c:pt idx="9">
                  <c:v>4211000</c:v>
                </c:pt>
                <c:pt idx="10">
                  <c:v>4234300</c:v>
                </c:pt>
                <c:pt idx="11">
                  <c:v>7713900</c:v>
                </c:pt>
                <c:pt idx="12">
                  <c:v>7923200</c:v>
                </c:pt>
                <c:pt idx="13">
                  <c:v>9062600</c:v>
                </c:pt>
                <c:pt idx="14">
                  <c:v>11678300</c:v>
                </c:pt>
              </c:numCache>
            </c:numRef>
          </c:val>
          <c:extLst>
            <c:ext xmlns:c16="http://schemas.microsoft.com/office/drawing/2014/chart" uri="{C3380CC4-5D6E-409C-BE32-E72D297353CC}">
              <c16:uniqueId val="{00000001-9C4E-4506-98F6-5415B25447CA}"/>
            </c:ext>
          </c:extLst>
        </c:ser>
        <c:dLbls>
          <c:showLegendKey val="0"/>
          <c:showVal val="0"/>
          <c:showCatName val="0"/>
          <c:showSerName val="0"/>
          <c:showPercent val="0"/>
          <c:showBubbleSize val="0"/>
        </c:dLbls>
        <c:gapWidth val="219"/>
        <c:overlap val="-27"/>
        <c:axId val="475404864"/>
        <c:axId val="475408144"/>
      </c:barChart>
      <c:catAx>
        <c:axId val="475404864"/>
        <c:scaling>
          <c:orientation val="minMax"/>
        </c:scaling>
        <c:delete val="1"/>
        <c:axPos val="b"/>
        <c:majorTickMark val="none"/>
        <c:minorTickMark val="none"/>
        <c:tickLblPos val="nextTo"/>
        <c:crossAx val="475408144"/>
        <c:crosses val="autoZero"/>
        <c:auto val="1"/>
        <c:lblAlgn val="ctr"/>
        <c:lblOffset val="100"/>
        <c:noMultiLvlLbl val="0"/>
      </c:catAx>
      <c:valAx>
        <c:axId val="475408144"/>
        <c:scaling>
          <c:orientation val="minMax"/>
          <c:max val="12000000"/>
        </c:scaling>
        <c:delete val="1"/>
        <c:axPos val="l"/>
        <c:numFmt formatCode="&quot;$&quot;#,##0" sourceLinked="0"/>
        <c:majorTickMark val="none"/>
        <c:minorTickMark val="none"/>
        <c:tickLblPos val="nextTo"/>
        <c:crossAx val="4754048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1">
                <a:lumMod val="75000"/>
              </a:schemeClr>
            </a:solidFill>
            <a:ln>
              <a:noFill/>
            </a:ln>
            <a:effectLst/>
          </c:spPr>
          <c:invertIfNegative val="0"/>
          <c:val>
            <c:numRef>
              <c:f>'Revenue impact vs new GF '!$F$2:$F$16</c:f>
              <c:numCache>
                <c:formatCode>_("$"* #,##0_);_("$"* \(#,##0\);_("$"* "-"??_);_(@_)</c:formatCode>
                <c:ptCount val="15"/>
                <c:pt idx="0">
                  <c:v>229972</c:v>
                </c:pt>
                <c:pt idx="1">
                  <c:v>1267062</c:v>
                </c:pt>
                <c:pt idx="3">
                  <c:v>1658538</c:v>
                </c:pt>
                <c:pt idx="4">
                  <c:v>2212993</c:v>
                </c:pt>
                <c:pt idx="5">
                  <c:v>2697101</c:v>
                </c:pt>
                <c:pt idx="6">
                  <c:v>2510977</c:v>
                </c:pt>
                <c:pt idx="7">
                  <c:v>3440958.25</c:v>
                </c:pt>
                <c:pt idx="8">
                  <c:v>5550452</c:v>
                </c:pt>
                <c:pt idx="9">
                  <c:v>6277962.7999999998</c:v>
                </c:pt>
                <c:pt idx="10">
                  <c:v>6222583</c:v>
                </c:pt>
                <c:pt idx="11">
                  <c:v>10858174.92</c:v>
                </c:pt>
                <c:pt idx="12">
                  <c:v>11897565</c:v>
                </c:pt>
                <c:pt idx="13">
                  <c:v>12843210</c:v>
                </c:pt>
                <c:pt idx="14">
                  <c:v>16375073.699999999</c:v>
                </c:pt>
              </c:numCache>
            </c:numRef>
          </c:val>
          <c:extLst>
            <c:ext xmlns:c16="http://schemas.microsoft.com/office/drawing/2014/chart" uri="{C3380CC4-5D6E-409C-BE32-E72D297353CC}">
              <c16:uniqueId val="{00000000-899F-49C8-A049-86D0F90414F9}"/>
            </c:ext>
          </c:extLst>
        </c:ser>
        <c:ser>
          <c:idx val="1"/>
          <c:order val="1"/>
          <c:spPr>
            <a:solidFill>
              <a:srgbClr val="3F68B8"/>
            </a:solidFill>
            <a:ln>
              <a:noFill/>
            </a:ln>
            <a:effectLst/>
          </c:spPr>
          <c:invertIfNegative val="0"/>
          <c:val>
            <c:numRef>
              <c:f>'Revenue impact vs new GF '!$G$2:$G$16</c:f>
              <c:numCache>
                <c:formatCode>_("$"* #,##0_);_("$"* \(#,##0\);_("$"* "-"??_);_(@_)</c:formatCode>
                <c:ptCount val="15"/>
                <c:pt idx="0">
                  <c:v>179500</c:v>
                </c:pt>
                <c:pt idx="1">
                  <c:v>1083100</c:v>
                </c:pt>
                <c:pt idx="2">
                  <c:v>1229200</c:v>
                </c:pt>
                <c:pt idx="3">
                  <c:v>1431300</c:v>
                </c:pt>
                <c:pt idx="4">
                  <c:v>1580200</c:v>
                </c:pt>
                <c:pt idx="5">
                  <c:v>1864900</c:v>
                </c:pt>
                <c:pt idx="6">
                  <c:v>2003900</c:v>
                </c:pt>
                <c:pt idx="7">
                  <c:v>2287700</c:v>
                </c:pt>
                <c:pt idx="8">
                  <c:v>3655700</c:v>
                </c:pt>
                <c:pt idx="9">
                  <c:v>4211000</c:v>
                </c:pt>
                <c:pt idx="10">
                  <c:v>4234300</c:v>
                </c:pt>
                <c:pt idx="11">
                  <c:v>7713900</c:v>
                </c:pt>
                <c:pt idx="12">
                  <c:v>7923200</c:v>
                </c:pt>
                <c:pt idx="13">
                  <c:v>9062600</c:v>
                </c:pt>
                <c:pt idx="14">
                  <c:v>11678300</c:v>
                </c:pt>
              </c:numCache>
            </c:numRef>
          </c:val>
          <c:extLst>
            <c:ext xmlns:c16="http://schemas.microsoft.com/office/drawing/2014/chart" uri="{C3380CC4-5D6E-409C-BE32-E72D297353CC}">
              <c16:uniqueId val="{00000001-899F-49C8-A049-86D0F90414F9}"/>
            </c:ext>
          </c:extLst>
        </c:ser>
        <c:dLbls>
          <c:showLegendKey val="0"/>
          <c:showVal val="0"/>
          <c:showCatName val="0"/>
          <c:showSerName val="0"/>
          <c:showPercent val="0"/>
          <c:showBubbleSize val="0"/>
        </c:dLbls>
        <c:gapWidth val="219"/>
        <c:overlap val="-27"/>
        <c:axId val="475404864"/>
        <c:axId val="475408144"/>
      </c:barChart>
      <c:catAx>
        <c:axId val="475404864"/>
        <c:scaling>
          <c:orientation val="minMax"/>
        </c:scaling>
        <c:delete val="1"/>
        <c:axPos val="b"/>
        <c:majorTickMark val="none"/>
        <c:minorTickMark val="none"/>
        <c:tickLblPos val="nextTo"/>
        <c:crossAx val="475408144"/>
        <c:crosses val="autoZero"/>
        <c:auto val="1"/>
        <c:lblAlgn val="ctr"/>
        <c:lblOffset val="100"/>
        <c:noMultiLvlLbl val="0"/>
      </c:catAx>
      <c:valAx>
        <c:axId val="475408144"/>
        <c:scaling>
          <c:orientation val="minMax"/>
          <c:max val="18000000"/>
        </c:scaling>
        <c:delete val="1"/>
        <c:axPos val="l"/>
        <c:numFmt formatCode="&quot;$&quot;#,##0" sourceLinked="0"/>
        <c:majorTickMark val="none"/>
        <c:minorTickMark val="none"/>
        <c:tickLblPos val="nextTo"/>
        <c:crossAx val="4754048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3037840" cy="466435"/>
          </a:xfrm>
          <a:prstGeom prst="rect">
            <a:avLst/>
          </a:prstGeom>
        </p:spPr>
        <p:txBody>
          <a:bodyPr vert="horz" lIns="93816" tIns="46911" rIns="93816" bIns="46911" rtlCol="0"/>
          <a:lstStyle>
            <a:lvl1pPr algn="l">
              <a:defRPr sz="1200"/>
            </a:lvl1pPr>
          </a:lstStyle>
          <a:p>
            <a:endParaRPr lang="en-US" dirty="0"/>
          </a:p>
        </p:txBody>
      </p:sp>
      <p:sp>
        <p:nvSpPr>
          <p:cNvPr id="3" name="Date Placeholder 2"/>
          <p:cNvSpPr>
            <a:spLocks noGrp="1"/>
          </p:cNvSpPr>
          <p:nvPr>
            <p:ph type="dt" sz="quarter" idx="1"/>
          </p:nvPr>
        </p:nvSpPr>
        <p:spPr>
          <a:xfrm>
            <a:off x="3970942" y="5"/>
            <a:ext cx="3037840" cy="466435"/>
          </a:xfrm>
          <a:prstGeom prst="rect">
            <a:avLst/>
          </a:prstGeom>
        </p:spPr>
        <p:txBody>
          <a:bodyPr vert="horz" lIns="93816" tIns="46911" rIns="93816" bIns="46911" rtlCol="0"/>
          <a:lstStyle>
            <a:lvl1pPr algn="r">
              <a:defRPr sz="1200"/>
            </a:lvl1pPr>
          </a:lstStyle>
          <a:p>
            <a:fld id="{9A6F4268-BB9D-46EE-9BDD-467CD6B06D6B}" type="datetimeFigureOut">
              <a:rPr lang="en-US" smtClean="0"/>
              <a:t>10/21/2024</a:t>
            </a:fld>
            <a:endParaRPr lang="en-US" dirty="0"/>
          </a:p>
        </p:txBody>
      </p:sp>
      <p:sp>
        <p:nvSpPr>
          <p:cNvPr id="4" name="Footer Placeholder 3"/>
          <p:cNvSpPr>
            <a:spLocks noGrp="1"/>
          </p:cNvSpPr>
          <p:nvPr>
            <p:ph type="ftr" sz="quarter" idx="2"/>
          </p:nvPr>
        </p:nvSpPr>
        <p:spPr>
          <a:xfrm>
            <a:off x="3" y="8829969"/>
            <a:ext cx="3037840" cy="466434"/>
          </a:xfrm>
          <a:prstGeom prst="rect">
            <a:avLst/>
          </a:prstGeom>
        </p:spPr>
        <p:txBody>
          <a:bodyPr vert="horz" lIns="93816" tIns="46911" rIns="93816" bIns="4691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2" y="8829969"/>
            <a:ext cx="3037840" cy="466434"/>
          </a:xfrm>
          <a:prstGeom prst="rect">
            <a:avLst/>
          </a:prstGeom>
        </p:spPr>
        <p:txBody>
          <a:bodyPr vert="horz" lIns="93816" tIns="46911" rIns="93816" bIns="46911" rtlCol="0" anchor="b"/>
          <a:lstStyle>
            <a:lvl1pPr algn="r">
              <a:defRPr sz="1200"/>
            </a:lvl1pPr>
          </a:lstStyle>
          <a:p>
            <a:fld id="{E0EECD80-DE44-49EE-93F5-455B7ECBCC71}" type="slidenum">
              <a:rPr lang="en-US" smtClean="0"/>
              <a:t>‹#›</a:t>
            </a:fld>
            <a:endParaRPr lang="en-US" dirty="0"/>
          </a:p>
        </p:txBody>
      </p:sp>
    </p:spTree>
    <p:extLst>
      <p:ext uri="{BB962C8B-B14F-4D97-AF65-F5344CB8AC3E}">
        <p14:creationId xmlns:p14="http://schemas.microsoft.com/office/powerpoint/2010/main" val="32970669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4"/>
            <a:ext cx="3038155" cy="464978"/>
          </a:xfrm>
          <a:prstGeom prst="rect">
            <a:avLst/>
          </a:prstGeom>
        </p:spPr>
        <p:txBody>
          <a:bodyPr vert="horz" lIns="91325" tIns="45666" rIns="91325" bIns="45666" rtlCol="0"/>
          <a:lstStyle>
            <a:lvl1pPr algn="l">
              <a:defRPr sz="1200"/>
            </a:lvl1pPr>
          </a:lstStyle>
          <a:p>
            <a:endParaRPr lang="en-US" dirty="0"/>
          </a:p>
        </p:txBody>
      </p:sp>
      <p:sp>
        <p:nvSpPr>
          <p:cNvPr id="3" name="Date Placeholder 2"/>
          <p:cNvSpPr>
            <a:spLocks noGrp="1"/>
          </p:cNvSpPr>
          <p:nvPr>
            <p:ph type="dt" idx="1"/>
          </p:nvPr>
        </p:nvSpPr>
        <p:spPr>
          <a:xfrm>
            <a:off x="3970681" y="4"/>
            <a:ext cx="3038155" cy="464978"/>
          </a:xfrm>
          <a:prstGeom prst="rect">
            <a:avLst/>
          </a:prstGeom>
        </p:spPr>
        <p:txBody>
          <a:bodyPr vert="horz" lIns="91325" tIns="45666" rIns="91325" bIns="45666" rtlCol="0"/>
          <a:lstStyle>
            <a:lvl1pPr algn="r">
              <a:defRPr sz="1200"/>
            </a:lvl1pPr>
          </a:lstStyle>
          <a:p>
            <a:fld id="{C80BF94B-B0C6-43A7-9969-E46E6C13E489}" type="datetimeFigureOut">
              <a:rPr lang="en-US" smtClean="0"/>
              <a:t>10/21/2024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325" tIns="45666" rIns="91325" bIns="45666" rtlCol="0" anchor="ctr"/>
          <a:lstStyle/>
          <a:p>
            <a:endParaRPr lang="en-US" dirty="0"/>
          </a:p>
        </p:txBody>
      </p:sp>
      <p:sp>
        <p:nvSpPr>
          <p:cNvPr id="5" name="Notes Placeholder 4"/>
          <p:cNvSpPr>
            <a:spLocks noGrp="1"/>
          </p:cNvSpPr>
          <p:nvPr>
            <p:ph type="body" sz="quarter" idx="3"/>
          </p:nvPr>
        </p:nvSpPr>
        <p:spPr>
          <a:xfrm>
            <a:off x="701360" y="4416505"/>
            <a:ext cx="5607691" cy="4183222"/>
          </a:xfrm>
          <a:prstGeom prst="rect">
            <a:avLst/>
          </a:prstGeom>
        </p:spPr>
        <p:txBody>
          <a:bodyPr vert="horz" lIns="91325" tIns="45666" rIns="91325" bIns="456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9" y="8829848"/>
            <a:ext cx="3038155" cy="464978"/>
          </a:xfrm>
          <a:prstGeom prst="rect">
            <a:avLst/>
          </a:prstGeom>
        </p:spPr>
        <p:txBody>
          <a:bodyPr vert="horz" lIns="91325" tIns="45666" rIns="91325" bIns="4566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81" y="8829848"/>
            <a:ext cx="3038155" cy="464978"/>
          </a:xfrm>
          <a:prstGeom prst="rect">
            <a:avLst/>
          </a:prstGeom>
        </p:spPr>
        <p:txBody>
          <a:bodyPr vert="horz" lIns="91325" tIns="45666" rIns="91325" bIns="45666" rtlCol="0" anchor="b"/>
          <a:lstStyle>
            <a:lvl1pPr algn="r">
              <a:defRPr sz="1200"/>
            </a:lvl1pPr>
          </a:lstStyle>
          <a:p>
            <a:fld id="{A8CDA5CC-381E-452E-8851-2099A3183479}" type="slidenum">
              <a:rPr lang="en-US" smtClean="0"/>
              <a:t>‹#›</a:t>
            </a:fld>
            <a:endParaRPr lang="en-US" dirty="0"/>
          </a:p>
        </p:txBody>
      </p:sp>
    </p:spTree>
    <p:extLst>
      <p:ext uri="{BB962C8B-B14F-4D97-AF65-F5344CB8AC3E}">
        <p14:creationId xmlns:p14="http://schemas.microsoft.com/office/powerpoint/2010/main" val="3392749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Good morning again Mr. Chairman</a:t>
            </a:r>
          </a:p>
        </p:txBody>
      </p:sp>
      <p:sp>
        <p:nvSpPr>
          <p:cNvPr id="4" name="Slide Number Placeholder 3"/>
          <p:cNvSpPr>
            <a:spLocks noGrp="1"/>
          </p:cNvSpPr>
          <p:nvPr>
            <p:ph type="sldNum" sz="quarter" idx="10"/>
          </p:nvPr>
        </p:nvSpPr>
        <p:spPr/>
        <p:txBody>
          <a:bodyPr/>
          <a:lstStyle/>
          <a:p>
            <a:fld id="{A8CDA5CC-381E-452E-8851-2099A3183479}" type="slidenum">
              <a:rPr lang="en-US" smtClean="0"/>
              <a:t>1</a:t>
            </a:fld>
            <a:endParaRPr lang="en-US" dirty="0"/>
          </a:p>
        </p:txBody>
      </p:sp>
    </p:spTree>
    <p:extLst>
      <p:ext uri="{BB962C8B-B14F-4D97-AF65-F5344CB8AC3E}">
        <p14:creationId xmlns:p14="http://schemas.microsoft.com/office/powerpoint/2010/main" val="2428793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 let’s go back to FY 23 in the year prior to when you started the process of providing general funds.</a:t>
            </a:r>
          </a:p>
          <a:p>
            <a:r>
              <a:rPr lang="en-US" sz="1700" dirty="0"/>
              <a:t>In that year, this shows the dollar amount of the waived VMSDEP tuition and fees, and puts it in the context of the total tuition revenue at each school.</a:t>
            </a:r>
          </a:p>
          <a:p>
            <a:r>
              <a:rPr lang="en-US" sz="1700" dirty="0"/>
              <a:t>You can see it really varies, but at the places near the top, it’s become a pretty large percentage of total revenue, that they aren’t collecting due to the waiver.</a:t>
            </a:r>
          </a:p>
        </p:txBody>
      </p:sp>
      <p:sp>
        <p:nvSpPr>
          <p:cNvPr id="4" name="Slide Number Placeholder 3"/>
          <p:cNvSpPr>
            <a:spLocks noGrp="1"/>
          </p:cNvSpPr>
          <p:nvPr>
            <p:ph type="sldNum" sz="quarter" idx="10"/>
          </p:nvPr>
        </p:nvSpPr>
        <p:spPr/>
        <p:txBody>
          <a:bodyPr/>
          <a:lstStyle/>
          <a:p>
            <a:fld id="{A8CDA5CC-381E-452E-8851-2099A3183479}" type="slidenum">
              <a:rPr lang="en-US" smtClean="0"/>
              <a:t>10</a:t>
            </a:fld>
            <a:endParaRPr lang="en-US" dirty="0"/>
          </a:p>
        </p:txBody>
      </p:sp>
    </p:spTree>
    <p:extLst>
      <p:ext uri="{BB962C8B-B14F-4D97-AF65-F5344CB8AC3E}">
        <p14:creationId xmlns:p14="http://schemas.microsoft.com/office/powerpoint/2010/main" val="3682038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And here you can see that as of 2022-23, the waiver amounts were very close to what the allocation will end up being.</a:t>
            </a:r>
          </a:p>
        </p:txBody>
      </p:sp>
      <p:sp>
        <p:nvSpPr>
          <p:cNvPr id="4" name="Slide Number Placeholder 3"/>
          <p:cNvSpPr>
            <a:spLocks noGrp="1"/>
          </p:cNvSpPr>
          <p:nvPr>
            <p:ph type="sldNum" sz="quarter" idx="10"/>
          </p:nvPr>
        </p:nvSpPr>
        <p:spPr/>
        <p:txBody>
          <a:bodyPr/>
          <a:lstStyle/>
          <a:p>
            <a:fld id="{A8CDA5CC-381E-452E-8851-2099A3183479}" type="slidenum">
              <a:rPr lang="en-US" smtClean="0"/>
              <a:t>11</a:t>
            </a:fld>
            <a:endParaRPr lang="en-US" dirty="0"/>
          </a:p>
        </p:txBody>
      </p:sp>
    </p:spTree>
    <p:extLst>
      <p:ext uri="{BB962C8B-B14F-4D97-AF65-F5344CB8AC3E}">
        <p14:creationId xmlns:p14="http://schemas.microsoft.com/office/powerpoint/2010/main" val="573887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However, this program is growing very quickly.</a:t>
            </a:r>
          </a:p>
          <a:p>
            <a:r>
              <a:rPr lang="en-US" sz="1700" dirty="0"/>
              <a:t>And as of this most recently completed spring semester, the general fund allocation to each school will end up being below—in some cases well below—the general fund allocation each school gets.</a:t>
            </a:r>
          </a:p>
        </p:txBody>
      </p:sp>
      <p:sp>
        <p:nvSpPr>
          <p:cNvPr id="4" name="Slide Number Placeholder 3"/>
          <p:cNvSpPr>
            <a:spLocks noGrp="1"/>
          </p:cNvSpPr>
          <p:nvPr>
            <p:ph type="sldNum" sz="quarter" idx="10"/>
          </p:nvPr>
        </p:nvSpPr>
        <p:spPr/>
        <p:txBody>
          <a:bodyPr/>
          <a:lstStyle/>
          <a:p>
            <a:fld id="{A8CDA5CC-381E-452E-8851-2099A3183479}" type="slidenum">
              <a:rPr lang="en-US" smtClean="0"/>
              <a:t>12</a:t>
            </a:fld>
            <a:endParaRPr lang="en-US" dirty="0"/>
          </a:p>
        </p:txBody>
      </p:sp>
    </p:spTree>
    <p:extLst>
      <p:ext uri="{BB962C8B-B14F-4D97-AF65-F5344CB8AC3E}">
        <p14:creationId xmlns:p14="http://schemas.microsoft.com/office/powerpoint/2010/main" val="125083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 we’ve tried some things to project what might happen to this program.</a:t>
            </a:r>
          </a:p>
          <a:p>
            <a:r>
              <a:rPr lang="en-US" sz="1700" dirty="0"/>
              <a:t>A few things have occurred to us.  First, using recent trends to project what might happen in the future can be problematic.</a:t>
            </a:r>
          </a:p>
          <a:p>
            <a:r>
              <a:rPr lang="en-US" sz="1700" dirty="0"/>
              <a:t>Big changes were made to the program not too long ago, the pandemic really altered enrollment patterns for a couple of years.</a:t>
            </a:r>
          </a:p>
          <a:p>
            <a:r>
              <a:rPr lang="en-US" sz="1700" dirty="0"/>
              <a:t>And perhaps most problematically, as long as people can reside in Virginia for 5 years then apply (if they meet other eligibility criteria), it’s not just about Virginia veterans, you have to broaden the lens out potentially to the whole country.</a:t>
            </a:r>
          </a:p>
          <a:p>
            <a:r>
              <a:rPr lang="en-US" sz="1700" dirty="0"/>
              <a:t>The bottom bullet just makes the point that there is some additional data, but some of this is unknowable in terms of whether a child will apply, whether they’ll end up enrolling, and at which school.</a:t>
            </a:r>
          </a:p>
        </p:txBody>
      </p:sp>
      <p:sp>
        <p:nvSpPr>
          <p:cNvPr id="4" name="Slide Number Placeholder 3"/>
          <p:cNvSpPr>
            <a:spLocks noGrp="1"/>
          </p:cNvSpPr>
          <p:nvPr>
            <p:ph type="sldNum" sz="quarter" idx="10"/>
          </p:nvPr>
        </p:nvSpPr>
        <p:spPr/>
        <p:txBody>
          <a:bodyPr/>
          <a:lstStyle/>
          <a:p>
            <a:fld id="{A8CDA5CC-381E-452E-8851-2099A3183479}" type="slidenum">
              <a:rPr lang="en-US" smtClean="0"/>
              <a:t>13</a:t>
            </a:fld>
            <a:endParaRPr lang="en-US" dirty="0"/>
          </a:p>
        </p:txBody>
      </p:sp>
    </p:spTree>
    <p:extLst>
      <p:ext uri="{BB962C8B-B14F-4D97-AF65-F5344CB8AC3E}">
        <p14:creationId xmlns:p14="http://schemas.microsoft.com/office/powerpoint/2010/main" val="1144797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t>
            </a:r>
            <a:r>
              <a:rPr lang="en-US" sz="1700" dirty="0"/>
              <a:t>here’s two big factors that matter for future enrollment, but they are trending in opposite directions. This makes it really hard to know which trend will prevail.</a:t>
            </a:r>
          </a:p>
          <a:p>
            <a:r>
              <a:rPr lang="en-US" sz="1700" dirty="0"/>
              <a:t>On the one hand, the number of veterans (nationally and in Virginia) has been and is projected to continue to trend down.</a:t>
            </a:r>
          </a:p>
          <a:p>
            <a:r>
              <a:rPr lang="en-US" sz="1700" dirty="0"/>
              <a:t>[Click} on the other hand, the number of veterans with a disability rating has been trending up very rapidly.  This is all federal VA data.</a:t>
            </a:r>
          </a:p>
        </p:txBody>
      </p:sp>
      <p:sp>
        <p:nvSpPr>
          <p:cNvPr id="4" name="Slide Number Placeholder 3"/>
          <p:cNvSpPr>
            <a:spLocks noGrp="1"/>
          </p:cNvSpPr>
          <p:nvPr>
            <p:ph type="sldNum" sz="quarter" idx="10"/>
          </p:nvPr>
        </p:nvSpPr>
        <p:spPr/>
        <p:txBody>
          <a:bodyPr/>
          <a:lstStyle/>
          <a:p>
            <a:fld id="{A8CDA5CC-381E-452E-8851-2099A3183479}" type="slidenum">
              <a:rPr lang="en-US" smtClean="0"/>
              <a:t>14</a:t>
            </a:fld>
            <a:endParaRPr lang="en-US" dirty="0"/>
          </a:p>
        </p:txBody>
      </p:sp>
    </p:spTree>
    <p:extLst>
      <p:ext uri="{BB962C8B-B14F-4D97-AF65-F5344CB8AC3E}">
        <p14:creationId xmlns:p14="http://schemas.microsoft.com/office/powerpoint/2010/main" val="454121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 the best conclusion we can make right now is that we don’t see any evidence that VMSDP participation is peaking or that it will decline.</a:t>
            </a:r>
          </a:p>
          <a:p>
            <a:r>
              <a:rPr lang="en-US" sz="1700" dirty="0"/>
              <a:t>But it could, though many factors play a role.</a:t>
            </a:r>
          </a:p>
          <a:p>
            <a:r>
              <a:rPr lang="en-US" sz="1700" dirty="0"/>
              <a:t>We in the appendix have some information about the assumptions one could make to bend the curve down, but they are very conservative and probably not very realistic.</a:t>
            </a:r>
          </a:p>
        </p:txBody>
      </p:sp>
      <p:sp>
        <p:nvSpPr>
          <p:cNvPr id="4" name="Slide Number Placeholder 3"/>
          <p:cNvSpPr>
            <a:spLocks noGrp="1"/>
          </p:cNvSpPr>
          <p:nvPr>
            <p:ph type="sldNum" sz="quarter" idx="10"/>
          </p:nvPr>
        </p:nvSpPr>
        <p:spPr/>
        <p:txBody>
          <a:bodyPr/>
          <a:lstStyle/>
          <a:p>
            <a:fld id="{A8CDA5CC-381E-452E-8851-2099A3183479}" type="slidenum">
              <a:rPr lang="en-US" smtClean="0"/>
              <a:t>15</a:t>
            </a:fld>
            <a:endParaRPr lang="en-US" dirty="0"/>
          </a:p>
        </p:txBody>
      </p:sp>
    </p:spTree>
    <p:extLst>
      <p:ext uri="{BB962C8B-B14F-4D97-AF65-F5344CB8AC3E}">
        <p14:creationId xmlns:p14="http://schemas.microsoft.com/office/powerpoint/2010/main" val="949170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Before I move through our options, I want to remind everyone that we have criteria for whether we make recommendations or options.</a:t>
            </a:r>
          </a:p>
          <a:p>
            <a:r>
              <a:rPr lang="en-US" sz="1700" dirty="0"/>
              <a:t>We propose policy options under a variety of circumstances.</a:t>
            </a:r>
          </a:p>
          <a:p>
            <a:r>
              <a:rPr lang="en-US" sz="1700" dirty="0"/>
              <a:t>In this case, we are squarely in policy option territory because ultimately, whether you provide this program at all, how you design it, and how you fund it is completely up to you.</a:t>
            </a:r>
          </a:p>
        </p:txBody>
      </p:sp>
      <p:sp>
        <p:nvSpPr>
          <p:cNvPr id="4" name="Slide Number Placeholder 3"/>
          <p:cNvSpPr>
            <a:spLocks noGrp="1"/>
          </p:cNvSpPr>
          <p:nvPr>
            <p:ph type="sldNum" sz="quarter" idx="10"/>
          </p:nvPr>
        </p:nvSpPr>
        <p:spPr/>
        <p:txBody>
          <a:bodyPr/>
          <a:lstStyle/>
          <a:p>
            <a:fld id="{A8CDA5CC-381E-452E-8851-2099A3183479}" type="slidenum">
              <a:rPr lang="en-US" smtClean="0"/>
              <a:t>16</a:t>
            </a:fld>
            <a:endParaRPr lang="en-US" dirty="0"/>
          </a:p>
        </p:txBody>
      </p:sp>
    </p:spTree>
    <p:extLst>
      <p:ext uri="{BB962C8B-B14F-4D97-AF65-F5344CB8AC3E}">
        <p14:creationId xmlns:p14="http://schemas.microsoft.com/office/powerpoint/2010/main" val="576724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Even though these are policy options, we are primarily anchoring this with our detailed comparison to other states.</a:t>
            </a:r>
          </a:p>
          <a:p>
            <a:r>
              <a:rPr lang="en-US" sz="1700" dirty="0"/>
              <a:t>It occurred to us as we tried to do this that a scale of “generosity” for example, was an oversimplification.</a:t>
            </a:r>
          </a:p>
          <a:p>
            <a:r>
              <a:rPr lang="en-US" sz="1700" dirty="0"/>
              <a:t>So we compared various aspects of VMSDEP to other state programs, primarily broken down by eligibility, and structure, type, and duration of the benefit.</a:t>
            </a:r>
          </a:p>
        </p:txBody>
      </p:sp>
      <p:sp>
        <p:nvSpPr>
          <p:cNvPr id="4" name="Slide Number Placeholder 3"/>
          <p:cNvSpPr>
            <a:spLocks noGrp="1"/>
          </p:cNvSpPr>
          <p:nvPr>
            <p:ph type="sldNum" sz="quarter" idx="10"/>
          </p:nvPr>
        </p:nvSpPr>
        <p:spPr/>
        <p:txBody>
          <a:bodyPr/>
          <a:lstStyle/>
          <a:p>
            <a:fld id="{A8CDA5CC-381E-452E-8851-2099A3183479}" type="slidenum">
              <a:rPr lang="en-US" smtClean="0"/>
              <a:t>17</a:t>
            </a:fld>
            <a:endParaRPr lang="en-US" dirty="0"/>
          </a:p>
        </p:txBody>
      </p:sp>
    </p:spTree>
    <p:extLst>
      <p:ext uri="{BB962C8B-B14F-4D97-AF65-F5344CB8AC3E}">
        <p14:creationId xmlns:p14="http://schemas.microsoft.com/office/powerpoint/2010/main" val="2559698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Some things jumped out to us that Virginia does, that are also very common in other state programs.</a:t>
            </a:r>
          </a:p>
          <a:p>
            <a:r>
              <a:rPr lang="en-US" sz="1700" dirty="0"/>
              <a:t>For example, almost all of them offer the benefit if the veteran was killed in action, or have a service-related condition.</a:t>
            </a:r>
          </a:p>
          <a:p>
            <a:r>
              <a:rPr lang="en-US" sz="1700" dirty="0"/>
              <a:t>Interestingly, no states we reviewed reduced the benefit amount based on family income.</a:t>
            </a:r>
          </a:p>
        </p:txBody>
      </p:sp>
      <p:sp>
        <p:nvSpPr>
          <p:cNvPr id="4" name="Slide Number Placeholder 3"/>
          <p:cNvSpPr>
            <a:spLocks noGrp="1"/>
          </p:cNvSpPr>
          <p:nvPr>
            <p:ph type="sldNum" sz="quarter" idx="10"/>
          </p:nvPr>
        </p:nvSpPr>
        <p:spPr/>
        <p:txBody>
          <a:bodyPr/>
          <a:lstStyle/>
          <a:p>
            <a:fld id="{A8CDA5CC-381E-452E-8851-2099A3183479}" type="slidenum">
              <a:rPr lang="en-US" smtClean="0"/>
              <a:t>18</a:t>
            </a:fld>
            <a:endParaRPr lang="en-US" dirty="0"/>
          </a:p>
        </p:txBody>
      </p:sp>
    </p:spTree>
    <p:extLst>
      <p:ext uri="{BB962C8B-B14F-4D97-AF65-F5344CB8AC3E}">
        <p14:creationId xmlns:p14="http://schemas.microsoft.com/office/powerpoint/2010/main" val="3916560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We tried a survey on this project, and it was met with some resistance.</a:t>
            </a:r>
          </a:p>
          <a:p>
            <a:r>
              <a:rPr lang="en-US" sz="1700" dirty="0"/>
              <a:t>But we did want to share with you some of the comments from veterans or program recipients about the program.</a:t>
            </a:r>
          </a:p>
          <a:p>
            <a:r>
              <a:rPr lang="en-US" sz="1700" dirty="0"/>
              <a:t>Here’s some quotes about how important the program has been or is to people. (pause for a moment).</a:t>
            </a:r>
          </a:p>
        </p:txBody>
      </p:sp>
      <p:sp>
        <p:nvSpPr>
          <p:cNvPr id="4" name="Slide Number Placeholder 3"/>
          <p:cNvSpPr>
            <a:spLocks noGrp="1"/>
          </p:cNvSpPr>
          <p:nvPr>
            <p:ph type="sldNum" sz="quarter" idx="10"/>
          </p:nvPr>
        </p:nvSpPr>
        <p:spPr/>
        <p:txBody>
          <a:bodyPr/>
          <a:lstStyle/>
          <a:p>
            <a:fld id="{A8CDA5CC-381E-452E-8851-2099A3183479}" type="slidenum">
              <a:rPr lang="en-US" smtClean="0"/>
              <a:t>19</a:t>
            </a:fld>
            <a:endParaRPr lang="en-US" dirty="0"/>
          </a:p>
        </p:txBody>
      </p:sp>
    </p:spTree>
    <p:extLst>
      <p:ext uri="{BB962C8B-B14F-4D97-AF65-F5344CB8AC3E}">
        <p14:creationId xmlns:p14="http://schemas.microsoft.com/office/powerpoint/2010/main" val="1481858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As you all know, there’s a large active duty, and veteran, presence in Virginia.</a:t>
            </a:r>
          </a:p>
          <a:p>
            <a:r>
              <a:rPr lang="en-US" sz="1700" dirty="0"/>
              <a:t>Just remind you that there’s a specific state agency, the Department of Veterans Services, with the mission to help veterans in a variety of ways.</a:t>
            </a:r>
          </a:p>
        </p:txBody>
      </p:sp>
      <p:sp>
        <p:nvSpPr>
          <p:cNvPr id="4" name="Slide Number Placeholder 3"/>
          <p:cNvSpPr>
            <a:spLocks noGrp="1"/>
          </p:cNvSpPr>
          <p:nvPr>
            <p:ph type="sldNum" sz="quarter" idx="10"/>
          </p:nvPr>
        </p:nvSpPr>
        <p:spPr/>
        <p:txBody>
          <a:bodyPr/>
          <a:lstStyle/>
          <a:p>
            <a:fld id="{A8CDA5CC-381E-452E-8851-2099A3183479}" type="slidenum">
              <a:rPr lang="en-US" smtClean="0"/>
              <a:t>2</a:t>
            </a:fld>
            <a:endParaRPr lang="en-US" dirty="0"/>
          </a:p>
        </p:txBody>
      </p:sp>
    </p:spTree>
    <p:extLst>
      <p:ext uri="{BB962C8B-B14F-4D97-AF65-F5344CB8AC3E}">
        <p14:creationId xmlns:p14="http://schemas.microsoft.com/office/powerpoint/2010/main" val="1721422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 under the guise of sustainability, you could appropriate enough each year to cover the impact of the waivers.</a:t>
            </a:r>
          </a:p>
          <a:p>
            <a:r>
              <a:rPr lang="en-US" sz="1700" dirty="0"/>
              <a:t>Or, you could keep the level of general funds you’ve allocated and either divide as SCHEV is doing now according to enrollment, or according to some measure of each institution’s relatively ability to take the financial hit.</a:t>
            </a:r>
          </a:p>
        </p:txBody>
      </p:sp>
      <p:sp>
        <p:nvSpPr>
          <p:cNvPr id="4" name="Slide Number Placeholder 3"/>
          <p:cNvSpPr>
            <a:spLocks noGrp="1"/>
          </p:cNvSpPr>
          <p:nvPr>
            <p:ph type="sldNum" sz="quarter" idx="10"/>
          </p:nvPr>
        </p:nvSpPr>
        <p:spPr/>
        <p:txBody>
          <a:bodyPr/>
          <a:lstStyle/>
          <a:p>
            <a:fld id="{A8CDA5CC-381E-452E-8851-2099A3183479}" type="slidenum">
              <a:rPr lang="en-US" smtClean="0"/>
              <a:t>20</a:t>
            </a:fld>
            <a:endParaRPr lang="en-US" dirty="0"/>
          </a:p>
        </p:txBody>
      </p:sp>
    </p:spTree>
    <p:extLst>
      <p:ext uri="{BB962C8B-B14F-4D97-AF65-F5344CB8AC3E}">
        <p14:creationId xmlns:p14="http://schemas.microsoft.com/office/powerpoint/2010/main" val="78044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Another option is you could do what Texas has done and create a fund.</a:t>
            </a:r>
          </a:p>
          <a:p>
            <a:r>
              <a:rPr lang="en-US" sz="1700" dirty="0"/>
              <a:t>It could be with excess revenues or other funds, and even combined with general funds.</a:t>
            </a:r>
          </a:p>
          <a:p>
            <a:r>
              <a:rPr lang="en-US" sz="1700" dirty="0"/>
              <a:t>It’s important to note that the Texas fund has only covered 15% of the total program cost in recent years.  Texas requires institutions to absorb the rest of the cost of their program.</a:t>
            </a:r>
          </a:p>
        </p:txBody>
      </p:sp>
      <p:sp>
        <p:nvSpPr>
          <p:cNvPr id="4" name="Slide Number Placeholder 3"/>
          <p:cNvSpPr>
            <a:spLocks noGrp="1"/>
          </p:cNvSpPr>
          <p:nvPr>
            <p:ph type="sldNum" sz="quarter" idx="10"/>
          </p:nvPr>
        </p:nvSpPr>
        <p:spPr/>
        <p:txBody>
          <a:bodyPr/>
          <a:lstStyle/>
          <a:p>
            <a:fld id="{A8CDA5CC-381E-452E-8851-2099A3183479}" type="slidenum">
              <a:rPr lang="en-US" smtClean="0"/>
              <a:t>21</a:t>
            </a:fld>
            <a:endParaRPr lang="en-US" dirty="0"/>
          </a:p>
        </p:txBody>
      </p:sp>
    </p:spTree>
    <p:extLst>
      <p:ext uri="{BB962C8B-B14F-4D97-AF65-F5344CB8AC3E}">
        <p14:creationId xmlns:p14="http://schemas.microsoft.com/office/powerpoint/2010/main" val="11212482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One thing that really came through when we heard from stakeholders was the concept of thinking through the effective dates of any changes you make.</a:t>
            </a:r>
          </a:p>
          <a:p>
            <a:r>
              <a:rPr lang="en-US" sz="1700" dirty="0"/>
              <a:t>There are future participants that have already been certified as eligible by DVS, but aren’t using the benefit yet.  So you’d need to think about them.</a:t>
            </a:r>
          </a:p>
          <a:p>
            <a:r>
              <a:rPr lang="en-US" sz="1700" dirty="0"/>
              <a:t>It’s probably that minor changes don’t need as much lead time, but major changes would need more lead time.</a:t>
            </a:r>
          </a:p>
        </p:txBody>
      </p:sp>
      <p:sp>
        <p:nvSpPr>
          <p:cNvPr id="4" name="Slide Number Placeholder 3"/>
          <p:cNvSpPr>
            <a:spLocks noGrp="1"/>
          </p:cNvSpPr>
          <p:nvPr>
            <p:ph type="sldNum" sz="quarter" idx="10"/>
          </p:nvPr>
        </p:nvSpPr>
        <p:spPr/>
        <p:txBody>
          <a:bodyPr/>
          <a:lstStyle/>
          <a:p>
            <a:fld id="{A8CDA5CC-381E-452E-8851-2099A3183479}" type="slidenum">
              <a:rPr lang="en-US" smtClean="0"/>
              <a:t>22</a:t>
            </a:fld>
            <a:endParaRPr lang="en-US" dirty="0"/>
          </a:p>
        </p:txBody>
      </p:sp>
    </p:spTree>
    <p:extLst>
      <p:ext uri="{BB962C8B-B14F-4D97-AF65-F5344CB8AC3E}">
        <p14:creationId xmlns:p14="http://schemas.microsoft.com/office/powerpoint/2010/main" val="39474101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One thing we noticed when we reviewed other states is how common it is to have some type of academic requirement.</a:t>
            </a:r>
          </a:p>
          <a:p>
            <a:r>
              <a:rPr lang="en-US" sz="1700" dirty="0"/>
              <a:t>21 of the 25 programs we looked at had an academic requirement.</a:t>
            </a:r>
          </a:p>
          <a:p>
            <a:r>
              <a:rPr lang="en-US" sz="1700" dirty="0"/>
              <a:t>This is in contrast to VMSDEP, which doesn’t have any academic requirements.  </a:t>
            </a:r>
          </a:p>
        </p:txBody>
      </p:sp>
      <p:sp>
        <p:nvSpPr>
          <p:cNvPr id="4" name="Slide Number Placeholder 3"/>
          <p:cNvSpPr>
            <a:spLocks noGrp="1"/>
          </p:cNvSpPr>
          <p:nvPr>
            <p:ph type="sldNum" sz="quarter" idx="10"/>
          </p:nvPr>
        </p:nvSpPr>
        <p:spPr/>
        <p:txBody>
          <a:bodyPr/>
          <a:lstStyle/>
          <a:p>
            <a:fld id="{A8CDA5CC-381E-452E-8851-2099A3183479}" type="slidenum">
              <a:rPr lang="en-US" smtClean="0"/>
              <a:t>23</a:t>
            </a:fld>
            <a:endParaRPr lang="en-US" dirty="0"/>
          </a:p>
        </p:txBody>
      </p:sp>
    </p:spTree>
    <p:extLst>
      <p:ext uri="{BB962C8B-B14F-4D97-AF65-F5344CB8AC3E}">
        <p14:creationId xmlns:p14="http://schemas.microsoft.com/office/powerpoint/2010/main" val="16684501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When looking at other state programs, we noticed its also fairly common to somehow factor in other available aid.  17 of 25 programs did that to some degree.</a:t>
            </a:r>
          </a:p>
          <a:p>
            <a:r>
              <a:rPr lang="en-US" sz="1700" dirty="0"/>
              <a:t>Now, this has implications for the beneficiary because some may be using these other benefits to support themselves, just in terms of living expenses, etc.</a:t>
            </a:r>
          </a:p>
          <a:p>
            <a:r>
              <a:rPr lang="en-US" sz="1700" dirty="0"/>
              <a:t>So this reduces the flexibility for participants, depending on how its done.</a:t>
            </a:r>
          </a:p>
        </p:txBody>
      </p:sp>
      <p:sp>
        <p:nvSpPr>
          <p:cNvPr id="4" name="Slide Number Placeholder 3"/>
          <p:cNvSpPr>
            <a:spLocks noGrp="1"/>
          </p:cNvSpPr>
          <p:nvPr>
            <p:ph type="sldNum" sz="quarter" idx="10"/>
          </p:nvPr>
        </p:nvSpPr>
        <p:spPr/>
        <p:txBody>
          <a:bodyPr/>
          <a:lstStyle/>
          <a:p>
            <a:fld id="{A8CDA5CC-381E-452E-8851-2099A3183479}" type="slidenum">
              <a:rPr lang="en-US" smtClean="0"/>
              <a:t>24</a:t>
            </a:fld>
            <a:endParaRPr lang="en-US" dirty="0"/>
          </a:p>
        </p:txBody>
      </p:sp>
    </p:spTree>
    <p:extLst>
      <p:ext uri="{BB962C8B-B14F-4D97-AF65-F5344CB8AC3E}">
        <p14:creationId xmlns:p14="http://schemas.microsoft.com/office/powerpoint/2010/main" val="4827856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When we looked at other states, some cover graduate education, some don’t.</a:t>
            </a:r>
          </a:p>
          <a:p>
            <a:r>
              <a:rPr lang="en-US" sz="1700" dirty="0"/>
              <a:t>Only 10 of the 25 programs we reviewed cover graduate education.</a:t>
            </a:r>
          </a:p>
          <a:p>
            <a:r>
              <a:rPr lang="en-US" sz="1700" dirty="0"/>
              <a:t>I mentioned it’s been growing quickly in Virginia lately, and obviously it costs more—just showing ODU as an example of the higher tuition for graduate programs.</a:t>
            </a:r>
          </a:p>
        </p:txBody>
      </p:sp>
      <p:sp>
        <p:nvSpPr>
          <p:cNvPr id="4" name="Slide Number Placeholder 3"/>
          <p:cNvSpPr>
            <a:spLocks noGrp="1"/>
          </p:cNvSpPr>
          <p:nvPr>
            <p:ph type="sldNum" sz="quarter" idx="10"/>
          </p:nvPr>
        </p:nvSpPr>
        <p:spPr/>
        <p:txBody>
          <a:bodyPr/>
          <a:lstStyle/>
          <a:p>
            <a:fld id="{A8CDA5CC-381E-452E-8851-2099A3183479}" type="slidenum">
              <a:rPr lang="en-US" smtClean="0"/>
              <a:t>25</a:t>
            </a:fld>
            <a:endParaRPr lang="en-US" dirty="0"/>
          </a:p>
        </p:txBody>
      </p:sp>
    </p:spTree>
    <p:extLst>
      <p:ext uri="{BB962C8B-B14F-4D97-AF65-F5344CB8AC3E}">
        <p14:creationId xmlns:p14="http://schemas.microsoft.com/office/powerpoint/2010/main" val="1510605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In terms of just the value of the waiver itself, it’s kind of mixed when you look at other states.</a:t>
            </a:r>
          </a:p>
          <a:p>
            <a:r>
              <a:rPr lang="en-US" sz="1700" dirty="0"/>
              <a:t>11 of the 25 do a full waiver like Virginia.</a:t>
            </a:r>
          </a:p>
          <a:p>
            <a:r>
              <a:rPr lang="en-US" sz="1700" dirty="0"/>
              <a:t>There’s actually four that provide more than tuition and fees, which can be used for other costs.</a:t>
            </a:r>
          </a:p>
        </p:txBody>
      </p:sp>
      <p:sp>
        <p:nvSpPr>
          <p:cNvPr id="4" name="Slide Number Placeholder 3"/>
          <p:cNvSpPr>
            <a:spLocks noGrp="1"/>
          </p:cNvSpPr>
          <p:nvPr>
            <p:ph type="sldNum" sz="quarter" idx="10"/>
          </p:nvPr>
        </p:nvSpPr>
        <p:spPr/>
        <p:txBody>
          <a:bodyPr/>
          <a:lstStyle/>
          <a:p>
            <a:fld id="{A8CDA5CC-381E-452E-8851-2099A3183479}" type="slidenum">
              <a:rPr lang="en-US" smtClean="0"/>
              <a:t>26</a:t>
            </a:fld>
            <a:endParaRPr lang="en-US" dirty="0"/>
          </a:p>
        </p:txBody>
      </p:sp>
    </p:spTree>
    <p:extLst>
      <p:ext uri="{BB962C8B-B14F-4D97-AF65-F5344CB8AC3E}">
        <p14:creationId xmlns:p14="http://schemas.microsoft.com/office/powerpoint/2010/main" val="7905188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There’s a way that a few states use to give themselves some budget predictability and cost containment, and that’s buy treating this kind of like a grant program.</a:t>
            </a:r>
          </a:p>
          <a:p>
            <a:r>
              <a:rPr lang="en-US" sz="1700" dirty="0"/>
              <a:t>There’s a set appropriation amount, and that gets allocated across the number of recipients each year.</a:t>
            </a:r>
          </a:p>
          <a:p>
            <a:r>
              <a:rPr lang="en-US" sz="1700" dirty="0"/>
              <a:t>Just showing the Florida program as an example in that first bullet.</a:t>
            </a:r>
          </a:p>
        </p:txBody>
      </p:sp>
      <p:sp>
        <p:nvSpPr>
          <p:cNvPr id="4" name="Slide Number Placeholder 3"/>
          <p:cNvSpPr>
            <a:spLocks noGrp="1"/>
          </p:cNvSpPr>
          <p:nvPr>
            <p:ph type="sldNum" sz="quarter" idx="10"/>
          </p:nvPr>
        </p:nvSpPr>
        <p:spPr/>
        <p:txBody>
          <a:bodyPr/>
          <a:lstStyle/>
          <a:p>
            <a:fld id="{A8CDA5CC-381E-452E-8851-2099A3183479}" type="slidenum">
              <a:rPr lang="en-US" smtClean="0"/>
              <a:t>27</a:t>
            </a:fld>
            <a:endParaRPr lang="en-US" dirty="0"/>
          </a:p>
        </p:txBody>
      </p:sp>
    </p:spTree>
    <p:extLst>
      <p:ext uri="{BB962C8B-B14F-4D97-AF65-F5344CB8AC3E}">
        <p14:creationId xmlns:p14="http://schemas.microsoft.com/office/powerpoint/2010/main" val="2679638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VMSDEP eligibility includes 90% disability ratings, and that’s actually not too common.</a:t>
            </a:r>
          </a:p>
          <a:p>
            <a:r>
              <a:rPr lang="en-US" sz="1700" dirty="0"/>
              <a:t>Only 6 of the 25 programs offer the program at the 90% disabled rating.</a:t>
            </a:r>
          </a:p>
          <a:p>
            <a:r>
              <a:rPr lang="en-US" sz="1700" dirty="0"/>
              <a:t>But it’s very common to do it for 100% disability rating, which Virginia also does.</a:t>
            </a:r>
          </a:p>
        </p:txBody>
      </p:sp>
      <p:sp>
        <p:nvSpPr>
          <p:cNvPr id="4" name="Slide Number Placeholder 3"/>
          <p:cNvSpPr>
            <a:spLocks noGrp="1"/>
          </p:cNvSpPr>
          <p:nvPr>
            <p:ph type="sldNum" sz="quarter" idx="10"/>
          </p:nvPr>
        </p:nvSpPr>
        <p:spPr/>
        <p:txBody>
          <a:bodyPr/>
          <a:lstStyle/>
          <a:p>
            <a:fld id="{A8CDA5CC-381E-452E-8851-2099A3183479}" type="slidenum">
              <a:rPr lang="en-US" smtClean="0"/>
              <a:t>28</a:t>
            </a:fld>
            <a:endParaRPr lang="en-US" dirty="0"/>
          </a:p>
        </p:txBody>
      </p:sp>
    </p:spTree>
    <p:extLst>
      <p:ext uri="{BB962C8B-B14F-4D97-AF65-F5344CB8AC3E}">
        <p14:creationId xmlns:p14="http://schemas.microsoft.com/office/powerpoint/2010/main" val="12918850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The connection to Virginia, and how other states think about this, is a little mixed.</a:t>
            </a:r>
          </a:p>
          <a:p>
            <a:r>
              <a:rPr lang="en-US" sz="1700" dirty="0"/>
              <a:t>About half the programs require a tie to the state when they entered service, which Virginia has.</a:t>
            </a:r>
          </a:p>
          <a:p>
            <a:r>
              <a:rPr lang="en-US" sz="1700" dirty="0"/>
              <a:t>Other states don’t focus as much on that, they focus more on being in the state for a certain period of time.</a:t>
            </a:r>
          </a:p>
        </p:txBody>
      </p:sp>
      <p:sp>
        <p:nvSpPr>
          <p:cNvPr id="4" name="Slide Number Placeholder 3"/>
          <p:cNvSpPr>
            <a:spLocks noGrp="1"/>
          </p:cNvSpPr>
          <p:nvPr>
            <p:ph type="sldNum" sz="quarter" idx="10"/>
          </p:nvPr>
        </p:nvSpPr>
        <p:spPr/>
        <p:txBody>
          <a:bodyPr/>
          <a:lstStyle/>
          <a:p>
            <a:fld id="{A8CDA5CC-381E-452E-8851-2099A3183479}" type="slidenum">
              <a:rPr lang="en-US" smtClean="0"/>
              <a:t>29</a:t>
            </a:fld>
            <a:endParaRPr lang="en-US" dirty="0"/>
          </a:p>
        </p:txBody>
      </p:sp>
    </p:spTree>
    <p:extLst>
      <p:ext uri="{BB962C8B-B14F-4D97-AF65-F5344CB8AC3E}">
        <p14:creationId xmlns:p14="http://schemas.microsoft.com/office/powerpoint/2010/main" val="608048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 basically, the reason you asked us to look into this program is because in the last few years it has really grown by a lot.</a:t>
            </a:r>
          </a:p>
          <a:p>
            <a:r>
              <a:rPr lang="en-US" sz="1700" dirty="0"/>
              <a:t>I’ll have some more detailed numbers as we go, but this is just showing some of the major expansions in eligibility and changes in the residency requirements.</a:t>
            </a:r>
          </a:p>
        </p:txBody>
      </p:sp>
      <p:sp>
        <p:nvSpPr>
          <p:cNvPr id="4" name="Slide Number Placeholder 3"/>
          <p:cNvSpPr>
            <a:spLocks noGrp="1"/>
          </p:cNvSpPr>
          <p:nvPr>
            <p:ph type="sldNum" sz="quarter" idx="10"/>
          </p:nvPr>
        </p:nvSpPr>
        <p:spPr/>
        <p:txBody>
          <a:bodyPr/>
          <a:lstStyle/>
          <a:p>
            <a:fld id="{A8CDA5CC-381E-452E-8851-2099A3183479}" type="slidenum">
              <a:rPr lang="en-US" smtClean="0"/>
              <a:t>3</a:t>
            </a:fld>
            <a:endParaRPr lang="en-US" dirty="0"/>
          </a:p>
        </p:txBody>
      </p:sp>
    </p:spTree>
    <p:extLst>
      <p:ext uri="{BB962C8B-B14F-4D97-AF65-F5344CB8AC3E}">
        <p14:creationId xmlns:p14="http://schemas.microsoft.com/office/powerpoint/2010/main" val="37668535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Finally, for this grouping of options is the service-related, rather than combat related eligibility.</a:t>
            </a:r>
          </a:p>
          <a:p>
            <a:r>
              <a:rPr lang="en-US" sz="1700" dirty="0"/>
              <a:t>This was a recent expansion, and as you can see in that second bullet the service-related eligibility has been the major component of eligibility growth since 2019.</a:t>
            </a:r>
          </a:p>
        </p:txBody>
      </p:sp>
      <p:sp>
        <p:nvSpPr>
          <p:cNvPr id="4" name="Slide Number Placeholder 3"/>
          <p:cNvSpPr>
            <a:spLocks noGrp="1"/>
          </p:cNvSpPr>
          <p:nvPr>
            <p:ph type="sldNum" sz="quarter" idx="10"/>
          </p:nvPr>
        </p:nvSpPr>
        <p:spPr/>
        <p:txBody>
          <a:bodyPr/>
          <a:lstStyle/>
          <a:p>
            <a:fld id="{A8CDA5CC-381E-452E-8851-2099A3183479}" type="slidenum">
              <a:rPr lang="en-US" smtClean="0"/>
              <a:t>30</a:t>
            </a:fld>
            <a:endParaRPr lang="en-US" dirty="0"/>
          </a:p>
        </p:txBody>
      </p:sp>
    </p:spTree>
    <p:extLst>
      <p:ext uri="{BB962C8B-B14F-4D97-AF65-F5344CB8AC3E}">
        <p14:creationId xmlns:p14="http://schemas.microsoft.com/office/powerpoint/2010/main" val="12160784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In contrast to the other options we have where we are using the other state programs as the primary basis, this is more about what is driving costs.</a:t>
            </a:r>
          </a:p>
          <a:p>
            <a:r>
              <a:rPr lang="en-US" sz="1700" dirty="0"/>
              <a:t>You can see it’s very common in other states to also have a service-related eligibility component.</a:t>
            </a:r>
          </a:p>
          <a:p>
            <a:r>
              <a:rPr lang="en-US" sz="1700" dirty="0"/>
              <a:t>So removing this in Virginia would be pretty unusual.</a:t>
            </a:r>
          </a:p>
        </p:txBody>
      </p:sp>
      <p:sp>
        <p:nvSpPr>
          <p:cNvPr id="4" name="Slide Number Placeholder 3"/>
          <p:cNvSpPr>
            <a:spLocks noGrp="1"/>
          </p:cNvSpPr>
          <p:nvPr>
            <p:ph type="sldNum" sz="quarter" idx="10"/>
          </p:nvPr>
        </p:nvSpPr>
        <p:spPr/>
        <p:txBody>
          <a:bodyPr/>
          <a:lstStyle/>
          <a:p>
            <a:fld id="{A8CDA5CC-381E-452E-8851-2099A3183479}" type="slidenum">
              <a:rPr lang="en-US" smtClean="0"/>
              <a:t>31</a:t>
            </a:fld>
            <a:endParaRPr lang="en-US" dirty="0"/>
          </a:p>
        </p:txBody>
      </p:sp>
    </p:spTree>
    <p:extLst>
      <p:ext uri="{BB962C8B-B14F-4D97-AF65-F5344CB8AC3E}">
        <p14:creationId xmlns:p14="http://schemas.microsoft.com/office/powerpoint/2010/main" val="2423749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Pause for a moment, then go</a:t>
            </a:r>
          </a:p>
        </p:txBody>
      </p:sp>
      <p:sp>
        <p:nvSpPr>
          <p:cNvPr id="4" name="Slide Number Placeholder 3"/>
          <p:cNvSpPr>
            <a:spLocks noGrp="1"/>
          </p:cNvSpPr>
          <p:nvPr>
            <p:ph type="sldNum" sz="quarter" idx="10"/>
          </p:nvPr>
        </p:nvSpPr>
        <p:spPr/>
        <p:txBody>
          <a:bodyPr/>
          <a:lstStyle/>
          <a:p>
            <a:fld id="{A8CDA5CC-381E-452E-8851-2099A3183479}" type="slidenum">
              <a:rPr lang="en-US" smtClean="0"/>
              <a:t>32</a:t>
            </a:fld>
            <a:endParaRPr lang="en-US" dirty="0"/>
          </a:p>
        </p:txBody>
      </p:sp>
    </p:spTree>
    <p:extLst>
      <p:ext uri="{BB962C8B-B14F-4D97-AF65-F5344CB8AC3E}">
        <p14:creationId xmlns:p14="http://schemas.microsoft.com/office/powerpoint/2010/main" val="35418384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This balance is frankly two opposing things related to how much the program cost, and how it’s designed. And I don’t have to remind you how challenging it has recently been to address program sustainability recently.</a:t>
            </a:r>
          </a:p>
        </p:txBody>
      </p:sp>
      <p:sp>
        <p:nvSpPr>
          <p:cNvPr id="4" name="Slide Number Placeholder 3"/>
          <p:cNvSpPr>
            <a:spLocks noGrp="1"/>
          </p:cNvSpPr>
          <p:nvPr>
            <p:ph type="sldNum" sz="quarter" idx="10"/>
          </p:nvPr>
        </p:nvSpPr>
        <p:spPr/>
        <p:txBody>
          <a:bodyPr/>
          <a:lstStyle/>
          <a:p>
            <a:fld id="{A8CDA5CC-381E-452E-8851-2099A3183479}" type="slidenum">
              <a:rPr lang="en-US" smtClean="0"/>
              <a:t>33</a:t>
            </a:fld>
            <a:endParaRPr lang="en-US" dirty="0"/>
          </a:p>
        </p:txBody>
      </p:sp>
    </p:spTree>
    <p:extLst>
      <p:ext uri="{BB962C8B-B14F-4D97-AF65-F5344CB8AC3E}">
        <p14:creationId xmlns:p14="http://schemas.microsoft.com/office/powerpoint/2010/main" val="24289330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One way to think about these tradeoffs is to make the benefit more flexible from the beneficiaries perspective.  Right now, it’s just a waiver of tuition and fees.</a:t>
            </a:r>
          </a:p>
          <a:p>
            <a:r>
              <a:rPr lang="en-US" sz="1700" dirty="0"/>
              <a:t>You can’t use it for other higher </a:t>
            </a:r>
            <a:r>
              <a:rPr lang="en-US" sz="1700" dirty="0" err="1"/>
              <a:t>ed</a:t>
            </a:r>
            <a:r>
              <a:rPr lang="en-US" sz="1700" dirty="0"/>
              <a:t> costs, like room and board or even other fees.</a:t>
            </a:r>
          </a:p>
          <a:p>
            <a:r>
              <a:rPr lang="en-US" sz="1700" dirty="0"/>
              <a:t>You could make the benefit more flexible, but give more funding certainty by using a lower benefit amount.</a:t>
            </a:r>
          </a:p>
        </p:txBody>
      </p:sp>
      <p:sp>
        <p:nvSpPr>
          <p:cNvPr id="4" name="Slide Number Placeholder 3"/>
          <p:cNvSpPr>
            <a:spLocks noGrp="1"/>
          </p:cNvSpPr>
          <p:nvPr>
            <p:ph type="sldNum" sz="quarter" idx="10"/>
          </p:nvPr>
        </p:nvSpPr>
        <p:spPr/>
        <p:txBody>
          <a:bodyPr/>
          <a:lstStyle/>
          <a:p>
            <a:fld id="{A8CDA5CC-381E-452E-8851-2099A3183479}" type="slidenum">
              <a:rPr lang="en-US" smtClean="0"/>
              <a:t>34</a:t>
            </a:fld>
            <a:endParaRPr lang="en-US" dirty="0"/>
          </a:p>
        </p:txBody>
      </p:sp>
    </p:spTree>
    <p:extLst>
      <p:ext uri="{BB962C8B-B14F-4D97-AF65-F5344CB8AC3E}">
        <p14:creationId xmlns:p14="http://schemas.microsoft.com/office/powerpoint/2010/main" val="42028468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Pause, then go</a:t>
            </a:r>
          </a:p>
        </p:txBody>
      </p:sp>
      <p:sp>
        <p:nvSpPr>
          <p:cNvPr id="4" name="Slide Number Placeholder 3"/>
          <p:cNvSpPr>
            <a:spLocks noGrp="1"/>
          </p:cNvSpPr>
          <p:nvPr>
            <p:ph type="sldNum" sz="quarter" idx="10"/>
          </p:nvPr>
        </p:nvSpPr>
        <p:spPr/>
        <p:txBody>
          <a:bodyPr/>
          <a:lstStyle/>
          <a:p>
            <a:fld id="{A8CDA5CC-381E-452E-8851-2099A3183479}" type="slidenum">
              <a:rPr lang="en-US" smtClean="0"/>
              <a:t>35</a:t>
            </a:fld>
            <a:endParaRPr lang="en-US" dirty="0"/>
          </a:p>
        </p:txBody>
      </p:sp>
    </p:spTree>
    <p:extLst>
      <p:ext uri="{BB962C8B-B14F-4D97-AF65-F5344CB8AC3E}">
        <p14:creationId xmlns:p14="http://schemas.microsoft.com/office/powerpoint/2010/main" val="3264703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As part of this process, as you may recall you added new general funding for institutions to compensate for the foregone revenue as the program has grown.</a:t>
            </a:r>
          </a:p>
          <a:p>
            <a:r>
              <a:rPr lang="en-US" sz="1700" dirty="0"/>
              <a:t>You added $20M to the base, and there’s another $45M contingent on revenue for this fiscal year and the next.</a:t>
            </a:r>
          </a:p>
          <a:p>
            <a:r>
              <a:rPr lang="en-US" sz="1700" dirty="0"/>
              <a:t>SCHEV is starting to allocate that funding.</a:t>
            </a:r>
          </a:p>
        </p:txBody>
      </p:sp>
      <p:sp>
        <p:nvSpPr>
          <p:cNvPr id="4" name="Slide Number Placeholder 3"/>
          <p:cNvSpPr>
            <a:spLocks noGrp="1"/>
          </p:cNvSpPr>
          <p:nvPr>
            <p:ph type="sldNum" sz="quarter" idx="10"/>
          </p:nvPr>
        </p:nvSpPr>
        <p:spPr/>
        <p:txBody>
          <a:bodyPr/>
          <a:lstStyle/>
          <a:p>
            <a:fld id="{A8CDA5CC-381E-452E-8851-2099A3183479}" type="slidenum">
              <a:rPr lang="en-US" smtClean="0"/>
              <a:t>4</a:t>
            </a:fld>
            <a:endParaRPr lang="en-US" dirty="0"/>
          </a:p>
        </p:txBody>
      </p:sp>
    </p:spTree>
    <p:extLst>
      <p:ext uri="{BB962C8B-B14F-4D97-AF65-F5344CB8AC3E}">
        <p14:creationId xmlns:p14="http://schemas.microsoft.com/office/powerpoint/2010/main" val="1643971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It’s important to put the enrollment levels in context of the total size of each school.</a:t>
            </a:r>
          </a:p>
          <a:p>
            <a:r>
              <a:rPr lang="en-US" sz="1700" dirty="0"/>
              <a:t>You can see that at ODU, CNU, and some others its in the five percent range.</a:t>
            </a:r>
          </a:p>
        </p:txBody>
      </p:sp>
      <p:sp>
        <p:nvSpPr>
          <p:cNvPr id="4" name="Slide Number Placeholder 3"/>
          <p:cNvSpPr>
            <a:spLocks noGrp="1"/>
          </p:cNvSpPr>
          <p:nvPr>
            <p:ph type="sldNum" sz="quarter" idx="10"/>
          </p:nvPr>
        </p:nvSpPr>
        <p:spPr/>
        <p:txBody>
          <a:bodyPr/>
          <a:lstStyle/>
          <a:p>
            <a:fld id="{A8CDA5CC-381E-452E-8851-2099A3183479}" type="slidenum">
              <a:rPr lang="en-US" smtClean="0"/>
              <a:t>5</a:t>
            </a:fld>
            <a:endParaRPr lang="en-US" dirty="0"/>
          </a:p>
        </p:txBody>
      </p:sp>
    </p:spTree>
    <p:extLst>
      <p:ext uri="{BB962C8B-B14F-4D97-AF65-F5344CB8AC3E}">
        <p14:creationId xmlns:p14="http://schemas.microsoft.com/office/powerpoint/2010/main" val="1434519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This shows that the vast majority of VMSDEP students are undergraduates.</a:t>
            </a:r>
          </a:p>
          <a:p>
            <a:r>
              <a:rPr lang="en-US" sz="1700" dirty="0"/>
              <a:t>But the proportion of those taking graduate courses has been increasing quickly.</a:t>
            </a:r>
          </a:p>
          <a:p>
            <a:r>
              <a:rPr lang="en-US" sz="1700" dirty="0"/>
              <a:t>It’s doubled over the last decade and has been about 11% recently.</a:t>
            </a:r>
          </a:p>
        </p:txBody>
      </p:sp>
      <p:sp>
        <p:nvSpPr>
          <p:cNvPr id="4" name="Slide Number Placeholder 3"/>
          <p:cNvSpPr>
            <a:spLocks noGrp="1"/>
          </p:cNvSpPr>
          <p:nvPr>
            <p:ph type="sldNum" sz="quarter" idx="10"/>
          </p:nvPr>
        </p:nvSpPr>
        <p:spPr/>
        <p:txBody>
          <a:bodyPr/>
          <a:lstStyle/>
          <a:p>
            <a:fld id="{A8CDA5CC-381E-452E-8851-2099A3183479}" type="slidenum">
              <a:rPr lang="en-US" smtClean="0"/>
              <a:t>6</a:t>
            </a:fld>
            <a:endParaRPr lang="en-US" dirty="0"/>
          </a:p>
        </p:txBody>
      </p:sp>
    </p:spTree>
    <p:extLst>
      <p:ext uri="{BB962C8B-B14F-4D97-AF65-F5344CB8AC3E}">
        <p14:creationId xmlns:p14="http://schemas.microsoft.com/office/powerpoint/2010/main" val="125884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Somewhat surprising to me is that recently, very few of the participants are eligible due to killed or missing in action.</a:t>
            </a:r>
          </a:p>
          <a:p>
            <a:r>
              <a:rPr lang="en-US" sz="1700" dirty="0"/>
              <a:t>Nearly all of the eligibility is related to disability, and you can see the breakdown there that it’s primarily 100% disabled.</a:t>
            </a:r>
          </a:p>
        </p:txBody>
      </p:sp>
      <p:sp>
        <p:nvSpPr>
          <p:cNvPr id="4" name="Slide Number Placeholder 3"/>
          <p:cNvSpPr>
            <a:spLocks noGrp="1"/>
          </p:cNvSpPr>
          <p:nvPr>
            <p:ph type="sldNum" sz="quarter" idx="10"/>
          </p:nvPr>
        </p:nvSpPr>
        <p:spPr/>
        <p:txBody>
          <a:bodyPr/>
          <a:lstStyle/>
          <a:p>
            <a:fld id="{A8CDA5CC-381E-452E-8851-2099A3183479}" type="slidenum">
              <a:rPr lang="en-US" smtClean="0"/>
              <a:t>7</a:t>
            </a:fld>
            <a:endParaRPr lang="en-US" dirty="0"/>
          </a:p>
        </p:txBody>
      </p:sp>
    </p:spTree>
    <p:extLst>
      <p:ext uri="{BB962C8B-B14F-4D97-AF65-F5344CB8AC3E}">
        <p14:creationId xmlns:p14="http://schemas.microsoft.com/office/powerpoint/2010/main" val="2091618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We took a look at the residency part of the data, and there’s a big chunk of residency data that is missing.</a:t>
            </a:r>
          </a:p>
          <a:p>
            <a:r>
              <a:rPr lang="en-US" sz="1700" dirty="0"/>
              <a:t>For those in the file that do have data, it’s about 2/3 eligible for entering service in Virginia, the remaining 1/3 met the five year requirement prior to applying.</a:t>
            </a:r>
          </a:p>
        </p:txBody>
      </p:sp>
      <p:sp>
        <p:nvSpPr>
          <p:cNvPr id="4" name="Slide Number Placeholder 3"/>
          <p:cNvSpPr>
            <a:spLocks noGrp="1"/>
          </p:cNvSpPr>
          <p:nvPr>
            <p:ph type="sldNum" sz="quarter" idx="10"/>
          </p:nvPr>
        </p:nvSpPr>
        <p:spPr/>
        <p:txBody>
          <a:bodyPr/>
          <a:lstStyle/>
          <a:p>
            <a:fld id="{A8CDA5CC-381E-452E-8851-2099A3183479}" type="slidenum">
              <a:rPr lang="en-US" smtClean="0"/>
              <a:t>8</a:t>
            </a:fld>
            <a:endParaRPr lang="en-US" dirty="0"/>
          </a:p>
        </p:txBody>
      </p:sp>
    </p:spTree>
    <p:extLst>
      <p:ext uri="{BB962C8B-B14F-4D97-AF65-F5344CB8AC3E}">
        <p14:creationId xmlns:p14="http://schemas.microsoft.com/office/powerpoint/2010/main" val="1679466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We tried to push institutions to quantify how much impact VMSDEP is having on the cost of tuition, as the waivers have increased.  And it’s not that easy.</a:t>
            </a:r>
          </a:p>
          <a:p>
            <a:r>
              <a:rPr lang="en-US" sz="1700" dirty="0"/>
              <a:t>Institutions thought about it more as a budgeting issue, and cited the different things they try to do to compensate for the foregone revenue.</a:t>
            </a:r>
          </a:p>
          <a:p>
            <a:r>
              <a:rPr lang="en-US" sz="1700" dirty="0"/>
              <a:t>Seems like it’s a blend of several things they try to do to compensate.</a:t>
            </a:r>
          </a:p>
        </p:txBody>
      </p:sp>
      <p:sp>
        <p:nvSpPr>
          <p:cNvPr id="4" name="Slide Number Placeholder 3"/>
          <p:cNvSpPr>
            <a:spLocks noGrp="1"/>
          </p:cNvSpPr>
          <p:nvPr>
            <p:ph type="sldNum" sz="quarter" idx="10"/>
          </p:nvPr>
        </p:nvSpPr>
        <p:spPr/>
        <p:txBody>
          <a:bodyPr/>
          <a:lstStyle/>
          <a:p>
            <a:fld id="{A8CDA5CC-381E-452E-8851-2099A3183479}" type="slidenum">
              <a:rPr lang="en-US" smtClean="0"/>
              <a:t>9</a:t>
            </a:fld>
            <a:endParaRPr lang="en-US" dirty="0"/>
          </a:p>
        </p:txBody>
      </p:sp>
    </p:spTree>
    <p:extLst>
      <p:ext uri="{BB962C8B-B14F-4D97-AF65-F5344CB8AC3E}">
        <p14:creationId xmlns:p14="http://schemas.microsoft.com/office/powerpoint/2010/main" val="2022079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IRST SLIDE - Report title">
    <p:spTree>
      <p:nvGrpSpPr>
        <p:cNvPr id="1" name=""/>
        <p:cNvGrpSpPr/>
        <p:nvPr/>
      </p:nvGrpSpPr>
      <p:grpSpPr>
        <a:xfrm>
          <a:off x="0" y="0"/>
          <a:ext cx="0" cy="0"/>
          <a:chOff x="0" y="0"/>
          <a:chExt cx="0" cy="0"/>
        </a:xfrm>
      </p:grpSpPr>
      <p:sp>
        <p:nvSpPr>
          <p:cNvPr id="12" name="Freeform 11"/>
          <p:cNvSpPr/>
          <p:nvPr userDrawn="1"/>
        </p:nvSpPr>
        <p:spPr>
          <a:xfrm>
            <a:off x="-76200" y="5943600"/>
            <a:ext cx="6000520"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rgbClr val="0B2A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userDrawn="1"/>
        </p:nvSpPr>
        <p:spPr>
          <a:xfrm>
            <a:off x="1504720" y="5944259"/>
            <a:ext cx="830580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rgbClr val="08A1D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ctrTitle" hasCustomPrompt="1"/>
          </p:nvPr>
        </p:nvSpPr>
        <p:spPr>
          <a:xfrm>
            <a:off x="1143000" y="4968240"/>
            <a:ext cx="7543800" cy="1051560"/>
          </a:xfrm>
          <a:noFill/>
        </p:spPr>
        <p:txBody>
          <a:bodyPr anchor="t" anchorCtr="0">
            <a:noAutofit/>
          </a:bodyPr>
          <a:lstStyle>
            <a:lvl1pPr>
              <a:defRPr sz="3600" b="1" baseline="0">
                <a:solidFill>
                  <a:srgbClr val="2E5597"/>
                </a:solidFill>
                <a:latin typeface="Segoe UI Semibold" panose="020B0702040204020203" pitchFamily="34" charset="0"/>
                <a:ea typeface="Segoe UI" panose="020B0502040204020203" pitchFamily="34" charset="0"/>
                <a:cs typeface="Segoe UI" panose="020B0502040204020203" pitchFamily="34" charset="0"/>
              </a:defRPr>
            </a:lvl1pPr>
          </a:lstStyle>
          <a:p>
            <a:r>
              <a:rPr lang="en-US" dirty="0"/>
              <a:t>Report title</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00385" y="448346"/>
            <a:ext cx="2304815" cy="913291"/>
          </a:xfrm>
          <a:prstGeom prst="rect">
            <a:avLst/>
          </a:prstGeom>
        </p:spPr>
      </p:pic>
      <p:sp>
        <p:nvSpPr>
          <p:cNvPr id="5" name="Isosceles Triangle 4"/>
          <p:cNvSpPr/>
          <p:nvPr userDrawn="1"/>
        </p:nvSpPr>
        <p:spPr>
          <a:xfrm rot="7200000">
            <a:off x="6517571" y="-714815"/>
            <a:ext cx="4023973" cy="2296403"/>
          </a:xfrm>
          <a:custGeom>
            <a:avLst/>
            <a:gdLst>
              <a:gd name="connsiteX0" fmla="*/ 0 w 2667000"/>
              <a:gd name="connsiteY0" fmla="*/ 2299138 h 2299138"/>
              <a:gd name="connsiteX1" fmla="*/ 1333500 w 2667000"/>
              <a:gd name="connsiteY1" fmla="*/ 0 h 2299138"/>
              <a:gd name="connsiteX2" fmla="*/ 2667000 w 2667000"/>
              <a:gd name="connsiteY2" fmla="*/ 2299138 h 2299138"/>
              <a:gd name="connsiteX3" fmla="*/ 0 w 2667000"/>
              <a:gd name="connsiteY3" fmla="*/ 2299138 h 2299138"/>
              <a:gd name="connsiteX0" fmla="*/ 0 w 3545405"/>
              <a:gd name="connsiteY0" fmla="*/ 1251827 h 2299138"/>
              <a:gd name="connsiteX1" fmla="*/ 2211905 w 3545405"/>
              <a:gd name="connsiteY1" fmla="*/ 0 h 2299138"/>
              <a:gd name="connsiteX2" fmla="*/ 3545405 w 3545405"/>
              <a:gd name="connsiteY2" fmla="*/ 2299138 h 2299138"/>
              <a:gd name="connsiteX3" fmla="*/ 0 w 3545405"/>
              <a:gd name="connsiteY3" fmla="*/ 1251827 h 2299138"/>
              <a:gd name="connsiteX0" fmla="*/ 0 w 3554702"/>
              <a:gd name="connsiteY0" fmla="*/ 1286524 h 2299138"/>
              <a:gd name="connsiteX1" fmla="*/ 2221202 w 3554702"/>
              <a:gd name="connsiteY1" fmla="*/ 0 h 2299138"/>
              <a:gd name="connsiteX2" fmla="*/ 3554702 w 3554702"/>
              <a:gd name="connsiteY2" fmla="*/ 2299138 h 2299138"/>
              <a:gd name="connsiteX3" fmla="*/ 0 w 3554702"/>
              <a:gd name="connsiteY3" fmla="*/ 1286524 h 2299138"/>
              <a:gd name="connsiteX0" fmla="*/ 0 w 4023973"/>
              <a:gd name="connsiteY0" fmla="*/ 1557458 h 2299138"/>
              <a:gd name="connsiteX1" fmla="*/ 2690473 w 4023973"/>
              <a:gd name="connsiteY1" fmla="*/ 0 h 2299138"/>
              <a:gd name="connsiteX2" fmla="*/ 4023973 w 4023973"/>
              <a:gd name="connsiteY2" fmla="*/ 2299138 h 2299138"/>
              <a:gd name="connsiteX3" fmla="*/ 0 w 4023973"/>
              <a:gd name="connsiteY3" fmla="*/ 1557458 h 2299138"/>
              <a:gd name="connsiteX0" fmla="*/ 0 w 4023973"/>
              <a:gd name="connsiteY0" fmla="*/ 1537922 h 2279602"/>
              <a:gd name="connsiteX1" fmla="*/ 2720062 w 4023973"/>
              <a:gd name="connsiteY1" fmla="*/ 0 h 2279602"/>
              <a:gd name="connsiteX2" fmla="*/ 4023973 w 4023973"/>
              <a:gd name="connsiteY2" fmla="*/ 2279602 h 2279602"/>
              <a:gd name="connsiteX3" fmla="*/ 0 w 4023973"/>
              <a:gd name="connsiteY3" fmla="*/ 1537922 h 2279602"/>
              <a:gd name="connsiteX0" fmla="*/ 0 w 4023973"/>
              <a:gd name="connsiteY0" fmla="*/ 1535798 h 2277478"/>
              <a:gd name="connsiteX1" fmla="*/ 2684670 w 4023973"/>
              <a:gd name="connsiteY1" fmla="*/ 0 h 2277478"/>
              <a:gd name="connsiteX2" fmla="*/ 4023973 w 4023973"/>
              <a:gd name="connsiteY2" fmla="*/ 2277478 h 2277478"/>
              <a:gd name="connsiteX3" fmla="*/ 0 w 4023973"/>
              <a:gd name="connsiteY3" fmla="*/ 1535798 h 2277478"/>
              <a:gd name="connsiteX0" fmla="*/ 0 w 4023973"/>
              <a:gd name="connsiteY0" fmla="*/ 1529994 h 2271674"/>
              <a:gd name="connsiteX1" fmla="*/ 2706330 w 4023973"/>
              <a:gd name="connsiteY1" fmla="*/ 0 h 2271674"/>
              <a:gd name="connsiteX2" fmla="*/ 4023973 w 4023973"/>
              <a:gd name="connsiteY2" fmla="*/ 2271674 h 2271674"/>
              <a:gd name="connsiteX3" fmla="*/ 0 w 4023973"/>
              <a:gd name="connsiteY3" fmla="*/ 1529994 h 2271674"/>
              <a:gd name="connsiteX0" fmla="*/ 0 w 4023973"/>
              <a:gd name="connsiteY0" fmla="*/ 1556232 h 2297912"/>
              <a:gd name="connsiteX1" fmla="*/ 2709491 w 4023973"/>
              <a:gd name="connsiteY1" fmla="*/ 0 h 2297912"/>
              <a:gd name="connsiteX2" fmla="*/ 4023973 w 4023973"/>
              <a:gd name="connsiteY2" fmla="*/ 2297912 h 2297912"/>
              <a:gd name="connsiteX3" fmla="*/ 0 w 4023973"/>
              <a:gd name="connsiteY3" fmla="*/ 1556232 h 2297912"/>
              <a:gd name="connsiteX0" fmla="*/ 0 w 4023973"/>
              <a:gd name="connsiteY0" fmla="*/ 1548770 h 2290450"/>
              <a:gd name="connsiteX1" fmla="*/ 2691801 w 4023973"/>
              <a:gd name="connsiteY1" fmla="*/ 0 h 2290450"/>
              <a:gd name="connsiteX2" fmla="*/ 4023973 w 4023973"/>
              <a:gd name="connsiteY2" fmla="*/ 2290450 h 2290450"/>
              <a:gd name="connsiteX3" fmla="*/ 0 w 4023973"/>
              <a:gd name="connsiteY3" fmla="*/ 1548770 h 2290450"/>
              <a:gd name="connsiteX0" fmla="*/ 0 w 4023973"/>
              <a:gd name="connsiteY0" fmla="*/ 1554723 h 2296403"/>
              <a:gd name="connsiteX1" fmla="*/ 2702112 w 4023973"/>
              <a:gd name="connsiteY1" fmla="*/ 0 h 2296403"/>
              <a:gd name="connsiteX2" fmla="*/ 4023973 w 4023973"/>
              <a:gd name="connsiteY2" fmla="*/ 2296403 h 2296403"/>
              <a:gd name="connsiteX3" fmla="*/ 0 w 4023973"/>
              <a:gd name="connsiteY3" fmla="*/ 1554723 h 2296403"/>
            </a:gdLst>
            <a:ahLst/>
            <a:cxnLst>
              <a:cxn ang="0">
                <a:pos x="connsiteX0" y="connsiteY0"/>
              </a:cxn>
              <a:cxn ang="0">
                <a:pos x="connsiteX1" y="connsiteY1"/>
              </a:cxn>
              <a:cxn ang="0">
                <a:pos x="connsiteX2" y="connsiteY2"/>
              </a:cxn>
              <a:cxn ang="0">
                <a:pos x="connsiteX3" y="connsiteY3"/>
              </a:cxn>
            </a:cxnLst>
            <a:rect l="l" t="t" r="r" b="b"/>
            <a:pathLst>
              <a:path w="4023973" h="2296403">
                <a:moveTo>
                  <a:pt x="0" y="1554723"/>
                </a:moveTo>
                <a:lnTo>
                  <a:pt x="2702112" y="0"/>
                </a:lnTo>
                <a:lnTo>
                  <a:pt x="4023973" y="2296403"/>
                </a:lnTo>
                <a:lnTo>
                  <a:pt x="0" y="1554723"/>
                </a:lnTo>
                <a:close/>
              </a:path>
            </a:pathLst>
          </a:custGeom>
          <a:solidFill>
            <a:srgbClr val="0B2A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Isosceles Triangle 4"/>
          <p:cNvSpPr/>
          <p:nvPr userDrawn="1"/>
        </p:nvSpPr>
        <p:spPr>
          <a:xfrm rot="7200000">
            <a:off x="5588848" y="-714816"/>
            <a:ext cx="4023973" cy="2296403"/>
          </a:xfrm>
          <a:custGeom>
            <a:avLst/>
            <a:gdLst>
              <a:gd name="connsiteX0" fmla="*/ 0 w 2667000"/>
              <a:gd name="connsiteY0" fmla="*/ 2299138 h 2299138"/>
              <a:gd name="connsiteX1" fmla="*/ 1333500 w 2667000"/>
              <a:gd name="connsiteY1" fmla="*/ 0 h 2299138"/>
              <a:gd name="connsiteX2" fmla="*/ 2667000 w 2667000"/>
              <a:gd name="connsiteY2" fmla="*/ 2299138 h 2299138"/>
              <a:gd name="connsiteX3" fmla="*/ 0 w 2667000"/>
              <a:gd name="connsiteY3" fmla="*/ 2299138 h 2299138"/>
              <a:gd name="connsiteX0" fmla="*/ 0 w 3545405"/>
              <a:gd name="connsiteY0" fmla="*/ 1251827 h 2299138"/>
              <a:gd name="connsiteX1" fmla="*/ 2211905 w 3545405"/>
              <a:gd name="connsiteY1" fmla="*/ 0 h 2299138"/>
              <a:gd name="connsiteX2" fmla="*/ 3545405 w 3545405"/>
              <a:gd name="connsiteY2" fmla="*/ 2299138 h 2299138"/>
              <a:gd name="connsiteX3" fmla="*/ 0 w 3545405"/>
              <a:gd name="connsiteY3" fmla="*/ 1251827 h 2299138"/>
              <a:gd name="connsiteX0" fmla="*/ 0 w 3554702"/>
              <a:gd name="connsiteY0" fmla="*/ 1286524 h 2299138"/>
              <a:gd name="connsiteX1" fmla="*/ 2221202 w 3554702"/>
              <a:gd name="connsiteY1" fmla="*/ 0 h 2299138"/>
              <a:gd name="connsiteX2" fmla="*/ 3554702 w 3554702"/>
              <a:gd name="connsiteY2" fmla="*/ 2299138 h 2299138"/>
              <a:gd name="connsiteX3" fmla="*/ 0 w 3554702"/>
              <a:gd name="connsiteY3" fmla="*/ 1286524 h 2299138"/>
              <a:gd name="connsiteX0" fmla="*/ 0 w 4023973"/>
              <a:gd name="connsiteY0" fmla="*/ 1557458 h 2299138"/>
              <a:gd name="connsiteX1" fmla="*/ 2690473 w 4023973"/>
              <a:gd name="connsiteY1" fmla="*/ 0 h 2299138"/>
              <a:gd name="connsiteX2" fmla="*/ 4023973 w 4023973"/>
              <a:gd name="connsiteY2" fmla="*/ 2299138 h 2299138"/>
              <a:gd name="connsiteX3" fmla="*/ 0 w 4023973"/>
              <a:gd name="connsiteY3" fmla="*/ 1557458 h 2299138"/>
              <a:gd name="connsiteX0" fmla="*/ 0 w 4023973"/>
              <a:gd name="connsiteY0" fmla="*/ 1537922 h 2279602"/>
              <a:gd name="connsiteX1" fmla="*/ 2720062 w 4023973"/>
              <a:gd name="connsiteY1" fmla="*/ 0 h 2279602"/>
              <a:gd name="connsiteX2" fmla="*/ 4023973 w 4023973"/>
              <a:gd name="connsiteY2" fmla="*/ 2279602 h 2279602"/>
              <a:gd name="connsiteX3" fmla="*/ 0 w 4023973"/>
              <a:gd name="connsiteY3" fmla="*/ 1537922 h 2279602"/>
              <a:gd name="connsiteX0" fmla="*/ 0 w 4023973"/>
              <a:gd name="connsiteY0" fmla="*/ 1535798 h 2277478"/>
              <a:gd name="connsiteX1" fmla="*/ 2684670 w 4023973"/>
              <a:gd name="connsiteY1" fmla="*/ 0 h 2277478"/>
              <a:gd name="connsiteX2" fmla="*/ 4023973 w 4023973"/>
              <a:gd name="connsiteY2" fmla="*/ 2277478 h 2277478"/>
              <a:gd name="connsiteX3" fmla="*/ 0 w 4023973"/>
              <a:gd name="connsiteY3" fmla="*/ 1535798 h 2277478"/>
              <a:gd name="connsiteX0" fmla="*/ 0 w 4023973"/>
              <a:gd name="connsiteY0" fmla="*/ 1529994 h 2271674"/>
              <a:gd name="connsiteX1" fmla="*/ 2706330 w 4023973"/>
              <a:gd name="connsiteY1" fmla="*/ 0 h 2271674"/>
              <a:gd name="connsiteX2" fmla="*/ 4023973 w 4023973"/>
              <a:gd name="connsiteY2" fmla="*/ 2271674 h 2271674"/>
              <a:gd name="connsiteX3" fmla="*/ 0 w 4023973"/>
              <a:gd name="connsiteY3" fmla="*/ 1529994 h 2271674"/>
              <a:gd name="connsiteX0" fmla="*/ 0 w 4023973"/>
              <a:gd name="connsiteY0" fmla="*/ 1556232 h 2297912"/>
              <a:gd name="connsiteX1" fmla="*/ 2709491 w 4023973"/>
              <a:gd name="connsiteY1" fmla="*/ 0 h 2297912"/>
              <a:gd name="connsiteX2" fmla="*/ 4023973 w 4023973"/>
              <a:gd name="connsiteY2" fmla="*/ 2297912 h 2297912"/>
              <a:gd name="connsiteX3" fmla="*/ 0 w 4023973"/>
              <a:gd name="connsiteY3" fmla="*/ 1556232 h 2297912"/>
              <a:gd name="connsiteX0" fmla="*/ 0 w 4023973"/>
              <a:gd name="connsiteY0" fmla="*/ 1548770 h 2290450"/>
              <a:gd name="connsiteX1" fmla="*/ 2691801 w 4023973"/>
              <a:gd name="connsiteY1" fmla="*/ 0 h 2290450"/>
              <a:gd name="connsiteX2" fmla="*/ 4023973 w 4023973"/>
              <a:gd name="connsiteY2" fmla="*/ 2290450 h 2290450"/>
              <a:gd name="connsiteX3" fmla="*/ 0 w 4023973"/>
              <a:gd name="connsiteY3" fmla="*/ 1548770 h 2290450"/>
              <a:gd name="connsiteX0" fmla="*/ 0 w 4023973"/>
              <a:gd name="connsiteY0" fmla="*/ 1554723 h 2296403"/>
              <a:gd name="connsiteX1" fmla="*/ 2702112 w 4023973"/>
              <a:gd name="connsiteY1" fmla="*/ 0 h 2296403"/>
              <a:gd name="connsiteX2" fmla="*/ 4023973 w 4023973"/>
              <a:gd name="connsiteY2" fmla="*/ 2296403 h 2296403"/>
              <a:gd name="connsiteX3" fmla="*/ 0 w 4023973"/>
              <a:gd name="connsiteY3" fmla="*/ 1554723 h 2296403"/>
            </a:gdLst>
            <a:ahLst/>
            <a:cxnLst>
              <a:cxn ang="0">
                <a:pos x="connsiteX0" y="connsiteY0"/>
              </a:cxn>
              <a:cxn ang="0">
                <a:pos x="connsiteX1" y="connsiteY1"/>
              </a:cxn>
              <a:cxn ang="0">
                <a:pos x="connsiteX2" y="connsiteY2"/>
              </a:cxn>
              <a:cxn ang="0">
                <a:pos x="connsiteX3" y="connsiteY3"/>
              </a:cxn>
            </a:cxnLst>
            <a:rect l="l" t="t" r="r" b="b"/>
            <a:pathLst>
              <a:path w="4023973" h="2296403">
                <a:moveTo>
                  <a:pt x="0" y="1554723"/>
                </a:moveTo>
                <a:lnTo>
                  <a:pt x="2702112" y="0"/>
                </a:lnTo>
                <a:lnTo>
                  <a:pt x="4023973" y="2296403"/>
                </a:lnTo>
                <a:lnTo>
                  <a:pt x="0" y="1554723"/>
                </a:lnTo>
                <a:close/>
              </a:path>
            </a:pathLst>
          </a:custGeom>
          <a:solidFill>
            <a:srgbClr val="0B2A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sz="quarter" idx="10" hasCustomPrompt="1"/>
          </p:nvPr>
        </p:nvSpPr>
        <p:spPr>
          <a:xfrm>
            <a:off x="4572000" y="1248083"/>
            <a:ext cx="4114800" cy="338328"/>
          </a:xfrm>
          <a:prstGeom prst="rect">
            <a:avLst/>
          </a:prstGeom>
        </p:spPr>
        <p:txBody>
          <a:bodyPr tIns="0" bIns="0" anchor="ctr" anchorCtr="0">
            <a:noAutofit/>
          </a:bodyPr>
          <a:lstStyle>
            <a:lvl1pPr marL="0" indent="0" algn="r">
              <a:buFontTx/>
              <a:buNone/>
              <a:defRPr sz="1600" b="1" baseline="0">
                <a:solidFill>
                  <a:schemeClr val="bg1"/>
                </a:solidFill>
              </a:defRPr>
            </a:lvl1pPr>
            <a:lvl2pPr>
              <a:defRPr sz="1600"/>
            </a:lvl2pPr>
            <a:lvl3pPr>
              <a:defRPr sz="1600"/>
            </a:lvl3pPr>
            <a:lvl4pPr>
              <a:defRPr sz="1600"/>
            </a:lvl4pPr>
            <a:lvl5pPr>
              <a:defRPr sz="1600"/>
            </a:lvl5pPr>
          </a:lstStyle>
          <a:p>
            <a:pPr lvl="0"/>
            <a:r>
              <a:rPr lang="en-US" dirty="0"/>
              <a:t>Month 2015</a:t>
            </a:r>
          </a:p>
        </p:txBody>
      </p:sp>
      <p:cxnSp>
        <p:nvCxnSpPr>
          <p:cNvPr id="10" name="Straight Connector 9"/>
          <p:cNvCxnSpPr/>
          <p:nvPr userDrawn="1"/>
        </p:nvCxnSpPr>
        <p:spPr>
          <a:xfrm>
            <a:off x="1143000" y="4800600"/>
            <a:ext cx="8229600" cy="0"/>
          </a:xfrm>
          <a:prstGeom prst="line">
            <a:avLst/>
          </a:prstGeom>
          <a:ln w="19050">
            <a:solidFill>
              <a:srgbClr val="0B2A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660630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DISCUSSION DRAFT - NOT FOR DISTRIBUTION OR RELEASE </a:t>
            </a:r>
          </a:p>
        </p:txBody>
      </p:sp>
      <p:sp>
        <p:nvSpPr>
          <p:cNvPr id="6" name="Slide Number Placeholder 5"/>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1751771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DISCUSSION DRAFT - NOT FOR DISTRIBUTION OR RELEASE </a:t>
            </a:r>
          </a:p>
        </p:txBody>
      </p:sp>
      <p:sp>
        <p:nvSpPr>
          <p:cNvPr id="6" name="Slide Number Placeholder 5"/>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3915219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DISCUSSION DRAFT - NOT FOR DISTRIBUTION OR RELEASE </a:t>
            </a:r>
          </a:p>
        </p:txBody>
      </p:sp>
      <p:sp>
        <p:nvSpPr>
          <p:cNvPr id="6" name="Slide Number Placeholder 5"/>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2429629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DISCUSSION DRAFT - NOT FOR DISTRIBUTION OR RELEASE </a:t>
            </a:r>
          </a:p>
        </p:txBody>
      </p:sp>
      <p:sp>
        <p:nvSpPr>
          <p:cNvPr id="7" name="Slide Number Placeholder 6"/>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2878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a:t>DISCUSSION DRAFT - NOT FOR DISTRIBUTION OR RELEASE </a:t>
            </a:r>
          </a:p>
        </p:txBody>
      </p:sp>
      <p:sp>
        <p:nvSpPr>
          <p:cNvPr id="9" name="Slide Number Placeholder 8"/>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2310454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DISCUSSION DRAFT - NOT FOR DISTRIBUTION OR RELEASE </a:t>
            </a:r>
          </a:p>
        </p:txBody>
      </p:sp>
      <p:sp>
        <p:nvSpPr>
          <p:cNvPr id="5" name="Slide Number Placeholder 4"/>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53002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DISCUSSION DRAFT - NOT FOR DISTRIBUTION OR RELEASE </a:t>
            </a:r>
          </a:p>
        </p:txBody>
      </p:sp>
      <p:sp>
        <p:nvSpPr>
          <p:cNvPr id="4" name="Slide Number Placeholder 3"/>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6511205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DISCUSSION DRAFT - NOT FOR DISTRIBUTION OR RELEASE </a:t>
            </a:r>
          </a:p>
        </p:txBody>
      </p:sp>
      <p:sp>
        <p:nvSpPr>
          <p:cNvPr id="7" name="Slide Number Placeholder 6"/>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3070867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DISCUSSION DRAFT - NOT FOR DISTRIBUTION OR RELEASE </a:t>
            </a:r>
          </a:p>
        </p:txBody>
      </p:sp>
      <p:sp>
        <p:nvSpPr>
          <p:cNvPr id="7" name="Slide Number Placeholder 6"/>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3465979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DISCUSSION DRAFT - NOT FOR DISTRIBUTION OR RELEASE </a:t>
            </a:r>
          </a:p>
        </p:txBody>
      </p:sp>
      <p:sp>
        <p:nvSpPr>
          <p:cNvPr id="6" name="Slide Number Placeholder 5"/>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9526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 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22324" y="1600200"/>
            <a:ext cx="7772400" cy="3579849"/>
          </a:xfrm>
        </p:spPr>
        <p:txBody>
          <a:bodyPr tIns="0" rIns="0" bIns="0">
            <a:noAutofit/>
          </a:bodyPr>
          <a:lstStyle>
            <a:lvl1pPr marL="274320" indent="-274320">
              <a:spcBef>
                <a:spcPts val="1200"/>
              </a:spcBef>
              <a:spcAft>
                <a:spcPts val="300"/>
              </a:spcAft>
              <a:buClr>
                <a:schemeClr val="accent2"/>
              </a:buClr>
              <a:buFont typeface="Wingdings" panose="05000000000000000000" pitchFamily="2" charset="2"/>
              <a:buChar char="§"/>
              <a:defRPr sz="2400" b="0" spc="0" baseline="0"/>
            </a:lvl1pPr>
            <a:lvl2pPr marL="640080" indent="-274320">
              <a:defRPr sz="2200" spc="0"/>
            </a:lvl2pPr>
            <a:lvl3pPr>
              <a:defRPr sz="2200"/>
            </a:lvl3pPr>
            <a:lvl4pPr marL="731520" indent="-274320">
              <a:spcBef>
                <a:spcPts val="300"/>
              </a:spcBef>
              <a:spcAft>
                <a:spcPts val="300"/>
              </a:spcAft>
              <a:buSzPct val="40000"/>
              <a:buFont typeface="Segoe UI Symbol" panose="020B0502040204020203" pitchFamily="34" charset="0"/>
              <a:buChar char="▀"/>
              <a:defRPr lang="en-US" sz="2300" kern="1200" spc="20" dirty="0" smtClean="0">
                <a:solidFill>
                  <a:schemeClr val="tx1"/>
                </a:solidFill>
                <a:latin typeface="+mn-lt"/>
                <a:ea typeface="+mn-ea"/>
                <a:cs typeface="+mn-cs"/>
              </a:defRPr>
            </a:lvl4pPr>
            <a:lvl5pPr marL="859536" indent="-274320">
              <a:spcBef>
                <a:spcPts val="400"/>
              </a:spcBef>
              <a:spcAft>
                <a:spcPts val="400"/>
              </a:spcAft>
              <a:buSzPct val="40000"/>
              <a:buFont typeface="Segoe UI Symbol" panose="020B0502040204020203" pitchFamily="34" charset="0"/>
              <a:buChar char="▀"/>
              <a:defRPr sz="2300"/>
            </a:lvl5pPr>
            <a:lvl6pPr marL="1097280" indent="-274320">
              <a:spcBef>
                <a:spcPts val="400"/>
              </a:spcBef>
              <a:spcAft>
                <a:spcPts val="400"/>
              </a:spcAft>
              <a:buSzPct val="40000"/>
              <a:buFont typeface="Segoe UI Symbol" panose="020B0502040204020203" pitchFamily="34" charset="0"/>
              <a:buChar char="▀"/>
              <a:defRPr sz="2300"/>
            </a:lvl6pPr>
            <a:lvl7pPr marL="1353312" indent="-274320">
              <a:spcBef>
                <a:spcPts val="400"/>
              </a:spcBef>
              <a:spcAft>
                <a:spcPts val="400"/>
              </a:spcAft>
              <a:buSzPct val="40000"/>
              <a:buFont typeface="Segoe UI Symbol" panose="020B0502040204020203" pitchFamily="34" charset="0"/>
              <a:buChar char="▀"/>
              <a:defRPr sz="2300"/>
            </a:lvl7pPr>
          </a:lstStyle>
          <a:p>
            <a:pPr lvl="0"/>
            <a:r>
              <a:rPr lang="en-US" dirty="0"/>
              <a:t>Click to edit Master text</a:t>
            </a:r>
          </a:p>
          <a:p>
            <a:pPr lvl="1"/>
            <a:r>
              <a:rPr lang="en-US" dirty="0"/>
              <a:t>Second </a:t>
            </a:r>
          </a:p>
          <a:p>
            <a:pPr lvl="1"/>
            <a:endParaRPr lang="en-US" dirty="0"/>
          </a:p>
        </p:txBody>
      </p:sp>
      <p:sp>
        <p:nvSpPr>
          <p:cNvPr id="6" name="Slide Number Placeholder 5"/>
          <p:cNvSpPr>
            <a:spLocks noGrp="1"/>
          </p:cNvSpPr>
          <p:nvPr>
            <p:ph type="sldNum" sz="quarter" idx="12"/>
          </p:nvPr>
        </p:nvSpPr>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7" name="Title 6"/>
          <p:cNvSpPr>
            <a:spLocks noGrp="1"/>
          </p:cNvSpPr>
          <p:nvPr>
            <p:ph type="title"/>
          </p:nvPr>
        </p:nvSpPr>
        <p:spPr>
          <a:xfrm>
            <a:off x="822324" y="365760"/>
            <a:ext cx="7589520" cy="548640"/>
          </a:xfrm>
        </p:spPr>
        <p:txBody>
          <a:bodyPr rIns="0" bIns="0"/>
          <a:lstStyle/>
          <a:p>
            <a:r>
              <a:rPr lang="en-US" dirty="0"/>
              <a:t>Click to edit Master title style</a:t>
            </a:r>
          </a:p>
        </p:txBody>
      </p:sp>
      <p:sp>
        <p:nvSpPr>
          <p:cNvPr id="9" name="Text Placeholder 8"/>
          <p:cNvSpPr>
            <a:spLocks noGrp="1"/>
          </p:cNvSpPr>
          <p:nvPr>
            <p:ph type="body" sz="quarter" idx="14" hasCustomPrompt="1"/>
          </p:nvPr>
        </p:nvSpPr>
        <p:spPr>
          <a:xfrm>
            <a:off x="822324" y="5486400"/>
            <a:ext cx="7589520" cy="457200"/>
          </a:xfrm>
        </p:spPr>
        <p:txBody>
          <a:bodyPr tIns="0" rIns="0" anchor="b" anchorCtr="0">
            <a:noAutofit/>
          </a:bodyPr>
          <a:lstStyle>
            <a:lvl1pPr>
              <a:defRPr sz="1400" spc="0" baseline="0"/>
            </a:lvl1pPr>
          </a:lstStyle>
          <a:p>
            <a:pPr lvl="0"/>
            <a:r>
              <a:rPr lang="en-US" dirty="0"/>
              <a:t>Footnote</a:t>
            </a:r>
          </a:p>
        </p:txBody>
      </p:sp>
    </p:spTree>
    <p:extLst>
      <p:ext uri="{BB962C8B-B14F-4D97-AF65-F5344CB8AC3E}">
        <p14:creationId xmlns:p14="http://schemas.microsoft.com/office/powerpoint/2010/main" val="3356606585"/>
      </p:ext>
    </p:extLst>
  </p:cSld>
  <p:clrMapOvr>
    <a:masterClrMapping/>
  </p:clrMapOvr>
  <p:hf hdr="0" dt="0"/>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DISCUSSION DRAFT - NOT FOR DISTRIBUTION OR RELEASE </a:t>
            </a:r>
          </a:p>
        </p:txBody>
      </p:sp>
      <p:sp>
        <p:nvSpPr>
          <p:cNvPr id="6" name="Slide Number Placeholder 5"/>
          <p:cNvSpPr>
            <a:spLocks noGrp="1"/>
          </p:cNvSpPr>
          <p:nvPr>
            <p:ph type="sldNum" sz="quarter" idx="12"/>
          </p:nvPr>
        </p:nvSpPr>
        <p:spPr/>
        <p:txBody>
          <a:bodyPr/>
          <a:lstStyle/>
          <a:p>
            <a:fld id="{3F97E7AE-502C-4AA1-84CF-F66D304E92D2}" type="slidenum">
              <a:rPr lang="en-US" smtClean="0"/>
              <a:t>‹#›</a:t>
            </a:fld>
            <a:endParaRPr lang="en-US" dirty="0"/>
          </a:p>
        </p:txBody>
      </p:sp>
    </p:spTree>
    <p:extLst>
      <p:ext uri="{BB962C8B-B14F-4D97-AF65-F5344CB8AC3E}">
        <p14:creationId xmlns:p14="http://schemas.microsoft.com/office/powerpoint/2010/main" val="3483901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 Study mandate">
    <p:spTree>
      <p:nvGrpSpPr>
        <p:cNvPr id="1" name=""/>
        <p:cNvGrpSpPr/>
        <p:nvPr/>
      </p:nvGrpSpPr>
      <p:grpSpPr>
        <a:xfrm>
          <a:off x="0" y="0"/>
          <a:ext cx="0" cy="0"/>
          <a:chOff x="0" y="0"/>
          <a:chExt cx="0" cy="0"/>
        </a:xfrm>
      </p:grpSpPr>
      <p:sp>
        <p:nvSpPr>
          <p:cNvPr id="11" name="Content Placeholder 10"/>
          <p:cNvSpPr>
            <a:spLocks noGrp="1"/>
          </p:cNvSpPr>
          <p:nvPr>
            <p:ph sz="quarter" idx="11" hasCustomPrompt="1"/>
          </p:nvPr>
        </p:nvSpPr>
        <p:spPr>
          <a:xfrm>
            <a:off x="822960" y="1600200"/>
            <a:ext cx="7772400" cy="3784600"/>
          </a:xfrm>
          <a:prstGeom prst="rect">
            <a:avLst/>
          </a:prstGeom>
        </p:spPr>
        <p:txBody>
          <a:bodyPr/>
          <a:lstStyle>
            <a:lvl1pPr marL="0" indent="0">
              <a:spcBef>
                <a:spcPts val="0"/>
              </a:spcBef>
              <a:spcAft>
                <a:spcPts val="0"/>
              </a:spcAft>
              <a:buNone/>
              <a:defRPr baseline="0"/>
            </a:lvl1pPr>
            <a:lvl2pPr marL="0" indent="0">
              <a:spcBef>
                <a:spcPts val="0"/>
              </a:spcBef>
              <a:spcAft>
                <a:spcPts val="0"/>
              </a:spcAft>
              <a:buNone/>
              <a:defRPr/>
            </a:lvl2pPr>
            <a:lvl3pPr marL="0" indent="0">
              <a:spcBef>
                <a:spcPts val="0"/>
              </a:spcBef>
              <a:spcAft>
                <a:spcPts val="0"/>
              </a:spcAft>
              <a:buNone/>
              <a:defRPr/>
            </a:lvl3pPr>
            <a:lvl4pPr marL="0" indent="0">
              <a:spcBef>
                <a:spcPts val="0"/>
              </a:spcBef>
              <a:spcAft>
                <a:spcPts val="0"/>
              </a:spcAft>
              <a:buNone/>
              <a:defRPr/>
            </a:lvl4pPr>
            <a:lvl5pPr marL="0" indent="0">
              <a:spcBef>
                <a:spcPts val="0"/>
              </a:spcBef>
              <a:spcAft>
                <a:spcPts val="0"/>
              </a:spcAft>
              <a:buNone/>
              <a:defRPr/>
            </a:lvl5pPr>
          </a:lstStyle>
          <a:p>
            <a:pPr lvl="0"/>
            <a:r>
              <a:rPr lang="en-US" dirty="0"/>
              <a:t>Text of mandate</a:t>
            </a:r>
          </a:p>
        </p:txBody>
      </p:sp>
      <p:sp>
        <p:nvSpPr>
          <p:cNvPr id="12" name="Title 11"/>
          <p:cNvSpPr>
            <a:spLocks noGrp="1"/>
          </p:cNvSpPr>
          <p:nvPr>
            <p:ph type="title" hasCustomPrompt="1"/>
          </p:nvPr>
        </p:nvSpPr>
        <p:spPr/>
        <p:txBody>
          <a:bodyPr anchor="t" anchorCtr="0"/>
          <a:lstStyle>
            <a:lvl1pPr>
              <a:defRPr>
                <a:solidFill>
                  <a:srgbClr val="0B2A66"/>
                </a:solidFill>
              </a:defRPr>
            </a:lvl1pPr>
          </a:lstStyle>
          <a:p>
            <a:r>
              <a:rPr lang="en-US" dirty="0"/>
              <a:t>Study mandate</a:t>
            </a:r>
          </a:p>
        </p:txBody>
      </p:sp>
      <p:sp>
        <p:nvSpPr>
          <p:cNvPr id="6" name="Slide Number Placeholder 5"/>
          <p:cNvSpPr>
            <a:spLocks noGrp="1"/>
          </p:cNvSpPr>
          <p:nvPr>
            <p:ph type="sldNum" sz="quarter" idx="13"/>
          </p:nvPr>
        </p:nvSpPr>
        <p:spPr>
          <a:xfrm>
            <a:off x="8401038" y="6170822"/>
            <a:ext cx="502920" cy="502920"/>
          </a:xfrm>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7" name="TextBox 6"/>
          <p:cNvSpPr txBox="1"/>
          <p:nvPr userDrawn="1"/>
        </p:nvSpPr>
        <p:spPr>
          <a:xfrm>
            <a:off x="439445" y="6021315"/>
            <a:ext cx="1465555"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JLARC</a:t>
            </a:r>
            <a:endParaRPr lang="en-US" sz="1600" b="1" kern="1200" baseline="0" noProof="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87370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 In This Presentation">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401038" y="6170822"/>
            <a:ext cx="502920" cy="502920"/>
          </a:xfrm>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8" name="TextBox 7"/>
          <p:cNvSpPr txBox="1"/>
          <p:nvPr userDrawn="1"/>
        </p:nvSpPr>
        <p:spPr>
          <a:xfrm>
            <a:off x="439445" y="6021315"/>
            <a:ext cx="1465555"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JLARC</a:t>
            </a:r>
            <a:endParaRPr lang="en-US" sz="1600" b="1" kern="1200" baseline="0" noProof="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9" name="Title 11"/>
          <p:cNvSpPr txBox="1">
            <a:spLocks/>
          </p:cNvSpPr>
          <p:nvPr userDrawn="1"/>
        </p:nvSpPr>
        <p:spPr>
          <a:xfrm>
            <a:off x="822960" y="381000"/>
            <a:ext cx="7520940" cy="548640"/>
          </a:xfrm>
          <a:prstGeom prst="rect">
            <a:avLst/>
          </a:prstGeom>
        </p:spPr>
        <p:txBody>
          <a:bodyPr vert="horz" lIns="91440" tIns="45720" rIns="0" bIns="0" rtlCol="0" anchor="t" anchorCtr="0">
            <a:noAutofit/>
          </a:bodyPr>
          <a:lstStyle>
            <a:lvl1pPr algn="l" defTabSz="914400" rtl="0" eaLnBrk="1" latinLnBrk="0" hangingPunct="1">
              <a:spcBef>
                <a:spcPct val="0"/>
              </a:spcBef>
              <a:buNone/>
              <a:defRPr sz="2800" kern="1200" cap="none" baseline="0">
                <a:solidFill>
                  <a:srgbClr val="0B2A66"/>
                </a:solidFill>
                <a:latin typeface="+mj-lt"/>
                <a:ea typeface="+mj-ea"/>
                <a:cs typeface="+mj-cs"/>
              </a:defRPr>
            </a:lvl1pPr>
          </a:lstStyle>
          <a:p>
            <a:r>
              <a:rPr lang="en-US" dirty="0"/>
              <a:t>In this presentation</a:t>
            </a:r>
          </a:p>
        </p:txBody>
      </p:sp>
      <p:sp>
        <p:nvSpPr>
          <p:cNvPr id="10" name="Content Placeholder 2"/>
          <p:cNvSpPr>
            <a:spLocks noGrp="1"/>
          </p:cNvSpPr>
          <p:nvPr>
            <p:ph sz="quarter" idx="13"/>
          </p:nvPr>
        </p:nvSpPr>
        <p:spPr>
          <a:xfrm>
            <a:off x="822959" y="1600201"/>
            <a:ext cx="7772400" cy="3733799"/>
          </a:xfrm>
        </p:spPr>
        <p:txBody>
          <a:bodyPr rIns="0" bIns="0" anchor="t" anchorCtr="0">
            <a:noAutofit/>
          </a:bodyPr>
          <a:lstStyle>
            <a:lvl1pPr>
              <a:defRPr>
                <a:solidFill>
                  <a:schemeClr val="bg1">
                    <a:lumMod val="50000"/>
                  </a:schemeClr>
                </a:solidFill>
              </a:defRPr>
            </a:lvl1pPr>
          </a:lstStyle>
          <a:p>
            <a:pPr lvl="0"/>
            <a:r>
              <a:rPr lang="en-US" dirty="0"/>
              <a:t>Edit Master text styles</a:t>
            </a:r>
          </a:p>
          <a:p>
            <a:pPr lvl="0"/>
            <a:r>
              <a:rPr lang="en-US" dirty="0"/>
              <a:t>Edit Master text styles</a:t>
            </a:r>
          </a:p>
        </p:txBody>
      </p:sp>
    </p:spTree>
    <p:extLst>
      <p:ext uri="{BB962C8B-B14F-4D97-AF65-F5344CB8AC3E}">
        <p14:creationId xmlns:p14="http://schemas.microsoft.com/office/powerpoint/2010/main" val="2221654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 Findings">
    <p:spTree>
      <p:nvGrpSpPr>
        <p:cNvPr id="1" name=""/>
        <p:cNvGrpSpPr/>
        <p:nvPr/>
      </p:nvGrpSpPr>
      <p:grpSpPr>
        <a:xfrm>
          <a:off x="0" y="0"/>
          <a:ext cx="0" cy="0"/>
          <a:chOff x="0" y="0"/>
          <a:chExt cx="0" cy="0"/>
        </a:xfrm>
      </p:grpSpPr>
      <p:sp>
        <p:nvSpPr>
          <p:cNvPr id="11" name="Content Placeholder 10"/>
          <p:cNvSpPr>
            <a:spLocks noGrp="1"/>
          </p:cNvSpPr>
          <p:nvPr>
            <p:ph sz="quarter" idx="11" hasCustomPrompt="1"/>
          </p:nvPr>
        </p:nvSpPr>
        <p:spPr>
          <a:xfrm>
            <a:off x="822960" y="1524000"/>
            <a:ext cx="7772400" cy="2854732"/>
          </a:xfrm>
          <a:prstGeom prst="rect">
            <a:avLst/>
          </a:prstGeom>
        </p:spPr>
        <p:txBody>
          <a:bodyPr rIns="0" bIns="0" anchor="ctr" anchorCtr="0">
            <a:noAutofit/>
          </a:bodyPr>
          <a:lstStyle>
            <a:lvl1pPr marL="0" indent="0">
              <a:spcBef>
                <a:spcPts val="0"/>
              </a:spcBef>
              <a:spcAft>
                <a:spcPts val="0"/>
              </a:spcAft>
              <a:buNone/>
              <a:defRPr spc="20" baseline="0"/>
            </a:lvl1pPr>
            <a:lvl2pPr marL="0" indent="0">
              <a:spcBef>
                <a:spcPts val="0"/>
              </a:spcBef>
              <a:spcAft>
                <a:spcPts val="0"/>
              </a:spcAft>
              <a:buNone/>
              <a:defRPr/>
            </a:lvl2pPr>
            <a:lvl3pPr marL="0" indent="0">
              <a:spcBef>
                <a:spcPts val="0"/>
              </a:spcBef>
              <a:spcAft>
                <a:spcPts val="0"/>
              </a:spcAft>
              <a:buNone/>
              <a:defRPr/>
            </a:lvl3pPr>
            <a:lvl4pPr marL="0" indent="0">
              <a:spcBef>
                <a:spcPts val="0"/>
              </a:spcBef>
              <a:spcAft>
                <a:spcPts val="0"/>
              </a:spcAft>
              <a:buNone/>
              <a:defRPr/>
            </a:lvl4pPr>
            <a:lvl5pPr marL="0" indent="0">
              <a:spcBef>
                <a:spcPts val="0"/>
              </a:spcBef>
              <a:spcAft>
                <a:spcPts val="0"/>
              </a:spcAft>
              <a:buNone/>
              <a:defRPr/>
            </a:lvl5pPr>
          </a:lstStyle>
          <a:p>
            <a:pPr lvl="0"/>
            <a:r>
              <a:rPr lang="en-US" dirty="0"/>
              <a:t>Text of findings/recommendations</a:t>
            </a:r>
          </a:p>
        </p:txBody>
      </p:sp>
      <p:sp>
        <p:nvSpPr>
          <p:cNvPr id="12" name="Title 11"/>
          <p:cNvSpPr>
            <a:spLocks noGrp="1"/>
          </p:cNvSpPr>
          <p:nvPr>
            <p:ph type="title" hasCustomPrompt="1"/>
          </p:nvPr>
        </p:nvSpPr>
        <p:spPr>
          <a:xfrm>
            <a:off x="822960" y="365760"/>
            <a:ext cx="7589520" cy="548640"/>
          </a:xfrm>
        </p:spPr>
        <p:txBody>
          <a:bodyPr rIns="0" bIns="0" anchor="t" anchorCtr="0"/>
          <a:lstStyle>
            <a:lvl1pPr>
              <a:defRPr>
                <a:solidFill>
                  <a:srgbClr val="0B2A66"/>
                </a:solidFill>
              </a:defRPr>
            </a:lvl1pPr>
          </a:lstStyle>
          <a:p>
            <a:r>
              <a:rPr lang="en-US" dirty="0"/>
              <a:t>Findings/Recommendations</a:t>
            </a:r>
          </a:p>
        </p:txBody>
      </p:sp>
      <p:sp>
        <p:nvSpPr>
          <p:cNvPr id="6" name="Slide Number Placeholder 5"/>
          <p:cNvSpPr>
            <a:spLocks noGrp="1"/>
          </p:cNvSpPr>
          <p:nvPr>
            <p:ph type="sldNum" sz="quarter" idx="13"/>
          </p:nvPr>
        </p:nvSpPr>
        <p:spPr>
          <a:xfrm>
            <a:off x="8401038" y="6170822"/>
            <a:ext cx="502920" cy="502920"/>
          </a:xfrm>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7" name="TextBox 6"/>
          <p:cNvSpPr txBox="1"/>
          <p:nvPr userDrawn="1"/>
        </p:nvSpPr>
        <p:spPr>
          <a:xfrm>
            <a:off x="439445" y="6021315"/>
            <a:ext cx="1465555"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JLARC</a:t>
            </a:r>
            <a:endParaRPr lang="en-US" sz="1600" b="1" kern="1200" baseline="0" noProof="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2054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 Tab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chor="t" anchorCtr="0"/>
          <a:lstStyle>
            <a:lvl1pPr>
              <a:defRPr/>
            </a:lvl1pPr>
          </a:lstStyle>
          <a:p>
            <a:r>
              <a:rPr lang="en-US" dirty="0"/>
              <a:t>Table Slide</a:t>
            </a:r>
          </a:p>
        </p:txBody>
      </p:sp>
      <p:sp>
        <p:nvSpPr>
          <p:cNvPr id="5" name="Slide Number Placeholder 4"/>
          <p:cNvSpPr>
            <a:spLocks noGrp="1"/>
          </p:cNvSpPr>
          <p:nvPr>
            <p:ph type="sldNum" sz="quarter" idx="12"/>
          </p:nvPr>
        </p:nvSpPr>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4" name="Table Placeholder 3"/>
          <p:cNvSpPr>
            <a:spLocks noGrp="1"/>
          </p:cNvSpPr>
          <p:nvPr>
            <p:ph type="tbl" sz="quarter" idx="14"/>
          </p:nvPr>
        </p:nvSpPr>
        <p:spPr>
          <a:xfrm>
            <a:off x="822325" y="1752600"/>
            <a:ext cx="7521575" cy="2819400"/>
          </a:xfrm>
        </p:spPr>
        <p:txBody>
          <a:bodyPr/>
          <a:lstStyle/>
          <a:p>
            <a:endParaRPr lang="en-US" dirty="0"/>
          </a:p>
        </p:txBody>
      </p:sp>
    </p:spTree>
    <p:extLst>
      <p:ext uri="{BB962C8B-B14F-4D97-AF65-F5344CB8AC3E}">
        <p14:creationId xmlns:p14="http://schemas.microsoft.com/office/powerpoint/2010/main" val="270980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DIE -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Click to edit Master title style</a:t>
            </a:r>
          </a:p>
        </p:txBody>
      </p:sp>
      <p:sp>
        <p:nvSpPr>
          <p:cNvPr id="5" name="Slide Number Placeholder 4"/>
          <p:cNvSpPr>
            <a:spLocks noGrp="1"/>
          </p:cNvSpPr>
          <p:nvPr>
            <p:ph type="sldNum" sz="quarter" idx="12"/>
          </p:nvPr>
        </p:nvSpPr>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Tree>
    <p:extLst>
      <p:ext uri="{BB962C8B-B14F-4D97-AF65-F5344CB8AC3E}">
        <p14:creationId xmlns:p14="http://schemas.microsoft.com/office/powerpoint/2010/main" val="4183244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Tree>
    <p:extLst>
      <p:ext uri="{BB962C8B-B14F-4D97-AF65-F5344CB8AC3E}">
        <p14:creationId xmlns:p14="http://schemas.microsoft.com/office/powerpoint/2010/main" val="286194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ST SLIDE - JLARC staff">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914400" y="381000"/>
            <a:ext cx="7772400" cy="533400"/>
          </a:xfrm>
          <a:prstGeom prst="rect">
            <a:avLst/>
          </a:prstGeom>
        </p:spPr>
        <p:txBody>
          <a:bodyPr vert="horz" lIns="0" tIns="45720" rIns="0" bIns="45720" rtlCol="0" anchor="t" anchorCtr="0">
            <a:noAutofit/>
          </a:bodyPr>
          <a:lstStyle>
            <a:lvl1pPr>
              <a:defRPr>
                <a:solidFill>
                  <a:srgbClr val="0B2A66"/>
                </a:solidFill>
              </a:defRPr>
            </a:lvl1pPr>
          </a:lstStyle>
          <a:p>
            <a:r>
              <a:rPr lang="en-US" dirty="0"/>
              <a:t>JLARC staff for this report</a:t>
            </a:r>
          </a:p>
        </p:txBody>
      </p:sp>
      <p:sp>
        <p:nvSpPr>
          <p:cNvPr id="9" name="Text Placeholder 2"/>
          <p:cNvSpPr>
            <a:spLocks noGrp="1"/>
          </p:cNvSpPr>
          <p:nvPr>
            <p:ph type="body" sz="quarter" idx="13" hasCustomPrompt="1"/>
          </p:nvPr>
        </p:nvSpPr>
        <p:spPr>
          <a:xfrm>
            <a:off x="914399" y="1600200"/>
            <a:ext cx="7772400" cy="3810000"/>
          </a:xfrm>
          <a:prstGeom prst="rect">
            <a:avLst/>
          </a:prstGeom>
        </p:spPr>
        <p:txBody>
          <a:bodyPr/>
          <a:lstStyle>
            <a:lvl1pPr marL="0" marR="0" indent="0" algn="l" defTabSz="914400" rtl="0" eaLnBrk="1" fontAlgn="auto" latinLnBrk="0" hangingPunct="1">
              <a:lnSpc>
                <a:spcPct val="100000"/>
              </a:lnSpc>
              <a:spcBef>
                <a:spcPts val="600"/>
              </a:spcBef>
              <a:spcAft>
                <a:spcPts val="600"/>
              </a:spcAft>
              <a:buClrTx/>
              <a:buSzPct val="90000"/>
              <a:buFont typeface="Arial" pitchFamily="34" charset="0"/>
              <a:buNone/>
              <a:tabLst/>
              <a:defRPr/>
            </a:lvl1pPr>
          </a:lstStyle>
          <a:p>
            <a:pPr lvl="0"/>
            <a:r>
              <a:rPr lang="en-US" dirty="0"/>
              <a:t>Name, title</a:t>
            </a:r>
          </a:p>
          <a:p>
            <a:pPr marL="0" marR="0" lvl="0" indent="0" algn="l" defTabSz="914400" rtl="0" eaLnBrk="1" fontAlgn="auto" latinLnBrk="0" hangingPunct="1">
              <a:lnSpc>
                <a:spcPct val="100000"/>
              </a:lnSpc>
              <a:spcBef>
                <a:spcPts val="600"/>
              </a:spcBef>
              <a:spcAft>
                <a:spcPts val="600"/>
              </a:spcAft>
              <a:buClrTx/>
              <a:buSzPct val="90000"/>
              <a:buFont typeface="Arial" pitchFamily="34" charset="0"/>
              <a:buNone/>
              <a:tabLst/>
              <a:defRPr/>
            </a:pPr>
            <a:r>
              <a:rPr lang="en-US" dirty="0"/>
              <a:t>Name, title</a:t>
            </a:r>
          </a:p>
          <a:p>
            <a:pPr marL="0" marR="0" lvl="0" indent="0" algn="l" defTabSz="914400" rtl="0" eaLnBrk="1" fontAlgn="auto" latinLnBrk="0" hangingPunct="1">
              <a:lnSpc>
                <a:spcPct val="100000"/>
              </a:lnSpc>
              <a:spcBef>
                <a:spcPts val="600"/>
              </a:spcBef>
              <a:spcAft>
                <a:spcPts val="600"/>
              </a:spcAft>
              <a:buClrTx/>
              <a:buSzPct val="90000"/>
              <a:buFont typeface="Arial" pitchFamily="34" charset="0"/>
              <a:buNone/>
              <a:tabLst/>
              <a:defRPr/>
            </a:pPr>
            <a:r>
              <a:rPr lang="en-US" dirty="0"/>
              <a:t>Name, title</a:t>
            </a:r>
          </a:p>
          <a:p>
            <a:pPr marL="0" marR="0" lvl="0" indent="0" algn="l" defTabSz="914400" rtl="0" eaLnBrk="1" fontAlgn="auto" latinLnBrk="0" hangingPunct="1">
              <a:lnSpc>
                <a:spcPct val="100000"/>
              </a:lnSpc>
              <a:spcBef>
                <a:spcPts val="600"/>
              </a:spcBef>
              <a:spcAft>
                <a:spcPts val="600"/>
              </a:spcAft>
              <a:buClrTx/>
              <a:buSzPct val="90000"/>
              <a:buFont typeface="Arial" pitchFamily="34" charset="0"/>
              <a:buNone/>
              <a:tabLst/>
              <a:defRPr/>
            </a:pPr>
            <a:r>
              <a:rPr lang="en-US" dirty="0"/>
              <a:t>Name, title</a:t>
            </a:r>
          </a:p>
          <a:p>
            <a:pPr lvl="0"/>
            <a:endParaRPr lang="en-US" dirty="0"/>
          </a:p>
        </p:txBody>
      </p:sp>
      <p:sp>
        <p:nvSpPr>
          <p:cNvPr id="22" name="TextBox 21"/>
          <p:cNvSpPr txBox="1"/>
          <p:nvPr userDrawn="1"/>
        </p:nvSpPr>
        <p:spPr>
          <a:xfrm>
            <a:off x="439445" y="6021315"/>
            <a:ext cx="1465555"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JLARC</a:t>
            </a:r>
            <a:endParaRPr lang="en-US" sz="1600" b="1" kern="1200" baseline="0" noProof="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7" name="Slide Number Placeholder 5"/>
          <p:cNvSpPr>
            <a:spLocks noGrp="1"/>
          </p:cNvSpPr>
          <p:nvPr>
            <p:ph type="sldNum" sz="quarter" idx="12"/>
          </p:nvPr>
        </p:nvSpPr>
        <p:spPr>
          <a:xfrm>
            <a:off x="8401038" y="6170822"/>
            <a:ext cx="502920" cy="502920"/>
          </a:xfrm>
        </p:spPr>
        <p:txBody>
          <a:bodyPr/>
          <a:lstStyle>
            <a:lvl1pPr>
              <a:defRPr b="1">
                <a:latin typeface="Segoe UI" panose="020B0502040204020203" pitchFamily="34" charset="0"/>
                <a:ea typeface="Segoe UI" panose="020B0502040204020203" pitchFamily="34" charset="0"/>
                <a:cs typeface="Segoe UI" panose="020B0502040204020203" pitchFamily="34" charset="0"/>
              </a:defRPr>
            </a:lvl1pPr>
          </a:lstStyle>
          <a:p>
            <a:fld id="{59DE6EB8-52AB-45EA-A660-3E1EBFA72987}" type="slidenum">
              <a:rPr lang="en-US" smtClean="0"/>
              <a:pPr/>
              <a:t>‹#›</a:t>
            </a:fld>
            <a:endParaRPr lang="en-US" dirty="0"/>
          </a:p>
        </p:txBody>
      </p:sp>
      <p:sp>
        <p:nvSpPr>
          <p:cNvPr id="8" name="TextBox 7"/>
          <p:cNvSpPr txBox="1"/>
          <p:nvPr userDrawn="1"/>
        </p:nvSpPr>
        <p:spPr>
          <a:xfrm>
            <a:off x="3962400" y="6122834"/>
            <a:ext cx="4343400" cy="584775"/>
          </a:xfrm>
          <a:prstGeom prst="rect">
            <a:avLst/>
          </a:prstGeom>
          <a:noFill/>
        </p:spPr>
        <p:txBody>
          <a:bodyPr wrap="square" rtlCol="0">
            <a:spAutoFit/>
          </a:bodyPr>
          <a:lstStyle/>
          <a:p>
            <a:pPr algn="r"/>
            <a:r>
              <a:rPr lang="en-US" sz="1600" b="1" dirty="0">
                <a:solidFill>
                  <a:schemeClr val="bg1"/>
                </a:solidFill>
              </a:rPr>
              <a:t>http://jlarc.virginia.gov/</a:t>
            </a:r>
          </a:p>
          <a:p>
            <a:pPr algn="r"/>
            <a:r>
              <a:rPr lang="en-US" sz="1600" b="1" dirty="0">
                <a:solidFill>
                  <a:schemeClr val="bg1"/>
                </a:solidFill>
              </a:rPr>
              <a:t>(804) 786-1258</a:t>
            </a:r>
          </a:p>
        </p:txBody>
      </p:sp>
    </p:spTree>
    <p:extLst>
      <p:ext uri="{BB962C8B-B14F-4D97-AF65-F5344CB8AC3E}">
        <p14:creationId xmlns:p14="http://schemas.microsoft.com/office/powerpoint/2010/main" val="2944360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943600"/>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rgbClr val="0B2A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944259"/>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rgbClr val="08A1D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439445" y="6021315"/>
            <a:ext cx="1465555" cy="338554"/>
          </a:xfrm>
          <a:prstGeom prst="rect">
            <a:avLst/>
          </a:prstGeom>
          <a:noFill/>
        </p:spPr>
        <p:txBody>
          <a:bodyPr wrap="square" lIns="0" r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JLARC</a:t>
            </a:r>
            <a:endParaRPr lang="en-US" sz="1600" b="1" kern="1200" baseline="0" noProof="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p:cNvSpPr>
            <a:spLocks noGrp="1"/>
          </p:cNvSpPr>
          <p:nvPr>
            <p:ph type="body" idx="1"/>
          </p:nvPr>
        </p:nvSpPr>
        <p:spPr>
          <a:xfrm>
            <a:off x="822960" y="1600200"/>
            <a:ext cx="7772400" cy="3579849"/>
          </a:xfrm>
          <a:prstGeom prst="rect">
            <a:avLst/>
          </a:prstGeom>
        </p:spPr>
        <p:txBody>
          <a:bodyPr vert="horz" lIns="91440" tIns="45720" rIns="91440" bIns="45720" rtlCol="0">
            <a:normAutofit/>
          </a:bodyPr>
          <a:lstStyle/>
          <a:p>
            <a:pPr marL="274320" lvl="0" indent="-274320" algn="l" defTabSz="914400" rtl="0" eaLnBrk="1" latinLnBrk="0" hangingPunct="1">
              <a:spcBef>
                <a:spcPts val="1200"/>
              </a:spcBef>
              <a:spcAft>
                <a:spcPts val="300"/>
              </a:spcAft>
              <a:buClr>
                <a:schemeClr val="accent2"/>
              </a:buClr>
              <a:buFont typeface="Wingdings" panose="05000000000000000000" pitchFamily="2" charset="2"/>
              <a:buChar char="§"/>
            </a:pPr>
            <a:r>
              <a:rPr lang="en-US" dirty="0"/>
              <a:t>Click to edit Master text styles</a:t>
            </a:r>
          </a:p>
          <a:p>
            <a:pPr marL="274320" lvl="0" indent="-274320" algn="l" defTabSz="914400" rtl="0" eaLnBrk="1" latinLnBrk="0" hangingPunct="1">
              <a:spcBef>
                <a:spcPts val="1200"/>
              </a:spcBef>
              <a:spcAft>
                <a:spcPts val="300"/>
              </a:spcAft>
              <a:buClr>
                <a:schemeClr val="accent2"/>
              </a:buClr>
              <a:buFont typeface="Wingdings" panose="05000000000000000000" pitchFamily="2" charset="2"/>
              <a:buChar char="§"/>
            </a:pPr>
            <a:r>
              <a:rPr lang="en-US" dirty="0"/>
              <a:t>Second level</a:t>
            </a:r>
          </a:p>
          <a:p>
            <a:pPr marL="630936" lvl="3"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pPr>
            <a:r>
              <a:rPr lang="en-US" dirty="0"/>
              <a:t>Third level</a:t>
            </a:r>
          </a:p>
          <a:p>
            <a:pPr marL="630936" lvl="3"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pPr>
            <a:r>
              <a:rPr lang="en-US" dirty="0"/>
              <a:t>Fourth level</a:t>
            </a: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b="1">
                <a:solidFill>
                  <a:srgbClr val="FFFFFF"/>
                </a:solidFill>
                <a:latin typeface="Segoe UI" panose="020B0502040204020203" pitchFamily="34" charset="0"/>
                <a:ea typeface="Segoe UI" panose="020B0502040204020203" pitchFamily="34" charset="0"/>
                <a:cs typeface="Segoe UI" panose="020B0502040204020203" pitchFamily="34" charset="0"/>
              </a:defRPr>
            </a:lvl1pPr>
          </a:lstStyle>
          <a:p>
            <a:fld id="{2754ED01-E2A0-4C1E-8E21-014B99041579}" type="slidenum">
              <a:rPr lang="en-US" smtClean="0"/>
              <a:pPr/>
              <a:t>‹#›</a:t>
            </a:fld>
            <a:endParaRPr lang="en-US" dirty="0"/>
          </a:p>
        </p:txBody>
      </p:sp>
      <p:cxnSp>
        <p:nvCxnSpPr>
          <p:cNvPr id="9" name="Straight Connector 8"/>
          <p:cNvCxnSpPr/>
          <p:nvPr userDrawn="1"/>
        </p:nvCxnSpPr>
        <p:spPr>
          <a:xfrm>
            <a:off x="899160" y="388620"/>
            <a:ext cx="8473440" cy="0"/>
          </a:xfrm>
          <a:prstGeom prst="line">
            <a:avLst/>
          </a:prstGeom>
          <a:ln w="19050">
            <a:solidFill>
              <a:srgbClr val="0B2A66"/>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txBox="1">
            <a:spLocks noChangeAspect="1"/>
          </p:cNvSpPr>
          <p:nvPr userDrawn="1"/>
        </p:nvSpPr>
        <p:spPr>
          <a:xfrm>
            <a:off x="8401038" y="6170822"/>
            <a:ext cx="502920" cy="502920"/>
          </a:xfrm>
          <a:prstGeom prst="ellipse">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78441807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Lst>
  <p:hf hdr="0" dt="0"/>
  <p:txStyles>
    <p:titleStyle>
      <a:lvl1pPr algn="l" defTabSz="914400" rtl="0" eaLnBrk="1" latinLnBrk="0" hangingPunct="1">
        <a:spcBef>
          <a:spcPct val="0"/>
        </a:spcBef>
        <a:buNone/>
        <a:defRPr sz="2800" kern="1200" cap="none" baseline="0">
          <a:solidFill>
            <a:srgbClr val="0B2A66"/>
          </a:solidFill>
          <a:latin typeface="+mj-lt"/>
          <a:ea typeface="+mj-ea"/>
          <a:cs typeface="+mj-cs"/>
        </a:defRPr>
      </a:lvl1pPr>
    </p:titleStyle>
    <p:bodyStyle>
      <a:lvl1pPr marL="342900" indent="-342900" algn="l" defTabSz="914400" rtl="0" eaLnBrk="1" latinLnBrk="0" hangingPunct="1">
        <a:spcBef>
          <a:spcPts val="400"/>
        </a:spcBef>
        <a:spcAft>
          <a:spcPts val="400"/>
        </a:spcAft>
        <a:buFont typeface="Arial" pitchFamily="34" charset="0"/>
        <a:buNone/>
        <a:defRPr lang="en-US" sz="2400" b="0" kern="1200" spc="0" baseline="0" dirty="0" smtClean="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DISCUSSION DRAFT - NOT FOR DISTRIBUTION OR RELEASE </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7E7AE-502C-4AA1-84CF-F66D304E92D2}" type="slidenum">
              <a:rPr lang="en-US" smtClean="0"/>
              <a:t>‹#›</a:t>
            </a:fld>
            <a:endParaRPr lang="en-US" dirty="0"/>
          </a:p>
        </p:txBody>
      </p:sp>
    </p:spTree>
    <p:extLst>
      <p:ext uri="{BB962C8B-B14F-4D97-AF65-F5344CB8AC3E}">
        <p14:creationId xmlns:p14="http://schemas.microsoft.com/office/powerpoint/2010/main" val="4209173489"/>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892040"/>
            <a:ext cx="7924800" cy="1051560"/>
          </a:xfrm>
        </p:spPr>
        <p:txBody>
          <a:bodyPr/>
          <a:lstStyle/>
          <a:p>
            <a:r>
              <a:rPr lang="en-US" sz="2600" dirty="0"/>
              <a:t>Virginia Military Survivors &amp; Dependents</a:t>
            </a:r>
            <a:br>
              <a:rPr lang="en-US" sz="2600" dirty="0"/>
            </a:br>
            <a:r>
              <a:rPr lang="en-US" sz="2600" dirty="0"/>
              <a:t>Education Program (VMSDEP)</a:t>
            </a:r>
          </a:p>
        </p:txBody>
      </p:sp>
      <p:sp>
        <p:nvSpPr>
          <p:cNvPr id="3" name="Text Placeholder 2"/>
          <p:cNvSpPr>
            <a:spLocks noGrp="1"/>
          </p:cNvSpPr>
          <p:nvPr>
            <p:ph type="body" sz="quarter" idx="10"/>
          </p:nvPr>
        </p:nvSpPr>
        <p:spPr/>
        <p:txBody>
          <a:bodyPr/>
          <a:lstStyle/>
          <a:p>
            <a:r>
              <a:rPr lang="en-US" dirty="0"/>
              <a:t>October 7, 2024</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142999" y="1905000"/>
            <a:ext cx="7045829" cy="2771258"/>
          </a:xfrm>
          <a:prstGeom prst="rect">
            <a:avLst/>
          </a:prstGeom>
        </p:spPr>
      </p:pic>
    </p:spTree>
    <p:extLst>
      <p:ext uri="{BB962C8B-B14F-4D97-AF65-F5344CB8AC3E}">
        <p14:creationId xmlns:p14="http://schemas.microsoft.com/office/powerpoint/2010/main" val="1954717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10</a:t>
            </a:fld>
            <a:endParaRPr lang="en-US" dirty="0"/>
          </a:p>
        </p:txBody>
      </p:sp>
      <p:sp>
        <p:nvSpPr>
          <p:cNvPr id="4" name="Title 3"/>
          <p:cNvSpPr>
            <a:spLocks noGrp="1"/>
          </p:cNvSpPr>
          <p:nvPr>
            <p:ph type="title"/>
          </p:nvPr>
        </p:nvSpPr>
        <p:spPr/>
        <p:txBody>
          <a:bodyPr/>
          <a:lstStyle/>
          <a:p>
            <a:r>
              <a:rPr lang="en-US" dirty="0"/>
              <a:t>VMSDEP waivers represented varying proportions of tuition revenue </a:t>
            </a:r>
            <a:r>
              <a:rPr lang="en-US" dirty="0">
                <a:solidFill>
                  <a:srgbClr val="002060"/>
                </a:solidFill>
              </a:rPr>
              <a:t>prior to general fund infusion</a:t>
            </a:r>
          </a:p>
        </p:txBody>
      </p:sp>
      <p:graphicFrame>
        <p:nvGraphicFramePr>
          <p:cNvPr id="6" name="Table 5"/>
          <p:cNvGraphicFramePr>
            <a:graphicFrameLocks noGrp="1"/>
          </p:cNvGraphicFramePr>
          <p:nvPr>
            <p:extLst/>
          </p:nvPr>
        </p:nvGraphicFramePr>
        <p:xfrm>
          <a:off x="1295400" y="1317782"/>
          <a:ext cx="6858000" cy="4244818"/>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4152922265"/>
                    </a:ext>
                  </a:extLst>
                </a:gridCol>
                <a:gridCol w="1600200">
                  <a:extLst>
                    <a:ext uri="{9D8B030D-6E8A-4147-A177-3AD203B41FA5}">
                      <a16:colId xmlns:a16="http://schemas.microsoft.com/office/drawing/2014/main" val="1747156763"/>
                    </a:ext>
                  </a:extLst>
                </a:gridCol>
                <a:gridCol w="1981200">
                  <a:extLst>
                    <a:ext uri="{9D8B030D-6E8A-4147-A177-3AD203B41FA5}">
                      <a16:colId xmlns:a16="http://schemas.microsoft.com/office/drawing/2014/main" val="2977809333"/>
                    </a:ext>
                  </a:extLst>
                </a:gridCol>
                <a:gridCol w="2209800">
                  <a:extLst>
                    <a:ext uri="{9D8B030D-6E8A-4147-A177-3AD203B41FA5}">
                      <a16:colId xmlns:a16="http://schemas.microsoft.com/office/drawing/2014/main" val="822504429"/>
                    </a:ext>
                  </a:extLst>
                </a:gridCol>
              </a:tblGrid>
              <a:tr h="587218">
                <a:tc>
                  <a:txBody>
                    <a:bodyPr/>
                    <a:lstStyle/>
                    <a:p>
                      <a:r>
                        <a:rPr lang="en-US" sz="1400" b="1" dirty="0">
                          <a:solidFill>
                            <a:schemeClr val="tx1"/>
                          </a:solidFill>
                          <a:latin typeface="Segoe UI" panose="020B0502040204020203" pitchFamily="34" charset="0"/>
                          <a:cs typeface="Segoe UI" panose="020B0502040204020203" pitchFamily="34" charset="0"/>
                        </a:rPr>
                        <a:t>Institution</a:t>
                      </a:r>
                    </a:p>
                  </a:txBody>
                  <a:tcPr anchor="b">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VMSDEP waiver</a:t>
                      </a:r>
                      <a:br>
                        <a:rPr lang="en-US" sz="1400" b="1" dirty="0">
                          <a:solidFill>
                            <a:schemeClr val="tx1"/>
                          </a:solidFill>
                          <a:latin typeface="Segoe UI" panose="020B0502040204020203" pitchFamily="34" charset="0"/>
                          <a:cs typeface="Segoe UI" panose="020B0502040204020203" pitchFamily="34" charset="0"/>
                        </a:rPr>
                      </a:br>
                      <a:r>
                        <a:rPr lang="en-US" sz="1400" b="0" dirty="0">
                          <a:solidFill>
                            <a:schemeClr val="tx1"/>
                          </a:solidFill>
                          <a:latin typeface="Segoe UI" panose="020B0502040204020203" pitchFamily="34" charset="0"/>
                          <a:cs typeface="Segoe UI" panose="020B0502040204020203" pitchFamily="34" charset="0"/>
                        </a:rPr>
                        <a:t>(2022-23)</a:t>
                      </a:r>
                    </a:p>
                  </a:txBody>
                  <a:tcPr>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Total</a:t>
                      </a:r>
                      <a:r>
                        <a:rPr lang="en-US" sz="1400" b="1" baseline="0" dirty="0">
                          <a:solidFill>
                            <a:schemeClr val="tx1"/>
                          </a:solidFill>
                          <a:latin typeface="Segoe UI" panose="020B0502040204020203" pitchFamily="34" charset="0"/>
                          <a:cs typeface="Segoe UI" panose="020B0502040204020203" pitchFamily="34" charset="0"/>
                        </a:rPr>
                        <a:t> tuition revenue</a:t>
                      </a:r>
                      <a:br>
                        <a:rPr lang="en-US" sz="1400" b="1" baseline="0" dirty="0">
                          <a:solidFill>
                            <a:schemeClr val="tx1"/>
                          </a:solidFill>
                          <a:latin typeface="Segoe UI" panose="020B0502040204020203" pitchFamily="34" charset="0"/>
                          <a:cs typeface="Segoe UI" panose="020B0502040204020203" pitchFamily="34" charset="0"/>
                        </a:rPr>
                      </a:br>
                      <a:r>
                        <a:rPr lang="en-US" sz="1400" b="0" baseline="0" dirty="0">
                          <a:solidFill>
                            <a:schemeClr val="tx1"/>
                          </a:solidFill>
                          <a:latin typeface="Segoe UI" panose="020B0502040204020203" pitchFamily="34" charset="0"/>
                          <a:cs typeface="Segoe UI" panose="020B0502040204020203" pitchFamily="34" charset="0"/>
                        </a:rPr>
                        <a:t>(FY23)</a:t>
                      </a:r>
                      <a:endParaRPr lang="en-US" sz="1400" b="0" dirty="0">
                        <a:solidFill>
                          <a:schemeClr val="tx1"/>
                        </a:solidFill>
                        <a:latin typeface="Segoe UI" panose="020B0502040204020203" pitchFamily="34" charset="0"/>
                        <a:cs typeface="Segoe UI" panose="020B0502040204020203" pitchFamily="34" charset="0"/>
                      </a:endParaRPr>
                    </a:p>
                  </a:txBody>
                  <a:tcPr>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VMSDEP</a:t>
                      </a:r>
                      <a:r>
                        <a:rPr lang="en-US" sz="1400" b="1" baseline="0" dirty="0">
                          <a:solidFill>
                            <a:schemeClr val="tx1"/>
                          </a:solidFill>
                          <a:latin typeface="Segoe UI" panose="020B0502040204020203" pitchFamily="34" charset="0"/>
                          <a:cs typeface="Segoe UI" panose="020B0502040204020203" pitchFamily="34" charset="0"/>
                        </a:rPr>
                        <a:t> waiver as % of total tuition revenue</a:t>
                      </a:r>
                      <a:endParaRPr lang="en-US" sz="1400" b="1" dirty="0">
                        <a:solidFill>
                          <a:schemeClr val="tx1"/>
                        </a:solidFill>
                        <a:latin typeface="Segoe UI" panose="020B0502040204020203" pitchFamily="34" charset="0"/>
                        <a:cs typeface="Segoe UI" panose="020B0502040204020203" pitchFamily="34"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4864389"/>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UMW</a:t>
                      </a:r>
                    </a:p>
                  </a:txBody>
                  <a:tcPr marL="0" marR="0" marT="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$1.6M </a:t>
                      </a:r>
                    </a:p>
                  </a:txBody>
                  <a:tcPr marL="0" marR="0" marT="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$18.7M </a:t>
                      </a:r>
                    </a:p>
                  </a:txBody>
                  <a:tcPr marL="0" marR="0" marT="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8.5%</a:t>
                      </a:r>
                    </a:p>
                  </a:txBody>
                  <a:tcPr marL="0" marR="0" marT="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686111667"/>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ODU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9.1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127.3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7.2</a:t>
                      </a:r>
                    </a:p>
                  </a:txBody>
                  <a:tcPr marL="0" marR="0" marT="0" marB="0" anchor="b">
                    <a:noFill/>
                  </a:tcPr>
                </a:tc>
                <a:extLst>
                  <a:ext uri="{0D108BD9-81ED-4DB2-BD59-A6C34878D82A}">
                    <a16:rowId xmlns:a16="http://schemas.microsoft.com/office/drawing/2014/main" val="1406847566"/>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NSU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1.9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29.4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6.4</a:t>
                      </a:r>
                    </a:p>
                  </a:txBody>
                  <a:tcPr marL="0" marR="0" marT="0" marB="0" anchor="b">
                    <a:noFill/>
                  </a:tcPr>
                </a:tc>
                <a:extLst>
                  <a:ext uri="{0D108BD9-81ED-4DB2-BD59-A6C34878D82A}">
                    <a16:rowId xmlns:a16="http://schemas.microsoft.com/office/drawing/2014/main" val="1882287624"/>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CNU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2.3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40.9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5.6</a:t>
                      </a:r>
                    </a:p>
                  </a:txBody>
                  <a:tcPr marL="0" marR="0" marT="0" marB="0" anchor="b">
                    <a:noFill/>
                  </a:tcPr>
                </a:tc>
                <a:extLst>
                  <a:ext uri="{0D108BD9-81ED-4DB2-BD59-A6C34878D82A}">
                    <a16:rowId xmlns:a16="http://schemas.microsoft.com/office/drawing/2014/main" val="3616453234"/>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LU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1.5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25.8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5.6</a:t>
                      </a:r>
                    </a:p>
                  </a:txBody>
                  <a:tcPr marL="0" marR="0" marT="0" marB="0" anchor="b">
                    <a:noFill/>
                  </a:tcPr>
                </a:tc>
                <a:extLst>
                  <a:ext uri="{0D108BD9-81ED-4DB2-BD59-A6C34878D82A}">
                    <a16:rowId xmlns:a16="http://schemas.microsoft.com/office/drawing/2014/main" val="1515432024"/>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RU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2.0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40.4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5.0</a:t>
                      </a:r>
                    </a:p>
                  </a:txBody>
                  <a:tcPr marL="0" marR="0" marT="0" marB="0" anchor="b">
                    <a:noFill/>
                  </a:tcPr>
                </a:tc>
                <a:extLst>
                  <a:ext uri="{0D108BD9-81ED-4DB2-BD59-A6C34878D82A}">
                    <a16:rowId xmlns:a16="http://schemas.microsoft.com/office/drawing/2014/main" val="4293677883"/>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VMI</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1.0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22.3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4.9</a:t>
                      </a:r>
                    </a:p>
                  </a:txBody>
                  <a:tcPr marL="0" marR="0" marT="0" marB="0" anchor="b">
                    <a:noFill/>
                  </a:tcPr>
                </a:tc>
                <a:extLst>
                  <a:ext uri="{0D108BD9-81ED-4DB2-BD59-A6C34878D82A}">
                    <a16:rowId xmlns:a16="http://schemas.microsoft.com/office/drawing/2014/main" val="3738640574"/>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VCU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11.7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328.1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3.6</a:t>
                      </a:r>
                    </a:p>
                  </a:txBody>
                  <a:tcPr marL="0" marR="0" marT="0" marB="0" anchor="b">
                    <a:noFill/>
                  </a:tcPr>
                </a:tc>
                <a:extLst>
                  <a:ext uri="{0D108BD9-81ED-4DB2-BD59-A6C34878D82A}">
                    <a16:rowId xmlns:a16="http://schemas.microsoft.com/office/drawing/2014/main" val="569357378"/>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GMU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8.0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360.3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2.2</a:t>
                      </a:r>
                    </a:p>
                  </a:txBody>
                  <a:tcPr marL="0" marR="0" marT="0" marB="0" anchor="b">
                    <a:noFill/>
                  </a:tcPr>
                </a:tc>
                <a:extLst>
                  <a:ext uri="{0D108BD9-81ED-4DB2-BD59-A6C34878D82A}">
                    <a16:rowId xmlns:a16="http://schemas.microsoft.com/office/drawing/2014/main" val="3958598429"/>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JMU</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4.3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235.8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1.8</a:t>
                      </a:r>
                    </a:p>
                  </a:txBody>
                  <a:tcPr marL="0" marR="0" marT="0" marB="0" anchor="b">
                    <a:noFill/>
                  </a:tcPr>
                </a:tc>
                <a:extLst>
                  <a:ext uri="{0D108BD9-81ED-4DB2-BD59-A6C34878D82A}">
                    <a16:rowId xmlns:a16="http://schemas.microsoft.com/office/drawing/2014/main" val="334798717"/>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W&amp;M</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3.7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216.3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1.7</a:t>
                      </a:r>
                    </a:p>
                  </a:txBody>
                  <a:tcPr marL="0" marR="0" marT="0" marB="0" anchor="b">
                    <a:noFill/>
                  </a:tcPr>
                </a:tc>
                <a:extLst>
                  <a:ext uri="{0D108BD9-81ED-4DB2-BD59-A6C34878D82A}">
                    <a16:rowId xmlns:a16="http://schemas.microsoft.com/office/drawing/2014/main" val="2111494457"/>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VT</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7.8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647.0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1.2</a:t>
                      </a:r>
                    </a:p>
                  </a:txBody>
                  <a:tcPr marL="0" marR="0" marT="0" marB="0" anchor="b">
                    <a:noFill/>
                  </a:tcPr>
                </a:tc>
                <a:extLst>
                  <a:ext uri="{0D108BD9-81ED-4DB2-BD59-A6C34878D82A}">
                    <a16:rowId xmlns:a16="http://schemas.microsoft.com/office/drawing/2014/main" val="1394524011"/>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UVA</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4.3 </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691.0 </a:t>
                      </a:r>
                    </a:p>
                  </a:txBody>
                  <a:tcPr marL="0" marR="0" marT="0" marB="0" anchor="b">
                    <a:noFill/>
                  </a:tcPr>
                </a:tc>
                <a:tc>
                  <a:txBody>
                    <a:bodyPr/>
                    <a:lstStyle/>
                    <a:p>
                      <a:pPr algn="ctr" fontAlgn="b"/>
                      <a:r>
                        <a:rPr lang="en-US" sz="1600" b="1" i="0" u="none" strike="noStrike" dirty="0">
                          <a:solidFill>
                            <a:srgbClr val="000000"/>
                          </a:solidFill>
                          <a:effectLst/>
                          <a:latin typeface="Calibri" panose="020F0502020204030204" pitchFamily="34" charset="0"/>
                          <a:cs typeface="Calibri" panose="020F0502020204030204" pitchFamily="34" charset="0"/>
                        </a:rPr>
                        <a:t>0.6</a:t>
                      </a:r>
                    </a:p>
                  </a:txBody>
                  <a:tcPr marL="0" marR="0" marT="0" marB="0" anchor="b">
                    <a:noFill/>
                  </a:tcPr>
                </a:tc>
                <a:extLst>
                  <a:ext uri="{0D108BD9-81ED-4DB2-BD59-A6C34878D82A}">
                    <a16:rowId xmlns:a16="http://schemas.microsoft.com/office/drawing/2014/main" val="4159766263"/>
                  </a:ext>
                </a:extLst>
              </a:tr>
              <a:tr h="230092">
                <a:tc>
                  <a:txBody>
                    <a:bodyPr/>
                    <a:lstStyle/>
                    <a:p>
                      <a:pPr algn="l" fontAlgn="b"/>
                      <a:r>
                        <a:rPr lang="en-US" sz="1600" b="0" i="0" u="none" strike="noStrike" dirty="0">
                          <a:solidFill>
                            <a:srgbClr val="000000"/>
                          </a:solidFill>
                          <a:effectLst/>
                          <a:latin typeface="Calibri" panose="020F0502020204030204" pitchFamily="34" charset="0"/>
                          <a:cs typeface="Calibri" panose="020F0502020204030204" pitchFamily="34" charset="0"/>
                        </a:rPr>
                        <a:t>VCCS</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4.3</a:t>
                      </a:r>
                    </a:p>
                  </a:txBody>
                  <a:tcPr marL="0" marR="0" marT="0" marB="0" anchor="b">
                    <a:noFill/>
                  </a:tcPr>
                </a:tc>
                <a:tc>
                  <a:txBody>
                    <a:bodyPr/>
                    <a:lstStyle/>
                    <a:p>
                      <a:pPr algn="ctr" fontAlgn="b"/>
                      <a:r>
                        <a:rPr lang="en-US" sz="1600" b="0" i="0" u="none" strike="noStrike" dirty="0">
                          <a:solidFill>
                            <a:srgbClr val="000000"/>
                          </a:solidFill>
                          <a:effectLst/>
                          <a:latin typeface="Calibri" panose="020F0502020204030204" pitchFamily="34" charset="0"/>
                          <a:cs typeface="Calibri" panose="020F0502020204030204" pitchFamily="34" charset="0"/>
                        </a:rPr>
                        <a:t>543.0</a:t>
                      </a:r>
                    </a:p>
                  </a:txBody>
                  <a:tcPr marL="0" marR="0" marT="0" marB="0" anchor="b">
                    <a:noFill/>
                  </a:tcPr>
                </a:tc>
                <a:tc>
                  <a:txBody>
                    <a:bodyPr/>
                    <a:lstStyle/>
                    <a:p>
                      <a:pPr algn="ctr" fontAlgn="ctr"/>
                      <a:r>
                        <a:rPr lang="en-US" sz="1600" b="1" i="0" u="none" strike="noStrike" dirty="0">
                          <a:solidFill>
                            <a:srgbClr val="000000"/>
                          </a:solidFill>
                          <a:effectLst/>
                          <a:latin typeface="Calibri" panose="020F0502020204030204" pitchFamily="34" charset="0"/>
                          <a:cs typeface="Calibri" panose="020F0502020204030204" pitchFamily="34" charset="0"/>
                        </a:rPr>
                        <a:t>0.8</a:t>
                      </a:r>
                    </a:p>
                  </a:txBody>
                  <a:tcPr marL="0" marR="0" marT="0" marB="0" anchor="ctr">
                    <a:noFill/>
                  </a:tcPr>
                </a:tc>
                <a:extLst>
                  <a:ext uri="{0D108BD9-81ED-4DB2-BD59-A6C34878D82A}">
                    <a16:rowId xmlns:a16="http://schemas.microsoft.com/office/drawing/2014/main" val="423612587"/>
                  </a:ext>
                </a:extLst>
              </a:tr>
              <a:tr h="230092">
                <a:tc>
                  <a:txBody>
                    <a:bodyPr/>
                    <a:lstStyle/>
                    <a:p>
                      <a:pPr algn="l" fontAlgn="b"/>
                      <a:endParaRPr lang="en-US" sz="1600" b="0" i="0" u="none" strike="noStrike" dirty="0">
                        <a:solidFill>
                          <a:srgbClr val="000000"/>
                        </a:solidFill>
                        <a:effectLst/>
                        <a:latin typeface="Aptos Narrow"/>
                      </a:endParaRPr>
                    </a:p>
                  </a:txBody>
                  <a:tcPr marL="0" marR="0" marT="0" marB="0" anchor="b">
                    <a:noFill/>
                  </a:tcPr>
                </a:tc>
                <a:tc>
                  <a:txBody>
                    <a:bodyPr/>
                    <a:lstStyle/>
                    <a:p>
                      <a:pPr algn="ctr" fontAlgn="b"/>
                      <a:endParaRPr lang="en-US" sz="1600" b="0" i="0" u="none" strike="noStrike" dirty="0">
                        <a:solidFill>
                          <a:srgbClr val="000000"/>
                        </a:solidFill>
                        <a:effectLst/>
                        <a:latin typeface="Segoe UI" panose="020B0502040204020203" pitchFamily="34" charset="0"/>
                        <a:cs typeface="Segoe UI" panose="020B0502040204020203" pitchFamily="34" charset="0"/>
                      </a:endParaRPr>
                    </a:p>
                  </a:txBody>
                  <a:tcPr marL="0" marR="0" marT="0" marB="0" anchor="b">
                    <a:noFill/>
                  </a:tcPr>
                </a:tc>
                <a:tc>
                  <a:txBody>
                    <a:bodyPr/>
                    <a:lstStyle/>
                    <a:p>
                      <a:pPr algn="ctr" fontAlgn="b"/>
                      <a:endParaRPr lang="en-US" sz="1600" b="0" i="0" u="none" strike="noStrike" dirty="0">
                        <a:solidFill>
                          <a:srgbClr val="000000"/>
                        </a:solidFill>
                        <a:effectLst/>
                        <a:latin typeface="Segoe UI" panose="020B0502040204020203" pitchFamily="34" charset="0"/>
                        <a:cs typeface="Segoe UI" panose="020B0502040204020203" pitchFamily="34" charset="0"/>
                      </a:endParaRPr>
                    </a:p>
                  </a:txBody>
                  <a:tcPr marL="0" marR="0" marT="0" marB="0" anchor="b">
                    <a:noFill/>
                  </a:tcPr>
                </a:tc>
                <a:tc>
                  <a:txBody>
                    <a:bodyPr/>
                    <a:lstStyle/>
                    <a:p>
                      <a:pPr algn="ctr" fontAlgn="ctr"/>
                      <a:endParaRPr lang="en-US" sz="1600" b="1" i="0" u="none" strike="noStrike" dirty="0">
                        <a:solidFill>
                          <a:srgbClr val="000000"/>
                        </a:solidFill>
                        <a:effectLst/>
                        <a:latin typeface="Segoe UI" panose="020B0502040204020203" pitchFamily="34" charset="0"/>
                        <a:cs typeface="Segoe UI" panose="020B0502040204020203" pitchFamily="34" charset="0"/>
                      </a:endParaRPr>
                    </a:p>
                  </a:txBody>
                  <a:tcPr marL="0" marR="0" marT="0" marB="0" anchor="ctr">
                    <a:noFill/>
                  </a:tcPr>
                </a:tc>
                <a:extLst>
                  <a:ext uri="{0D108BD9-81ED-4DB2-BD59-A6C34878D82A}">
                    <a16:rowId xmlns:a16="http://schemas.microsoft.com/office/drawing/2014/main" val="3574213453"/>
                  </a:ext>
                </a:extLst>
              </a:tr>
            </a:tbl>
          </a:graphicData>
        </a:graphic>
      </p:graphicFrame>
      <p:sp>
        <p:nvSpPr>
          <p:cNvPr id="7" name="Text Placeholder 4"/>
          <p:cNvSpPr txBox="1">
            <a:spLocks noGrp="1"/>
          </p:cNvSpPr>
          <p:nvPr>
            <p:ph type="body" sz="quarter" idx="14"/>
          </p:nvPr>
        </p:nvSpPr>
        <p:spPr>
          <a:xfrm>
            <a:off x="381000" y="5562600"/>
            <a:ext cx="8534400" cy="381000"/>
          </a:xfrm>
          <a:prstGeom prst="rect">
            <a:avLst/>
          </a:prstGeom>
        </p:spPr>
        <p:txBody>
          <a:bodyPr vert="horz" lIns="91440" tIns="0" rIns="0" bIns="45720" rtlCol="0" anchor="b" anchorCtr="0">
            <a:noAutofit/>
          </a:bodyPr>
          <a:lstStyle>
            <a:lvl1pPr marL="342900" indent="-342900" algn="l" defTabSz="914400" rtl="0" eaLnBrk="1" latinLnBrk="0" hangingPunct="1">
              <a:spcBef>
                <a:spcPts val="400"/>
              </a:spcBef>
              <a:spcAft>
                <a:spcPts val="400"/>
              </a:spcAft>
              <a:buFont typeface="Arial" pitchFamily="34" charset="0"/>
              <a:buNone/>
              <a:defRPr lang="en-US" sz="1400" b="0" kern="1200" spc="0" baseline="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US" dirty="0"/>
              <a:t>Note: Total tuition revenue for VCCS shown as all non-general fund revenue</a:t>
            </a:r>
            <a:br>
              <a:rPr lang="en-US" dirty="0"/>
            </a:br>
            <a:r>
              <a:rPr lang="en-US" dirty="0"/>
              <a:t>*Excludes VSU, which did not submit information to JLARC, and UVA-W due to total tuition revenue calculations.</a:t>
            </a:r>
          </a:p>
        </p:txBody>
      </p:sp>
    </p:spTree>
    <p:extLst>
      <p:ext uri="{BB962C8B-B14F-4D97-AF65-F5344CB8AC3E}">
        <p14:creationId xmlns:p14="http://schemas.microsoft.com/office/powerpoint/2010/main" val="286732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11</a:t>
            </a:fld>
            <a:endParaRPr lang="en-US" dirty="0"/>
          </a:p>
        </p:txBody>
      </p:sp>
      <p:sp>
        <p:nvSpPr>
          <p:cNvPr id="4" name="Title 3"/>
          <p:cNvSpPr>
            <a:spLocks noGrp="1"/>
          </p:cNvSpPr>
          <p:nvPr>
            <p:ph type="title"/>
          </p:nvPr>
        </p:nvSpPr>
        <p:spPr>
          <a:xfrm>
            <a:off x="822324" y="365760"/>
            <a:ext cx="8081634" cy="548640"/>
          </a:xfrm>
        </p:spPr>
        <p:txBody>
          <a:bodyPr/>
          <a:lstStyle/>
          <a:p>
            <a:r>
              <a:rPr lang="en-US" dirty="0"/>
              <a:t>General Fund allocations would have funded nearly all waivers during the 2022–23 academic year</a:t>
            </a:r>
          </a:p>
        </p:txBody>
      </p:sp>
      <p:graphicFrame>
        <p:nvGraphicFramePr>
          <p:cNvPr id="47" name="Chart 46"/>
          <p:cNvGraphicFramePr>
            <a:graphicFrameLocks/>
          </p:cNvGraphicFramePr>
          <p:nvPr>
            <p:extLst/>
          </p:nvPr>
        </p:nvGraphicFramePr>
        <p:xfrm>
          <a:off x="9725369" y="1371600"/>
          <a:ext cx="6953250" cy="3811378"/>
        </p:xfrm>
        <a:graphic>
          <a:graphicData uri="http://schemas.openxmlformats.org/drawingml/2006/chart">
            <c:chart xmlns:c="http://schemas.openxmlformats.org/drawingml/2006/chart" xmlns:r="http://schemas.openxmlformats.org/officeDocument/2006/relationships" r:id="rId3"/>
          </a:graphicData>
        </a:graphic>
      </p:graphicFrame>
      <p:sp>
        <p:nvSpPr>
          <p:cNvPr id="48" name="TextBox 47"/>
          <p:cNvSpPr txBox="1"/>
          <p:nvPr/>
        </p:nvSpPr>
        <p:spPr>
          <a:xfrm>
            <a:off x="1560876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ODU</a:t>
            </a:r>
          </a:p>
        </p:txBody>
      </p:sp>
      <p:sp>
        <p:nvSpPr>
          <p:cNvPr id="49" name="TextBox 48"/>
          <p:cNvSpPr txBox="1"/>
          <p:nvPr/>
        </p:nvSpPr>
        <p:spPr>
          <a:xfrm>
            <a:off x="1606596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VCU</a:t>
            </a:r>
          </a:p>
        </p:txBody>
      </p:sp>
      <p:sp>
        <p:nvSpPr>
          <p:cNvPr id="50" name="TextBox 49"/>
          <p:cNvSpPr txBox="1"/>
          <p:nvPr/>
        </p:nvSpPr>
        <p:spPr>
          <a:xfrm>
            <a:off x="1515156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GMU</a:t>
            </a:r>
          </a:p>
        </p:txBody>
      </p:sp>
      <p:sp>
        <p:nvSpPr>
          <p:cNvPr id="51" name="TextBox 50"/>
          <p:cNvSpPr txBox="1"/>
          <p:nvPr/>
        </p:nvSpPr>
        <p:spPr>
          <a:xfrm>
            <a:off x="1426879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JMU</a:t>
            </a:r>
          </a:p>
        </p:txBody>
      </p:sp>
      <p:sp>
        <p:nvSpPr>
          <p:cNvPr id="52" name="TextBox 51"/>
          <p:cNvSpPr txBox="1"/>
          <p:nvPr/>
        </p:nvSpPr>
        <p:spPr>
          <a:xfrm>
            <a:off x="1469436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VT</a:t>
            </a:r>
          </a:p>
        </p:txBody>
      </p:sp>
      <p:sp>
        <p:nvSpPr>
          <p:cNvPr id="53" name="TextBox 52"/>
          <p:cNvSpPr txBox="1"/>
          <p:nvPr/>
        </p:nvSpPr>
        <p:spPr>
          <a:xfrm>
            <a:off x="12033115" y="50331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NSU</a:t>
            </a:r>
          </a:p>
        </p:txBody>
      </p:sp>
      <p:sp>
        <p:nvSpPr>
          <p:cNvPr id="61" name="TextBox 60"/>
          <p:cNvSpPr txBox="1"/>
          <p:nvPr/>
        </p:nvSpPr>
        <p:spPr>
          <a:xfrm>
            <a:off x="1248456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RU</a:t>
            </a:r>
          </a:p>
        </p:txBody>
      </p:sp>
      <p:sp>
        <p:nvSpPr>
          <p:cNvPr id="62" name="TextBox 61"/>
          <p:cNvSpPr txBox="1"/>
          <p:nvPr/>
        </p:nvSpPr>
        <p:spPr>
          <a:xfrm>
            <a:off x="13811594" y="502920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UVA</a:t>
            </a:r>
          </a:p>
        </p:txBody>
      </p:sp>
      <p:sp>
        <p:nvSpPr>
          <p:cNvPr id="63" name="TextBox 62"/>
          <p:cNvSpPr txBox="1"/>
          <p:nvPr/>
        </p:nvSpPr>
        <p:spPr>
          <a:xfrm>
            <a:off x="11601794"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UMW</a:t>
            </a:r>
          </a:p>
        </p:txBody>
      </p:sp>
      <p:sp>
        <p:nvSpPr>
          <p:cNvPr id="64" name="TextBox 63"/>
          <p:cNvSpPr txBox="1"/>
          <p:nvPr/>
        </p:nvSpPr>
        <p:spPr>
          <a:xfrm>
            <a:off x="13387522"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CWM</a:t>
            </a:r>
          </a:p>
        </p:txBody>
      </p:sp>
      <p:sp>
        <p:nvSpPr>
          <p:cNvPr id="65" name="TextBox 64"/>
          <p:cNvSpPr txBox="1"/>
          <p:nvPr/>
        </p:nvSpPr>
        <p:spPr>
          <a:xfrm>
            <a:off x="11144594"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LU</a:t>
            </a:r>
          </a:p>
        </p:txBody>
      </p:sp>
      <p:sp>
        <p:nvSpPr>
          <p:cNvPr id="66" name="TextBox 65"/>
          <p:cNvSpPr txBox="1"/>
          <p:nvPr/>
        </p:nvSpPr>
        <p:spPr>
          <a:xfrm>
            <a:off x="12897194"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CNU</a:t>
            </a:r>
          </a:p>
        </p:txBody>
      </p:sp>
      <p:sp>
        <p:nvSpPr>
          <p:cNvPr id="67" name="TextBox 66"/>
          <p:cNvSpPr txBox="1"/>
          <p:nvPr/>
        </p:nvSpPr>
        <p:spPr>
          <a:xfrm>
            <a:off x="10230194"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VMI</a:t>
            </a:r>
          </a:p>
        </p:txBody>
      </p:sp>
      <p:sp>
        <p:nvSpPr>
          <p:cNvPr id="68" name="TextBox 67"/>
          <p:cNvSpPr txBox="1"/>
          <p:nvPr/>
        </p:nvSpPr>
        <p:spPr>
          <a:xfrm>
            <a:off x="9696794" y="5029200"/>
            <a:ext cx="68580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UVA-W</a:t>
            </a:r>
          </a:p>
        </p:txBody>
      </p:sp>
      <p:sp>
        <p:nvSpPr>
          <p:cNvPr id="73" name="TextBox 72"/>
          <p:cNvSpPr txBox="1"/>
          <p:nvPr/>
        </p:nvSpPr>
        <p:spPr>
          <a:xfrm>
            <a:off x="9200514" y="13716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$12M</a:t>
            </a:r>
          </a:p>
        </p:txBody>
      </p:sp>
      <p:sp>
        <p:nvSpPr>
          <p:cNvPr id="74" name="TextBox 73"/>
          <p:cNvSpPr txBox="1"/>
          <p:nvPr/>
        </p:nvSpPr>
        <p:spPr>
          <a:xfrm>
            <a:off x="9200514" y="19328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$10M</a:t>
            </a:r>
          </a:p>
        </p:txBody>
      </p:sp>
      <p:sp>
        <p:nvSpPr>
          <p:cNvPr id="75" name="TextBox 74"/>
          <p:cNvSpPr txBox="1"/>
          <p:nvPr/>
        </p:nvSpPr>
        <p:spPr>
          <a:xfrm>
            <a:off x="9200514" y="25424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$8M</a:t>
            </a:r>
          </a:p>
        </p:txBody>
      </p:sp>
      <p:sp>
        <p:nvSpPr>
          <p:cNvPr id="76" name="TextBox 75"/>
          <p:cNvSpPr txBox="1"/>
          <p:nvPr/>
        </p:nvSpPr>
        <p:spPr>
          <a:xfrm>
            <a:off x="9200514" y="31242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$6M</a:t>
            </a:r>
          </a:p>
        </p:txBody>
      </p:sp>
      <p:sp>
        <p:nvSpPr>
          <p:cNvPr id="77" name="TextBox 76"/>
          <p:cNvSpPr txBox="1"/>
          <p:nvPr/>
        </p:nvSpPr>
        <p:spPr>
          <a:xfrm>
            <a:off x="9200514" y="37338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$4M</a:t>
            </a:r>
          </a:p>
        </p:txBody>
      </p:sp>
      <p:sp>
        <p:nvSpPr>
          <p:cNvPr id="78" name="TextBox 77"/>
          <p:cNvSpPr txBox="1"/>
          <p:nvPr/>
        </p:nvSpPr>
        <p:spPr>
          <a:xfrm>
            <a:off x="9200514" y="43434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$2M</a:t>
            </a:r>
          </a:p>
        </p:txBody>
      </p:sp>
      <p:sp>
        <p:nvSpPr>
          <p:cNvPr id="79" name="TextBox 78"/>
          <p:cNvSpPr txBox="1"/>
          <p:nvPr/>
        </p:nvSpPr>
        <p:spPr>
          <a:xfrm>
            <a:off x="10687394" y="5029200"/>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VSU</a:t>
            </a:r>
          </a:p>
        </p:txBody>
      </p:sp>
      <p:sp>
        <p:nvSpPr>
          <p:cNvPr id="6" name="TextBox 5"/>
          <p:cNvSpPr txBox="1"/>
          <p:nvPr/>
        </p:nvSpPr>
        <p:spPr>
          <a:xfrm>
            <a:off x="11477968" y="2067580"/>
            <a:ext cx="1495426" cy="523220"/>
          </a:xfrm>
          <a:prstGeom prst="rect">
            <a:avLst/>
          </a:prstGeom>
        </p:spPr>
        <p:txBody>
          <a:bodyPr wrap="square" rtlCol="0">
            <a:spAutoFit/>
          </a:bodyPr>
          <a:lstStyle/>
          <a:p>
            <a:r>
              <a:rPr lang="en-US" sz="1400" dirty="0"/>
              <a:t>VMSDEP waivers </a:t>
            </a:r>
            <a:r>
              <a:rPr lang="en-US" sz="1400" i="1" dirty="0"/>
              <a:t>(2022-23)</a:t>
            </a:r>
            <a:endParaRPr lang="en-US" sz="1400" b="0" i="1" dirty="0"/>
          </a:p>
        </p:txBody>
      </p:sp>
      <p:sp>
        <p:nvSpPr>
          <p:cNvPr id="81" name="TextBox 80"/>
          <p:cNvSpPr txBox="1"/>
          <p:nvPr/>
        </p:nvSpPr>
        <p:spPr>
          <a:xfrm>
            <a:off x="11488474" y="2587823"/>
            <a:ext cx="1180120" cy="307777"/>
          </a:xfrm>
          <a:prstGeom prst="rect">
            <a:avLst/>
          </a:prstGeom>
        </p:spPr>
        <p:txBody>
          <a:bodyPr wrap="square" rtlCol="0">
            <a:spAutoFit/>
          </a:bodyPr>
          <a:lstStyle/>
          <a:p>
            <a:r>
              <a:rPr lang="en-US" sz="1400" dirty="0"/>
              <a:t>GF allocation</a:t>
            </a:r>
            <a:endParaRPr lang="en-US" sz="1400" b="0" dirty="0"/>
          </a:p>
        </p:txBody>
      </p:sp>
      <p:sp>
        <p:nvSpPr>
          <p:cNvPr id="9" name="Rectangle 8"/>
          <p:cNvSpPr/>
          <p:nvPr/>
        </p:nvSpPr>
        <p:spPr>
          <a:xfrm>
            <a:off x="10763594" y="2667000"/>
            <a:ext cx="685800" cy="152400"/>
          </a:xfrm>
          <a:prstGeom prst="rect">
            <a:avLst/>
          </a:prstGeom>
          <a:solidFill>
            <a:srgbClr val="3F68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10763594" y="2209800"/>
            <a:ext cx="685800" cy="152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 Placeholder 4">
            <a:extLst>
              <a:ext uri="{FF2B5EF4-FFF2-40B4-BE49-F238E27FC236}">
                <a16:creationId xmlns:a16="http://schemas.microsoft.com/office/drawing/2014/main" id="{F10210F1-1EBE-870B-6742-511F47F1671E}"/>
              </a:ext>
            </a:extLst>
          </p:cNvPr>
          <p:cNvSpPr txBox="1">
            <a:spLocks/>
          </p:cNvSpPr>
          <p:nvPr/>
        </p:nvSpPr>
        <p:spPr>
          <a:xfrm>
            <a:off x="944880" y="5486400"/>
            <a:ext cx="7589520" cy="457200"/>
          </a:xfrm>
          <a:prstGeom prst="rect">
            <a:avLst/>
          </a:prstGeom>
        </p:spPr>
        <p:txBody>
          <a:bodyPr vert="horz" lIns="91440" tIns="0" rIns="0" bIns="45720" rtlCol="0" anchor="b" anchorCtr="0">
            <a:noAutofit/>
          </a:bodyPr>
          <a:lstStyle>
            <a:lvl1pPr marL="342900" indent="-342900" algn="l" defTabSz="914400" rtl="0" eaLnBrk="1" latinLnBrk="0" hangingPunct="1">
              <a:spcBef>
                <a:spcPts val="400"/>
              </a:spcBef>
              <a:spcAft>
                <a:spcPts val="400"/>
              </a:spcAft>
              <a:buFont typeface="Arial" pitchFamily="34" charset="0"/>
              <a:buNone/>
              <a:defRPr lang="en-US" sz="1400" b="0" kern="1200" spc="0" baseline="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US" dirty="0"/>
              <a:t>VCCS = $4.3M waivers; $4.2M GF allocation.</a:t>
            </a:r>
          </a:p>
        </p:txBody>
      </p:sp>
      <p:pic>
        <p:nvPicPr>
          <p:cNvPr id="7" name="Picture 6" descr="A graph of different blue and white bars&#10;&#10;Description automatically generated with medium confidence">
            <a:extLst>
              <a:ext uri="{FF2B5EF4-FFF2-40B4-BE49-F238E27FC236}">
                <a16:creationId xmlns:a16="http://schemas.microsoft.com/office/drawing/2014/main" id="{7C33B80F-4714-62CF-5D90-2CCFCA6D3B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028" y="1269184"/>
            <a:ext cx="8133975" cy="4421231"/>
          </a:xfrm>
          <a:prstGeom prst="rect">
            <a:avLst/>
          </a:prstGeom>
        </p:spPr>
      </p:pic>
    </p:spTree>
    <p:extLst>
      <p:ext uri="{BB962C8B-B14F-4D97-AF65-F5344CB8AC3E}">
        <p14:creationId xmlns:p14="http://schemas.microsoft.com/office/powerpoint/2010/main" val="3575283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aph of a number of people&#10;&#10;Description automatically generated">
            <a:extLst>
              <a:ext uri="{FF2B5EF4-FFF2-40B4-BE49-F238E27FC236}">
                <a16:creationId xmlns:a16="http://schemas.microsoft.com/office/drawing/2014/main" id="{94C890B7-76D5-5A4D-EE21-6D3D34E3F2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201186"/>
            <a:ext cx="7433654" cy="4455627"/>
          </a:xfrm>
          <a:prstGeom prst="rect">
            <a:avLst/>
          </a:prstGeom>
        </p:spPr>
      </p:pic>
      <p:graphicFrame>
        <p:nvGraphicFramePr>
          <p:cNvPr id="31" name="Chart 30"/>
          <p:cNvGraphicFramePr>
            <a:graphicFrameLocks/>
          </p:cNvGraphicFramePr>
          <p:nvPr>
            <p:extLst/>
          </p:nvPr>
        </p:nvGraphicFramePr>
        <p:xfrm>
          <a:off x="9748229" y="1219200"/>
          <a:ext cx="6981825" cy="4155700"/>
        </p:xfrm>
        <a:graphic>
          <a:graphicData uri="http://schemas.openxmlformats.org/drawingml/2006/chart">
            <c:chart xmlns:c="http://schemas.openxmlformats.org/drawingml/2006/chart" xmlns:r="http://schemas.openxmlformats.org/officeDocument/2006/relationships" r:id="rId4"/>
          </a:graphicData>
        </a:graphic>
      </p:graphicFrame>
      <p:sp>
        <p:nvSpPr>
          <p:cNvPr id="3" name="Slide Number Placeholder 2"/>
          <p:cNvSpPr>
            <a:spLocks noGrp="1"/>
          </p:cNvSpPr>
          <p:nvPr>
            <p:ph type="sldNum" sz="quarter" idx="12"/>
          </p:nvPr>
        </p:nvSpPr>
        <p:spPr/>
        <p:txBody>
          <a:bodyPr/>
          <a:lstStyle/>
          <a:p>
            <a:fld id="{59DE6EB8-52AB-45EA-A660-3E1EBFA72987}" type="slidenum">
              <a:rPr lang="en-US" smtClean="0"/>
              <a:pPr/>
              <a:t>12</a:t>
            </a:fld>
            <a:endParaRPr lang="en-US" dirty="0"/>
          </a:p>
        </p:txBody>
      </p:sp>
      <p:sp>
        <p:nvSpPr>
          <p:cNvPr id="4" name="Title 3"/>
          <p:cNvSpPr>
            <a:spLocks noGrp="1"/>
          </p:cNvSpPr>
          <p:nvPr>
            <p:ph type="title"/>
          </p:nvPr>
        </p:nvSpPr>
        <p:spPr>
          <a:xfrm>
            <a:off x="822324" y="365760"/>
            <a:ext cx="8321676" cy="548640"/>
          </a:xfrm>
        </p:spPr>
        <p:txBody>
          <a:bodyPr/>
          <a:lstStyle/>
          <a:p>
            <a:r>
              <a:rPr lang="en-US" sz="2600" dirty="0">
                <a:solidFill>
                  <a:srgbClr val="002060"/>
                </a:solidFill>
              </a:rPr>
              <a:t>Increased 2023–24 participation pushed forgone revenue higher than FY25, FY26 general fund allocation</a:t>
            </a:r>
          </a:p>
        </p:txBody>
      </p:sp>
      <p:sp>
        <p:nvSpPr>
          <p:cNvPr id="48" name="TextBox 47"/>
          <p:cNvSpPr txBox="1"/>
          <p:nvPr/>
        </p:nvSpPr>
        <p:spPr>
          <a:xfrm>
            <a:off x="1563162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ODU</a:t>
            </a:r>
          </a:p>
        </p:txBody>
      </p:sp>
      <p:sp>
        <p:nvSpPr>
          <p:cNvPr id="49" name="TextBox 48"/>
          <p:cNvSpPr txBox="1"/>
          <p:nvPr/>
        </p:nvSpPr>
        <p:spPr>
          <a:xfrm>
            <a:off x="1608882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VCU</a:t>
            </a:r>
          </a:p>
        </p:txBody>
      </p:sp>
      <p:sp>
        <p:nvSpPr>
          <p:cNvPr id="50" name="TextBox 49"/>
          <p:cNvSpPr txBox="1"/>
          <p:nvPr/>
        </p:nvSpPr>
        <p:spPr>
          <a:xfrm>
            <a:off x="1517442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GMU</a:t>
            </a:r>
          </a:p>
        </p:txBody>
      </p:sp>
      <p:sp>
        <p:nvSpPr>
          <p:cNvPr id="51" name="TextBox 50"/>
          <p:cNvSpPr txBox="1"/>
          <p:nvPr/>
        </p:nvSpPr>
        <p:spPr>
          <a:xfrm>
            <a:off x="1429165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JMU</a:t>
            </a:r>
          </a:p>
        </p:txBody>
      </p:sp>
      <p:sp>
        <p:nvSpPr>
          <p:cNvPr id="52" name="TextBox 51"/>
          <p:cNvSpPr txBox="1"/>
          <p:nvPr/>
        </p:nvSpPr>
        <p:spPr>
          <a:xfrm>
            <a:off x="1471722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VT</a:t>
            </a:r>
          </a:p>
        </p:txBody>
      </p:sp>
      <p:sp>
        <p:nvSpPr>
          <p:cNvPr id="53" name="TextBox 52"/>
          <p:cNvSpPr txBox="1"/>
          <p:nvPr/>
        </p:nvSpPr>
        <p:spPr>
          <a:xfrm>
            <a:off x="12055975" y="5224790"/>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NSU</a:t>
            </a:r>
          </a:p>
        </p:txBody>
      </p:sp>
      <p:sp>
        <p:nvSpPr>
          <p:cNvPr id="61" name="TextBox 60"/>
          <p:cNvSpPr txBox="1"/>
          <p:nvPr/>
        </p:nvSpPr>
        <p:spPr>
          <a:xfrm>
            <a:off x="1250742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RU</a:t>
            </a:r>
          </a:p>
        </p:txBody>
      </p:sp>
      <p:sp>
        <p:nvSpPr>
          <p:cNvPr id="62" name="TextBox 61"/>
          <p:cNvSpPr txBox="1"/>
          <p:nvPr/>
        </p:nvSpPr>
        <p:spPr>
          <a:xfrm>
            <a:off x="13834454" y="5220845"/>
            <a:ext cx="56503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UVA</a:t>
            </a:r>
          </a:p>
        </p:txBody>
      </p:sp>
      <p:sp>
        <p:nvSpPr>
          <p:cNvPr id="63" name="TextBox 62"/>
          <p:cNvSpPr txBox="1"/>
          <p:nvPr/>
        </p:nvSpPr>
        <p:spPr>
          <a:xfrm>
            <a:off x="11624654"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UMW</a:t>
            </a:r>
          </a:p>
        </p:txBody>
      </p:sp>
      <p:sp>
        <p:nvSpPr>
          <p:cNvPr id="64" name="TextBox 63"/>
          <p:cNvSpPr txBox="1"/>
          <p:nvPr/>
        </p:nvSpPr>
        <p:spPr>
          <a:xfrm>
            <a:off x="13410382"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CWM</a:t>
            </a:r>
          </a:p>
        </p:txBody>
      </p:sp>
      <p:sp>
        <p:nvSpPr>
          <p:cNvPr id="65" name="TextBox 64"/>
          <p:cNvSpPr txBox="1"/>
          <p:nvPr/>
        </p:nvSpPr>
        <p:spPr>
          <a:xfrm>
            <a:off x="11167454"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LU</a:t>
            </a:r>
          </a:p>
        </p:txBody>
      </p:sp>
      <p:sp>
        <p:nvSpPr>
          <p:cNvPr id="66" name="TextBox 65"/>
          <p:cNvSpPr txBox="1"/>
          <p:nvPr/>
        </p:nvSpPr>
        <p:spPr>
          <a:xfrm>
            <a:off x="12920054"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CNU</a:t>
            </a:r>
          </a:p>
        </p:txBody>
      </p:sp>
      <p:sp>
        <p:nvSpPr>
          <p:cNvPr id="67" name="TextBox 66"/>
          <p:cNvSpPr txBox="1"/>
          <p:nvPr/>
        </p:nvSpPr>
        <p:spPr>
          <a:xfrm>
            <a:off x="10253054"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VMI</a:t>
            </a:r>
          </a:p>
        </p:txBody>
      </p:sp>
      <p:sp>
        <p:nvSpPr>
          <p:cNvPr id="68" name="TextBox 67"/>
          <p:cNvSpPr txBox="1"/>
          <p:nvPr/>
        </p:nvSpPr>
        <p:spPr>
          <a:xfrm>
            <a:off x="9719654" y="5220845"/>
            <a:ext cx="685800"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UVA-W</a:t>
            </a:r>
          </a:p>
        </p:txBody>
      </p:sp>
      <p:sp>
        <p:nvSpPr>
          <p:cNvPr id="73" name="TextBox 72"/>
          <p:cNvSpPr txBox="1"/>
          <p:nvPr/>
        </p:nvSpPr>
        <p:spPr>
          <a:xfrm>
            <a:off x="9223374" y="12192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$18M</a:t>
            </a:r>
          </a:p>
        </p:txBody>
      </p:sp>
      <p:sp>
        <p:nvSpPr>
          <p:cNvPr id="74" name="TextBox 73"/>
          <p:cNvSpPr txBox="1"/>
          <p:nvPr/>
        </p:nvSpPr>
        <p:spPr>
          <a:xfrm>
            <a:off x="9223374" y="20852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$14M</a:t>
            </a:r>
          </a:p>
        </p:txBody>
      </p:sp>
      <p:sp>
        <p:nvSpPr>
          <p:cNvPr id="75" name="TextBox 74"/>
          <p:cNvSpPr txBox="1"/>
          <p:nvPr/>
        </p:nvSpPr>
        <p:spPr>
          <a:xfrm>
            <a:off x="9223374" y="25146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$12M</a:t>
            </a:r>
          </a:p>
        </p:txBody>
      </p:sp>
      <p:sp>
        <p:nvSpPr>
          <p:cNvPr id="76" name="TextBox 75"/>
          <p:cNvSpPr txBox="1"/>
          <p:nvPr/>
        </p:nvSpPr>
        <p:spPr>
          <a:xfrm>
            <a:off x="9223374" y="38100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$6M</a:t>
            </a:r>
          </a:p>
        </p:txBody>
      </p:sp>
      <p:sp>
        <p:nvSpPr>
          <p:cNvPr id="77" name="TextBox 76"/>
          <p:cNvSpPr txBox="1"/>
          <p:nvPr/>
        </p:nvSpPr>
        <p:spPr>
          <a:xfrm>
            <a:off x="9223374" y="42188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$4M</a:t>
            </a:r>
          </a:p>
        </p:txBody>
      </p:sp>
      <p:sp>
        <p:nvSpPr>
          <p:cNvPr id="79" name="TextBox 78"/>
          <p:cNvSpPr txBox="1"/>
          <p:nvPr/>
        </p:nvSpPr>
        <p:spPr>
          <a:xfrm>
            <a:off x="10710254" y="5220845"/>
            <a:ext cx="576472" cy="261610"/>
          </a:xfrm>
          <a:prstGeom prst="rect">
            <a:avLst/>
          </a:prstGeom>
        </p:spPr>
        <p:txBody>
          <a:bodyPr wrap="square" rtlCol="0">
            <a:spAutoFit/>
          </a:bodyPr>
          <a:lstStyle/>
          <a:p>
            <a:pPr algn="ctr"/>
            <a:r>
              <a:rPr lang="en-US" sz="1100" dirty="0">
                <a:latin typeface="Segoe UI" panose="020B0502040204020203" pitchFamily="34" charset="0"/>
                <a:cs typeface="Segoe UI" panose="020B0502040204020203" pitchFamily="34" charset="0"/>
              </a:rPr>
              <a:t>VSU</a:t>
            </a:r>
          </a:p>
        </p:txBody>
      </p:sp>
      <p:sp>
        <p:nvSpPr>
          <p:cNvPr id="6" name="TextBox 5"/>
          <p:cNvSpPr txBox="1"/>
          <p:nvPr/>
        </p:nvSpPr>
        <p:spPr>
          <a:xfrm>
            <a:off x="11500828" y="2143780"/>
            <a:ext cx="1495426" cy="523220"/>
          </a:xfrm>
          <a:prstGeom prst="rect">
            <a:avLst/>
          </a:prstGeom>
        </p:spPr>
        <p:txBody>
          <a:bodyPr wrap="square" rtlCol="0">
            <a:spAutoFit/>
          </a:bodyPr>
          <a:lstStyle/>
          <a:p>
            <a:r>
              <a:rPr lang="en-US" sz="1400" dirty="0"/>
              <a:t>VMSDEP waivers </a:t>
            </a:r>
            <a:r>
              <a:rPr lang="en-US" sz="1400" i="1" dirty="0"/>
              <a:t>(2024-25)</a:t>
            </a:r>
            <a:endParaRPr lang="en-US" sz="1400" b="0" i="1" dirty="0"/>
          </a:p>
        </p:txBody>
      </p:sp>
      <p:sp>
        <p:nvSpPr>
          <p:cNvPr id="81" name="TextBox 80"/>
          <p:cNvSpPr txBox="1"/>
          <p:nvPr/>
        </p:nvSpPr>
        <p:spPr>
          <a:xfrm>
            <a:off x="11511334" y="2664023"/>
            <a:ext cx="1180120" cy="307777"/>
          </a:xfrm>
          <a:prstGeom prst="rect">
            <a:avLst/>
          </a:prstGeom>
        </p:spPr>
        <p:txBody>
          <a:bodyPr wrap="square" rtlCol="0">
            <a:spAutoFit/>
          </a:bodyPr>
          <a:lstStyle/>
          <a:p>
            <a:r>
              <a:rPr lang="en-US" sz="1400" dirty="0"/>
              <a:t>GF allocation</a:t>
            </a:r>
            <a:endParaRPr lang="en-US" sz="1400" b="0" dirty="0"/>
          </a:p>
        </p:txBody>
      </p:sp>
      <p:sp>
        <p:nvSpPr>
          <p:cNvPr id="9" name="Rectangle 8"/>
          <p:cNvSpPr/>
          <p:nvPr/>
        </p:nvSpPr>
        <p:spPr>
          <a:xfrm>
            <a:off x="10786454" y="2743200"/>
            <a:ext cx="685800" cy="152400"/>
          </a:xfrm>
          <a:prstGeom prst="rect">
            <a:avLst/>
          </a:prstGeom>
          <a:solidFill>
            <a:srgbClr val="3F68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10786454" y="2286000"/>
            <a:ext cx="685800" cy="152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9223374" y="16280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$16M</a:t>
            </a:r>
          </a:p>
        </p:txBody>
      </p:sp>
      <p:sp>
        <p:nvSpPr>
          <p:cNvPr id="33" name="TextBox 32"/>
          <p:cNvSpPr txBox="1"/>
          <p:nvPr/>
        </p:nvSpPr>
        <p:spPr>
          <a:xfrm>
            <a:off x="9223374" y="29234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$10M</a:t>
            </a:r>
          </a:p>
        </p:txBody>
      </p:sp>
      <p:sp>
        <p:nvSpPr>
          <p:cNvPr id="34" name="TextBox 33"/>
          <p:cNvSpPr txBox="1"/>
          <p:nvPr/>
        </p:nvSpPr>
        <p:spPr>
          <a:xfrm>
            <a:off x="9262454" y="3380601"/>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$8M</a:t>
            </a:r>
          </a:p>
        </p:txBody>
      </p:sp>
      <p:sp>
        <p:nvSpPr>
          <p:cNvPr id="35" name="TextBox 34"/>
          <p:cNvSpPr txBox="1"/>
          <p:nvPr/>
        </p:nvSpPr>
        <p:spPr>
          <a:xfrm>
            <a:off x="9262454" y="4648200"/>
            <a:ext cx="648680" cy="276999"/>
          </a:xfrm>
          <a:prstGeom prst="rect">
            <a:avLst/>
          </a:prstGeom>
        </p:spPr>
        <p:txBody>
          <a:bodyPr wrap="square" rtlCol="0">
            <a:spAutoFit/>
          </a:bodyPr>
          <a:lstStyle/>
          <a:p>
            <a:pPr algn="r"/>
            <a:r>
              <a:rPr lang="en-US" sz="1200" dirty="0">
                <a:latin typeface="Segoe UI" panose="020B0502040204020203" pitchFamily="34" charset="0"/>
                <a:cs typeface="Segoe UI" panose="020B0502040204020203" pitchFamily="34" charset="0"/>
              </a:rPr>
              <a:t>$2M</a:t>
            </a:r>
          </a:p>
        </p:txBody>
      </p:sp>
      <p:sp>
        <p:nvSpPr>
          <p:cNvPr id="37" name="TextBox 36"/>
          <p:cNvSpPr txBox="1"/>
          <p:nvPr/>
        </p:nvSpPr>
        <p:spPr>
          <a:xfrm>
            <a:off x="16044254" y="14478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+29%</a:t>
            </a:r>
            <a:endParaRPr lang="en-US" sz="1000" b="0" dirty="0">
              <a:latin typeface="Segoe UI" panose="020B0502040204020203" pitchFamily="34" charset="0"/>
              <a:cs typeface="Segoe UI" panose="020B0502040204020203" pitchFamily="34" charset="0"/>
            </a:endParaRPr>
          </a:p>
        </p:txBody>
      </p:sp>
      <p:sp>
        <p:nvSpPr>
          <p:cNvPr id="40" name="TextBox 39"/>
          <p:cNvSpPr txBox="1"/>
          <p:nvPr/>
        </p:nvSpPr>
        <p:spPr>
          <a:xfrm>
            <a:off x="15587054" y="22098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+30%</a:t>
            </a:r>
            <a:endParaRPr lang="en-US" sz="1000" b="0" dirty="0">
              <a:latin typeface="Segoe UI" panose="020B0502040204020203" pitchFamily="34" charset="0"/>
              <a:cs typeface="Segoe UI" panose="020B0502040204020203" pitchFamily="34" charset="0"/>
            </a:endParaRPr>
          </a:p>
        </p:txBody>
      </p:sp>
      <p:sp>
        <p:nvSpPr>
          <p:cNvPr id="42" name="TextBox 41"/>
          <p:cNvSpPr txBox="1"/>
          <p:nvPr/>
        </p:nvSpPr>
        <p:spPr>
          <a:xfrm>
            <a:off x="15129854" y="24207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+33%</a:t>
            </a:r>
            <a:endParaRPr lang="en-US" sz="1000" b="0" dirty="0">
              <a:latin typeface="Segoe UI" panose="020B0502040204020203" pitchFamily="34" charset="0"/>
              <a:cs typeface="Segoe UI" panose="020B0502040204020203" pitchFamily="34" charset="0"/>
            </a:endParaRPr>
          </a:p>
        </p:txBody>
      </p:sp>
      <p:sp>
        <p:nvSpPr>
          <p:cNvPr id="44" name="TextBox 43"/>
          <p:cNvSpPr txBox="1"/>
          <p:nvPr/>
        </p:nvSpPr>
        <p:spPr>
          <a:xfrm>
            <a:off x="14672654" y="26493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+20%</a:t>
            </a:r>
            <a:endParaRPr lang="en-US" sz="1000" b="0" dirty="0">
              <a:latin typeface="Segoe UI" panose="020B0502040204020203" pitchFamily="34" charset="0"/>
              <a:cs typeface="Segoe UI" panose="020B0502040204020203" pitchFamily="34" charset="0"/>
            </a:endParaRPr>
          </a:p>
        </p:txBody>
      </p:sp>
      <p:sp>
        <p:nvSpPr>
          <p:cNvPr id="46" name="TextBox 45"/>
          <p:cNvSpPr txBox="1"/>
          <p:nvPr/>
        </p:nvSpPr>
        <p:spPr>
          <a:xfrm>
            <a:off x="14291654" y="36399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+32%</a:t>
            </a:r>
            <a:endParaRPr lang="en-US" sz="1000" b="0" dirty="0">
              <a:latin typeface="Segoe UI" panose="020B0502040204020203" pitchFamily="34" charset="0"/>
              <a:cs typeface="Segoe UI" panose="020B0502040204020203" pitchFamily="34" charset="0"/>
            </a:endParaRPr>
          </a:p>
        </p:txBody>
      </p:sp>
      <p:sp>
        <p:nvSpPr>
          <p:cNvPr id="55" name="TextBox 54"/>
          <p:cNvSpPr txBox="1"/>
          <p:nvPr/>
        </p:nvSpPr>
        <p:spPr>
          <a:xfrm>
            <a:off x="13834454" y="36399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+33%</a:t>
            </a:r>
            <a:endParaRPr lang="en-US" sz="1000" b="0" dirty="0">
              <a:latin typeface="Segoe UI" panose="020B0502040204020203" pitchFamily="34" charset="0"/>
              <a:cs typeface="Segoe UI" panose="020B0502040204020203" pitchFamily="34" charset="0"/>
            </a:endParaRPr>
          </a:p>
        </p:txBody>
      </p:sp>
      <p:sp>
        <p:nvSpPr>
          <p:cNvPr id="57" name="TextBox 56"/>
          <p:cNvSpPr txBox="1"/>
          <p:nvPr/>
        </p:nvSpPr>
        <p:spPr>
          <a:xfrm>
            <a:off x="13301054" y="3792379"/>
            <a:ext cx="6096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+34%</a:t>
            </a:r>
            <a:endParaRPr lang="en-US" sz="1000" b="0" dirty="0">
              <a:latin typeface="Segoe UI" panose="020B0502040204020203" pitchFamily="34" charset="0"/>
              <a:cs typeface="Segoe UI" panose="020B0502040204020203" pitchFamily="34" charset="0"/>
            </a:endParaRPr>
          </a:p>
        </p:txBody>
      </p:sp>
      <p:sp>
        <p:nvSpPr>
          <p:cNvPr id="59" name="TextBox 58"/>
          <p:cNvSpPr txBox="1"/>
          <p:nvPr/>
        </p:nvSpPr>
        <p:spPr>
          <a:xfrm>
            <a:off x="12920054" y="42495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+34%</a:t>
            </a:r>
            <a:endParaRPr lang="en-US" sz="1000" b="0" dirty="0">
              <a:latin typeface="Segoe UI" panose="020B0502040204020203" pitchFamily="34" charset="0"/>
              <a:cs typeface="Segoe UI" panose="020B0502040204020203" pitchFamily="34" charset="0"/>
            </a:endParaRPr>
          </a:p>
        </p:txBody>
      </p:sp>
      <p:sp>
        <p:nvSpPr>
          <p:cNvPr id="69" name="TextBox 68"/>
          <p:cNvSpPr txBox="1"/>
          <p:nvPr/>
        </p:nvSpPr>
        <p:spPr>
          <a:xfrm>
            <a:off x="12539054" y="44196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+20%</a:t>
            </a:r>
            <a:endParaRPr lang="en-US" sz="1000" b="0" dirty="0">
              <a:latin typeface="Segoe UI" panose="020B0502040204020203" pitchFamily="34" charset="0"/>
              <a:cs typeface="Segoe UI" panose="020B0502040204020203" pitchFamily="34" charset="0"/>
            </a:endParaRPr>
          </a:p>
        </p:txBody>
      </p:sp>
      <p:sp>
        <p:nvSpPr>
          <p:cNvPr id="71" name="TextBox 70"/>
          <p:cNvSpPr txBox="1"/>
          <p:nvPr/>
        </p:nvSpPr>
        <p:spPr>
          <a:xfrm>
            <a:off x="12081854" y="44019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+31%</a:t>
            </a:r>
            <a:endParaRPr lang="en-US" sz="1000" b="0" dirty="0">
              <a:latin typeface="Segoe UI" panose="020B0502040204020203" pitchFamily="34" charset="0"/>
              <a:cs typeface="Segoe UI" panose="020B0502040204020203" pitchFamily="34" charset="0"/>
            </a:endParaRPr>
          </a:p>
        </p:txBody>
      </p:sp>
      <p:sp>
        <p:nvSpPr>
          <p:cNvPr id="80" name="TextBox 79"/>
          <p:cNvSpPr txBox="1"/>
          <p:nvPr/>
        </p:nvSpPr>
        <p:spPr>
          <a:xfrm>
            <a:off x="11624654" y="44958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+29%</a:t>
            </a:r>
            <a:endParaRPr lang="en-US" sz="1000" b="0" dirty="0">
              <a:latin typeface="Segoe UI" panose="020B0502040204020203" pitchFamily="34" charset="0"/>
              <a:cs typeface="Segoe UI" panose="020B0502040204020203" pitchFamily="34" charset="0"/>
            </a:endParaRPr>
          </a:p>
        </p:txBody>
      </p:sp>
      <p:sp>
        <p:nvSpPr>
          <p:cNvPr id="84" name="TextBox 83"/>
          <p:cNvSpPr txBox="1"/>
          <p:nvPr/>
        </p:nvSpPr>
        <p:spPr>
          <a:xfrm>
            <a:off x="11167454" y="46482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+14%</a:t>
            </a:r>
            <a:endParaRPr lang="en-US" sz="1000" b="0" dirty="0">
              <a:latin typeface="Segoe UI" panose="020B0502040204020203" pitchFamily="34" charset="0"/>
              <a:cs typeface="Segoe UI" panose="020B0502040204020203" pitchFamily="34" charset="0"/>
            </a:endParaRPr>
          </a:p>
        </p:txBody>
      </p:sp>
      <p:sp>
        <p:nvSpPr>
          <p:cNvPr id="86" name="TextBox 85"/>
          <p:cNvSpPr txBox="1"/>
          <p:nvPr/>
        </p:nvSpPr>
        <p:spPr>
          <a:xfrm>
            <a:off x="10329254" y="4724400"/>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+15%</a:t>
            </a:r>
            <a:endParaRPr lang="en-US" sz="1000" b="0" dirty="0">
              <a:latin typeface="Segoe UI" panose="020B0502040204020203" pitchFamily="34" charset="0"/>
              <a:cs typeface="Segoe UI" panose="020B0502040204020203" pitchFamily="34" charset="0"/>
            </a:endParaRPr>
          </a:p>
        </p:txBody>
      </p:sp>
      <p:sp>
        <p:nvSpPr>
          <p:cNvPr id="88" name="TextBox 87"/>
          <p:cNvSpPr txBox="1"/>
          <p:nvPr/>
        </p:nvSpPr>
        <p:spPr>
          <a:xfrm>
            <a:off x="9872054" y="4935379"/>
            <a:ext cx="533400" cy="246221"/>
          </a:xfrm>
          <a:prstGeom prst="rect">
            <a:avLst/>
          </a:prstGeom>
          <a:noFill/>
        </p:spPr>
        <p:txBody>
          <a:bodyPr wrap="square" rtlCol="0">
            <a:spAutoFit/>
          </a:bodyPr>
          <a:lstStyle/>
          <a:p>
            <a:r>
              <a:rPr lang="en-US" sz="1000" dirty="0">
                <a:latin typeface="Segoe UI" panose="020B0502040204020203" pitchFamily="34" charset="0"/>
                <a:cs typeface="Segoe UI" panose="020B0502040204020203" pitchFamily="34" charset="0"/>
              </a:rPr>
              <a:t>+22%</a:t>
            </a:r>
            <a:endParaRPr lang="en-US" sz="1000" b="0" dirty="0">
              <a:latin typeface="Segoe UI" panose="020B0502040204020203" pitchFamily="34" charset="0"/>
              <a:cs typeface="Segoe UI" panose="020B0502040204020203" pitchFamily="34" charset="0"/>
            </a:endParaRPr>
          </a:p>
        </p:txBody>
      </p:sp>
      <p:sp>
        <p:nvSpPr>
          <p:cNvPr id="2" name="Text Placeholder 4">
            <a:extLst>
              <a:ext uri="{FF2B5EF4-FFF2-40B4-BE49-F238E27FC236}">
                <a16:creationId xmlns:a16="http://schemas.microsoft.com/office/drawing/2014/main" id="{9552CAA4-27F6-3B37-CB5E-C9A161B38A88}"/>
              </a:ext>
            </a:extLst>
          </p:cNvPr>
          <p:cNvSpPr txBox="1">
            <a:spLocks/>
          </p:cNvSpPr>
          <p:nvPr/>
        </p:nvSpPr>
        <p:spPr>
          <a:xfrm>
            <a:off x="944880" y="5591481"/>
            <a:ext cx="7589520" cy="275919"/>
          </a:xfrm>
          <a:prstGeom prst="rect">
            <a:avLst/>
          </a:prstGeom>
        </p:spPr>
        <p:txBody>
          <a:bodyPr vert="horz" lIns="91440" tIns="0" rIns="0" bIns="45720" rtlCol="0" anchor="b" anchorCtr="0">
            <a:noAutofit/>
          </a:bodyPr>
          <a:lstStyle>
            <a:lvl1pPr marL="342900" indent="-342900" algn="l" defTabSz="914400" rtl="0" eaLnBrk="1" latinLnBrk="0" hangingPunct="1">
              <a:spcBef>
                <a:spcPts val="400"/>
              </a:spcBef>
              <a:spcAft>
                <a:spcPts val="400"/>
              </a:spcAft>
              <a:buFont typeface="Arial" pitchFamily="34" charset="0"/>
              <a:buNone/>
              <a:defRPr lang="en-US" sz="1400" b="0" kern="1200" spc="0" baseline="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US" dirty="0"/>
              <a:t>VCCS = VMSDEP waiver 54% ($2.25M) more than GF allocation. </a:t>
            </a:r>
          </a:p>
        </p:txBody>
      </p:sp>
      <p:sp>
        <p:nvSpPr>
          <p:cNvPr id="5" name="Rectangle 4"/>
          <p:cNvSpPr/>
          <p:nvPr/>
        </p:nvSpPr>
        <p:spPr>
          <a:xfrm>
            <a:off x="2971800" y="1447800"/>
            <a:ext cx="2057401" cy="2462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2878626" y="1371600"/>
            <a:ext cx="2455374" cy="307777"/>
          </a:xfrm>
          <a:prstGeom prst="rect">
            <a:avLst/>
          </a:prstGeom>
        </p:spPr>
        <p:txBody>
          <a:bodyPr wrap="square" rtlCol="0">
            <a:spAutoFit/>
          </a:bodyPr>
          <a:lstStyle/>
          <a:p>
            <a:r>
              <a:rPr lang="en-US" sz="1400" dirty="0"/>
              <a:t>VMSDEP waivers </a:t>
            </a:r>
            <a:r>
              <a:rPr lang="en-US" sz="1400" i="1" dirty="0"/>
              <a:t>(2024-25)</a:t>
            </a:r>
            <a:endParaRPr lang="en-US" sz="1400" b="0" i="1" dirty="0"/>
          </a:p>
        </p:txBody>
      </p:sp>
    </p:spTree>
    <p:extLst>
      <p:ext uri="{BB962C8B-B14F-4D97-AF65-F5344CB8AC3E}">
        <p14:creationId xmlns:p14="http://schemas.microsoft.com/office/powerpoint/2010/main" val="797563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371600"/>
            <a:ext cx="7864476" cy="4495800"/>
          </a:xfrm>
        </p:spPr>
        <p:txBody>
          <a:bodyPr/>
          <a:lstStyle/>
          <a:p>
            <a:r>
              <a:rPr lang="en-US" sz="2200" dirty="0"/>
              <a:t>Using recent program participation levels and growth to project future participation has been confounded by</a:t>
            </a:r>
          </a:p>
          <a:p>
            <a:pPr lvl="1"/>
            <a:r>
              <a:rPr lang="en-US" sz="2000" dirty="0"/>
              <a:t>Substantial, relatively recent broadening of eligibility criteria</a:t>
            </a:r>
          </a:p>
          <a:p>
            <a:pPr lvl="1"/>
            <a:r>
              <a:rPr lang="en-US" sz="2000" dirty="0"/>
              <a:t>Pandemic-related disruptions during 2020–2022</a:t>
            </a:r>
          </a:p>
          <a:p>
            <a:pPr lvl="1"/>
            <a:r>
              <a:rPr lang="en-US" sz="2000" dirty="0"/>
              <a:t>Ability to qualify for VMSDEP by moving to and residing in Virginia for 5 years broadens pool of potential participants from Virginia to nationwide</a:t>
            </a:r>
          </a:p>
          <a:p>
            <a:r>
              <a:rPr lang="en-US" sz="2200" dirty="0"/>
              <a:t>Some data is available, but intentions are hard to predict</a:t>
            </a:r>
          </a:p>
          <a:p>
            <a:pPr lvl="1"/>
            <a:r>
              <a:rPr lang="en-US" sz="2000" dirty="0"/>
              <a:t>U.S. Dep’t of Veterans Affairs knows number of veterans in Virginia, disability ratings; ACS has data on spouses and children</a:t>
            </a:r>
          </a:p>
          <a:p>
            <a:pPr lvl="1"/>
            <a:r>
              <a:rPr lang="en-US" sz="2000" dirty="0"/>
              <a:t>Not known whether eligible or potentially eligible students will use benefit or at which institution</a:t>
            </a:r>
            <a:endParaRPr lang="en-US" sz="2000" strike="sngStrike"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13</a:t>
            </a:fld>
            <a:endParaRPr lang="en-US" dirty="0"/>
          </a:p>
        </p:txBody>
      </p:sp>
      <p:sp>
        <p:nvSpPr>
          <p:cNvPr id="4" name="Title 3"/>
          <p:cNvSpPr>
            <a:spLocks noGrp="1"/>
          </p:cNvSpPr>
          <p:nvPr>
            <p:ph type="title"/>
          </p:nvPr>
        </p:nvSpPr>
        <p:spPr>
          <a:xfrm>
            <a:off x="822324" y="365760"/>
            <a:ext cx="7864476" cy="548640"/>
          </a:xfrm>
        </p:spPr>
        <p:txBody>
          <a:bodyPr/>
          <a:lstStyle/>
          <a:p>
            <a:r>
              <a:rPr lang="en-US" dirty="0"/>
              <a:t>Accurate projections of future VMSDEP growth are challenging</a:t>
            </a:r>
          </a:p>
        </p:txBody>
      </p:sp>
      <p:sp>
        <p:nvSpPr>
          <p:cNvPr id="5" name="Text Placeholder 4"/>
          <p:cNvSpPr>
            <a:spLocks noGrp="1"/>
          </p:cNvSpPr>
          <p:nvPr>
            <p:ph type="body" sz="quarter" idx="14"/>
          </p:nvPr>
        </p:nvSpPr>
        <p:spPr/>
        <p:txBody>
          <a:bodyPr/>
          <a:lstStyle/>
          <a:p>
            <a:endParaRPr lang="en-US" dirty="0"/>
          </a:p>
          <a:p>
            <a:endParaRPr lang="en-US" dirty="0"/>
          </a:p>
        </p:txBody>
      </p:sp>
    </p:spTree>
    <p:extLst>
      <p:ext uri="{BB962C8B-B14F-4D97-AF65-F5344CB8AC3E}">
        <p14:creationId xmlns:p14="http://schemas.microsoft.com/office/powerpoint/2010/main" val="1022666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14</a:t>
            </a:fld>
            <a:endParaRPr lang="en-US" dirty="0"/>
          </a:p>
        </p:txBody>
      </p:sp>
      <p:sp>
        <p:nvSpPr>
          <p:cNvPr id="4" name="Title 3"/>
          <p:cNvSpPr>
            <a:spLocks noGrp="1"/>
          </p:cNvSpPr>
          <p:nvPr>
            <p:ph type="title"/>
          </p:nvPr>
        </p:nvSpPr>
        <p:spPr>
          <a:xfrm>
            <a:off x="822324" y="365760"/>
            <a:ext cx="8245476" cy="548640"/>
          </a:xfrm>
        </p:spPr>
        <p:txBody>
          <a:bodyPr/>
          <a:lstStyle/>
          <a:p>
            <a:r>
              <a:rPr lang="en-US" dirty="0"/>
              <a:t>Nationally, veteran population and disabled veteran population have been trending in opposite directions</a:t>
            </a:r>
          </a:p>
        </p:txBody>
      </p:sp>
      <p:sp>
        <p:nvSpPr>
          <p:cNvPr id="5" name="Text Placeholder 4"/>
          <p:cNvSpPr>
            <a:spLocks noGrp="1"/>
          </p:cNvSpPr>
          <p:nvPr>
            <p:ph type="body" sz="quarter" idx="14"/>
          </p:nvPr>
        </p:nvSpPr>
        <p:spPr/>
        <p:txBody>
          <a:bodyPr/>
          <a:lstStyle/>
          <a:p>
            <a:r>
              <a:rPr lang="en-US" dirty="0"/>
              <a:t>Source: Veterans Affairs Annual Benefits reports.</a:t>
            </a:r>
          </a:p>
        </p:txBody>
      </p:sp>
      <p:sp>
        <p:nvSpPr>
          <p:cNvPr id="9" name="TextBox 8"/>
          <p:cNvSpPr txBox="1"/>
          <p:nvPr/>
        </p:nvSpPr>
        <p:spPr>
          <a:xfrm>
            <a:off x="1175509" y="4340423"/>
            <a:ext cx="7620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 400k</a:t>
            </a:r>
          </a:p>
        </p:txBody>
      </p:sp>
      <p:sp>
        <p:nvSpPr>
          <p:cNvPr id="10" name="TextBox 9"/>
          <p:cNvSpPr txBox="1"/>
          <p:nvPr/>
        </p:nvSpPr>
        <p:spPr>
          <a:xfrm>
            <a:off x="7010400" y="2740223"/>
            <a:ext cx="9906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 1,300k</a:t>
            </a:r>
          </a:p>
        </p:txBody>
      </p:sp>
      <p:sp>
        <p:nvSpPr>
          <p:cNvPr id="11" name="TextBox 10"/>
          <p:cNvSpPr txBox="1"/>
          <p:nvPr/>
        </p:nvSpPr>
        <p:spPr>
          <a:xfrm>
            <a:off x="1181100" y="4648200"/>
            <a:ext cx="8382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 200k</a:t>
            </a:r>
          </a:p>
        </p:txBody>
      </p:sp>
      <p:sp>
        <p:nvSpPr>
          <p:cNvPr id="12" name="TextBox 11"/>
          <p:cNvSpPr txBox="1"/>
          <p:nvPr/>
        </p:nvSpPr>
        <p:spPr>
          <a:xfrm>
            <a:off x="7010400" y="3883223"/>
            <a:ext cx="7620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≈600k</a:t>
            </a:r>
          </a:p>
        </p:txBody>
      </p:sp>
      <p:sp>
        <p:nvSpPr>
          <p:cNvPr id="13" name="TextBox 12"/>
          <p:cNvSpPr txBox="1"/>
          <p:nvPr/>
        </p:nvSpPr>
        <p:spPr>
          <a:xfrm>
            <a:off x="7010400" y="2130623"/>
            <a:ext cx="7620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≈18M</a:t>
            </a:r>
          </a:p>
        </p:txBody>
      </p:sp>
      <p:sp>
        <p:nvSpPr>
          <p:cNvPr id="14" name="TextBox 13"/>
          <p:cNvSpPr txBox="1"/>
          <p:nvPr/>
        </p:nvSpPr>
        <p:spPr>
          <a:xfrm>
            <a:off x="1257300" y="1673423"/>
            <a:ext cx="762000" cy="338554"/>
          </a:xfrm>
          <a:prstGeom prst="rect">
            <a:avLst/>
          </a:prstGeom>
        </p:spPr>
        <p:txBody>
          <a:bodyPr wrap="square" rtlCol="0">
            <a:spAutoFit/>
          </a:bodyPr>
          <a:lstStyle/>
          <a:p>
            <a:r>
              <a:rPr lang="en-US" sz="1600" b="1" dirty="0">
                <a:latin typeface="Calibri" panose="020F0502020204030204" pitchFamily="34" charset="0"/>
                <a:cs typeface="Calibri" panose="020F0502020204030204" pitchFamily="34" charset="0"/>
              </a:rPr>
              <a:t>≈22M</a:t>
            </a:r>
          </a:p>
        </p:txBody>
      </p:sp>
      <p:sp>
        <p:nvSpPr>
          <p:cNvPr id="16" name="Freeform 15"/>
          <p:cNvSpPr/>
          <p:nvPr/>
        </p:nvSpPr>
        <p:spPr>
          <a:xfrm>
            <a:off x="2040903" y="1809946"/>
            <a:ext cx="4817097" cy="509048"/>
          </a:xfrm>
          <a:custGeom>
            <a:avLst/>
            <a:gdLst>
              <a:gd name="connsiteX0" fmla="*/ 0 w 4817097"/>
              <a:gd name="connsiteY0" fmla="*/ 0 h 509048"/>
              <a:gd name="connsiteX1" fmla="*/ 1065229 w 4817097"/>
              <a:gd name="connsiteY1" fmla="*/ 65988 h 509048"/>
              <a:gd name="connsiteX2" fmla="*/ 1621411 w 4817097"/>
              <a:gd name="connsiteY2" fmla="*/ 292231 h 509048"/>
              <a:gd name="connsiteX3" fmla="*/ 2686639 w 4817097"/>
              <a:gd name="connsiteY3" fmla="*/ 395926 h 509048"/>
              <a:gd name="connsiteX4" fmla="*/ 3195687 w 4817097"/>
              <a:gd name="connsiteY4" fmla="*/ 348792 h 509048"/>
              <a:gd name="connsiteX5" fmla="*/ 4817097 w 4817097"/>
              <a:gd name="connsiteY5" fmla="*/ 509048 h 509048"/>
              <a:gd name="connsiteX6" fmla="*/ 4817097 w 4817097"/>
              <a:gd name="connsiteY6" fmla="*/ 509048 h 50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7097" h="509048">
                <a:moveTo>
                  <a:pt x="0" y="0"/>
                </a:moveTo>
                <a:lnTo>
                  <a:pt x="1065229" y="65988"/>
                </a:lnTo>
                <a:lnTo>
                  <a:pt x="1621411" y="292231"/>
                </a:lnTo>
                <a:lnTo>
                  <a:pt x="2686639" y="395926"/>
                </a:lnTo>
                <a:lnTo>
                  <a:pt x="3195687" y="348792"/>
                </a:lnTo>
                <a:lnTo>
                  <a:pt x="4817097" y="509048"/>
                </a:lnTo>
                <a:lnTo>
                  <a:pt x="4817097" y="509048"/>
                </a:lnTo>
              </a:path>
            </a:pathLst>
          </a:custGeom>
          <a:ln w="28575">
            <a:solidFill>
              <a:srgbClr val="0B2A66"/>
            </a:solidFill>
            <a:prstDash val="dash"/>
          </a:ln>
        </p:spPr>
        <p:style>
          <a:lnRef idx="1">
            <a:schemeClr val="accent4"/>
          </a:lnRef>
          <a:fillRef idx="0">
            <a:schemeClr val="accent4"/>
          </a:fillRef>
          <a:effectRef idx="0">
            <a:schemeClr val="accent4"/>
          </a:effectRef>
          <a:fontRef idx="minor">
            <a:schemeClr val="tx1"/>
          </a:fontRef>
        </p:style>
        <p:txBody>
          <a:bodyPr rtlCol="0" anchor="ctr"/>
          <a:lstStyle/>
          <a:p>
            <a:pPr algn="ctr"/>
            <a:endParaRPr lang="en-US" sz="2000" dirty="0">
              <a:latin typeface="Calibri" panose="020F0502020204030204" pitchFamily="34" charset="0"/>
              <a:cs typeface="Calibri" panose="020F0502020204030204" pitchFamily="34" charset="0"/>
            </a:endParaRPr>
          </a:p>
        </p:txBody>
      </p:sp>
      <p:graphicFrame>
        <p:nvGraphicFramePr>
          <p:cNvPr id="17" name="Table 16"/>
          <p:cNvGraphicFramePr>
            <a:graphicFrameLocks noGrp="1"/>
          </p:cNvGraphicFramePr>
          <p:nvPr>
            <p:extLst/>
          </p:nvPr>
        </p:nvGraphicFramePr>
        <p:xfrm>
          <a:off x="1732963" y="5191760"/>
          <a:ext cx="5410200" cy="370840"/>
        </p:xfrm>
        <a:graphic>
          <a:graphicData uri="http://schemas.openxmlformats.org/drawingml/2006/table">
            <a:tbl>
              <a:tblPr firstRow="1" bandRow="1">
                <a:tableStyleId>{5C22544A-7EE6-4342-B048-85BDC9FD1C3A}</a:tableStyleId>
              </a:tblPr>
              <a:tblGrid>
                <a:gridCol w="541020">
                  <a:extLst>
                    <a:ext uri="{9D8B030D-6E8A-4147-A177-3AD203B41FA5}">
                      <a16:colId xmlns:a16="http://schemas.microsoft.com/office/drawing/2014/main" val="1181019902"/>
                    </a:ext>
                  </a:extLst>
                </a:gridCol>
                <a:gridCol w="541020">
                  <a:extLst>
                    <a:ext uri="{9D8B030D-6E8A-4147-A177-3AD203B41FA5}">
                      <a16:colId xmlns:a16="http://schemas.microsoft.com/office/drawing/2014/main" val="3901830291"/>
                    </a:ext>
                  </a:extLst>
                </a:gridCol>
                <a:gridCol w="541020">
                  <a:extLst>
                    <a:ext uri="{9D8B030D-6E8A-4147-A177-3AD203B41FA5}">
                      <a16:colId xmlns:a16="http://schemas.microsoft.com/office/drawing/2014/main" val="1296166338"/>
                    </a:ext>
                  </a:extLst>
                </a:gridCol>
                <a:gridCol w="541020">
                  <a:extLst>
                    <a:ext uri="{9D8B030D-6E8A-4147-A177-3AD203B41FA5}">
                      <a16:colId xmlns:a16="http://schemas.microsoft.com/office/drawing/2014/main" val="220843132"/>
                    </a:ext>
                  </a:extLst>
                </a:gridCol>
                <a:gridCol w="541020">
                  <a:extLst>
                    <a:ext uri="{9D8B030D-6E8A-4147-A177-3AD203B41FA5}">
                      <a16:colId xmlns:a16="http://schemas.microsoft.com/office/drawing/2014/main" val="3415849918"/>
                    </a:ext>
                  </a:extLst>
                </a:gridCol>
                <a:gridCol w="541020">
                  <a:extLst>
                    <a:ext uri="{9D8B030D-6E8A-4147-A177-3AD203B41FA5}">
                      <a16:colId xmlns:a16="http://schemas.microsoft.com/office/drawing/2014/main" val="1363632967"/>
                    </a:ext>
                  </a:extLst>
                </a:gridCol>
                <a:gridCol w="541020">
                  <a:extLst>
                    <a:ext uri="{9D8B030D-6E8A-4147-A177-3AD203B41FA5}">
                      <a16:colId xmlns:a16="http://schemas.microsoft.com/office/drawing/2014/main" val="3373414114"/>
                    </a:ext>
                  </a:extLst>
                </a:gridCol>
                <a:gridCol w="541020">
                  <a:extLst>
                    <a:ext uri="{9D8B030D-6E8A-4147-A177-3AD203B41FA5}">
                      <a16:colId xmlns:a16="http://schemas.microsoft.com/office/drawing/2014/main" val="1040336817"/>
                    </a:ext>
                  </a:extLst>
                </a:gridCol>
                <a:gridCol w="541020">
                  <a:extLst>
                    <a:ext uri="{9D8B030D-6E8A-4147-A177-3AD203B41FA5}">
                      <a16:colId xmlns:a16="http://schemas.microsoft.com/office/drawing/2014/main" val="3923405620"/>
                    </a:ext>
                  </a:extLst>
                </a:gridCol>
                <a:gridCol w="541020">
                  <a:extLst>
                    <a:ext uri="{9D8B030D-6E8A-4147-A177-3AD203B41FA5}">
                      <a16:colId xmlns:a16="http://schemas.microsoft.com/office/drawing/2014/main" val="1346225760"/>
                    </a:ext>
                  </a:extLst>
                </a:gridCol>
              </a:tblGrid>
              <a:tr h="370840">
                <a:tc>
                  <a:txBody>
                    <a:bodyPr/>
                    <a:lstStyle/>
                    <a:p>
                      <a:pPr algn="ctr"/>
                      <a:r>
                        <a:rPr lang="en-US" sz="1400" b="0" dirty="0">
                          <a:solidFill>
                            <a:schemeClr val="tx1"/>
                          </a:solidFill>
                          <a:latin typeface="Segoe UI" panose="020B0502040204020203" pitchFamily="34" charset="0"/>
                          <a:cs typeface="Segoe UI" panose="020B0502040204020203" pitchFamily="34" charset="0"/>
                        </a:rPr>
                        <a:t>‘14</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‘15</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‘16</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‘17</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‘18</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‘19</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‘20</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‘21</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‘22</a:t>
                      </a:r>
                    </a:p>
                  </a:txBody>
                  <a:tcPr>
                    <a:noFill/>
                  </a:tcPr>
                </a:tc>
                <a:tc>
                  <a:txBody>
                    <a:bodyPr/>
                    <a:lstStyle/>
                    <a:p>
                      <a:pPr algn="ctr"/>
                      <a:r>
                        <a:rPr lang="en-US" sz="1400" b="0" dirty="0">
                          <a:solidFill>
                            <a:schemeClr val="tx1"/>
                          </a:solidFill>
                          <a:latin typeface="Segoe UI" panose="020B0502040204020203" pitchFamily="34" charset="0"/>
                          <a:cs typeface="Segoe UI" panose="020B0502040204020203" pitchFamily="34" charset="0"/>
                        </a:rPr>
                        <a:t>‘23</a:t>
                      </a:r>
                    </a:p>
                  </a:txBody>
                  <a:tcPr>
                    <a:noFill/>
                  </a:tcPr>
                </a:tc>
                <a:extLst>
                  <a:ext uri="{0D108BD9-81ED-4DB2-BD59-A6C34878D82A}">
                    <a16:rowId xmlns:a16="http://schemas.microsoft.com/office/drawing/2014/main" val="1059351109"/>
                  </a:ext>
                </a:extLst>
              </a:tr>
            </a:tbl>
          </a:graphicData>
        </a:graphic>
      </p:graphicFrame>
      <p:sp>
        <p:nvSpPr>
          <p:cNvPr id="19" name="TextBox 18"/>
          <p:cNvSpPr txBox="1"/>
          <p:nvPr/>
        </p:nvSpPr>
        <p:spPr>
          <a:xfrm>
            <a:off x="3496951" y="1715106"/>
            <a:ext cx="2751449" cy="369332"/>
          </a:xfrm>
          <a:prstGeom prst="rect">
            <a:avLst/>
          </a:prstGeom>
        </p:spPr>
        <p:txBody>
          <a:bodyPr wrap="square" rtlCol="0">
            <a:spAutoFit/>
          </a:bodyPr>
          <a:lstStyle/>
          <a:p>
            <a:pPr algn="r"/>
            <a:r>
              <a:rPr lang="en-US" dirty="0">
                <a:latin typeface="Calibri" panose="020F0502020204030204" pitchFamily="34" charset="0"/>
                <a:cs typeface="Calibri" panose="020F0502020204030204" pitchFamily="34" charset="0"/>
              </a:rPr>
              <a:t>Total veteran population</a:t>
            </a:r>
            <a:endParaRPr lang="en-US" b="0" dirty="0">
              <a:latin typeface="Calibri" panose="020F0502020204030204" pitchFamily="34" charset="0"/>
              <a:cs typeface="Calibri" panose="020F0502020204030204" pitchFamily="34" charset="0"/>
            </a:endParaRPr>
          </a:p>
        </p:txBody>
      </p:sp>
      <p:sp>
        <p:nvSpPr>
          <p:cNvPr id="20" name="TextBox 19"/>
          <p:cNvSpPr txBox="1"/>
          <p:nvPr/>
        </p:nvSpPr>
        <p:spPr>
          <a:xfrm>
            <a:off x="4286838" y="4528086"/>
            <a:ext cx="3272559" cy="369332"/>
          </a:xfrm>
          <a:prstGeom prst="rect">
            <a:avLst/>
          </a:prstGeom>
        </p:spPr>
        <p:txBody>
          <a:bodyPr wrap="square" rtlCol="0">
            <a:spAutoFit/>
          </a:bodyPr>
          <a:lstStyle/>
          <a:p>
            <a:pPr algn="r"/>
            <a:r>
              <a:rPr lang="en-US" dirty="0">
                <a:latin typeface="Calibri" panose="020F0502020204030204" pitchFamily="34" charset="0"/>
                <a:cs typeface="Calibri" panose="020F0502020204030204" pitchFamily="34" charset="0"/>
              </a:rPr>
              <a:t>Veterans: </a:t>
            </a:r>
            <a:r>
              <a:rPr lang="en-US" b="1" dirty="0">
                <a:latin typeface="Calibri" panose="020F0502020204030204" pitchFamily="34" charset="0"/>
                <a:cs typeface="Calibri" panose="020F0502020204030204" pitchFamily="34" charset="0"/>
              </a:rPr>
              <a:t>90% disability rating</a:t>
            </a:r>
          </a:p>
        </p:txBody>
      </p:sp>
      <p:sp>
        <p:nvSpPr>
          <p:cNvPr id="21" name="TextBox 20"/>
          <p:cNvSpPr txBox="1"/>
          <p:nvPr/>
        </p:nvSpPr>
        <p:spPr>
          <a:xfrm>
            <a:off x="2279715" y="3299936"/>
            <a:ext cx="3279855" cy="369332"/>
          </a:xfrm>
          <a:prstGeom prst="rect">
            <a:avLst/>
          </a:prstGeom>
        </p:spPr>
        <p:txBody>
          <a:bodyPr wrap="square" rtlCol="0">
            <a:spAutoFit/>
          </a:bodyPr>
          <a:lstStyle/>
          <a:p>
            <a:r>
              <a:rPr lang="en-US" dirty="0">
                <a:latin typeface="Calibri" panose="020F0502020204030204" pitchFamily="34" charset="0"/>
                <a:cs typeface="Calibri" panose="020F0502020204030204" pitchFamily="34" charset="0"/>
              </a:rPr>
              <a:t>Veterans: </a:t>
            </a:r>
            <a:r>
              <a:rPr lang="en-US" b="1" dirty="0">
                <a:latin typeface="Calibri" panose="020F0502020204030204" pitchFamily="34" charset="0"/>
                <a:cs typeface="Calibri" panose="020F0502020204030204" pitchFamily="34" charset="0"/>
              </a:rPr>
              <a:t>100% disability rating</a:t>
            </a:r>
          </a:p>
        </p:txBody>
      </p:sp>
      <p:sp>
        <p:nvSpPr>
          <p:cNvPr id="22" name="Freeform 21"/>
          <p:cNvSpPr/>
          <p:nvPr/>
        </p:nvSpPr>
        <p:spPr>
          <a:xfrm>
            <a:off x="2002410" y="2894029"/>
            <a:ext cx="4845378" cy="1677971"/>
          </a:xfrm>
          <a:custGeom>
            <a:avLst/>
            <a:gdLst>
              <a:gd name="connsiteX0" fmla="*/ 0 w 4845378"/>
              <a:gd name="connsiteY0" fmla="*/ 1677971 h 1677971"/>
              <a:gd name="connsiteX1" fmla="*/ 1102936 w 4845378"/>
              <a:gd name="connsiteY1" fmla="*/ 1498862 h 1677971"/>
              <a:gd name="connsiteX2" fmla="*/ 2158738 w 4845378"/>
              <a:gd name="connsiteY2" fmla="*/ 1225484 h 1677971"/>
              <a:gd name="connsiteX3" fmla="*/ 2714920 w 4845378"/>
              <a:gd name="connsiteY3" fmla="*/ 989814 h 1677971"/>
              <a:gd name="connsiteX4" fmla="*/ 3327662 w 4845378"/>
              <a:gd name="connsiteY4" fmla="*/ 838986 h 1677971"/>
              <a:gd name="connsiteX5" fmla="*/ 3864990 w 4845378"/>
              <a:gd name="connsiteY5" fmla="*/ 603315 h 1677971"/>
              <a:gd name="connsiteX6" fmla="*/ 4317477 w 4845378"/>
              <a:gd name="connsiteY6" fmla="*/ 377072 h 1677971"/>
              <a:gd name="connsiteX7" fmla="*/ 4845378 w 4845378"/>
              <a:gd name="connsiteY7" fmla="*/ 0 h 1677971"/>
              <a:gd name="connsiteX8" fmla="*/ 4845378 w 4845378"/>
              <a:gd name="connsiteY8" fmla="*/ 0 h 167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45378" h="1677971">
                <a:moveTo>
                  <a:pt x="0" y="1677971"/>
                </a:moveTo>
                <a:lnTo>
                  <a:pt x="1102936" y="1498862"/>
                </a:lnTo>
                <a:lnTo>
                  <a:pt x="2158738" y="1225484"/>
                </a:lnTo>
                <a:lnTo>
                  <a:pt x="2714920" y="989814"/>
                </a:lnTo>
                <a:lnTo>
                  <a:pt x="3327662" y="838986"/>
                </a:lnTo>
                <a:lnTo>
                  <a:pt x="3864990" y="603315"/>
                </a:lnTo>
                <a:lnTo>
                  <a:pt x="4317477" y="377072"/>
                </a:lnTo>
                <a:lnTo>
                  <a:pt x="4845378" y="0"/>
                </a:lnTo>
                <a:lnTo>
                  <a:pt x="4845378" y="0"/>
                </a:lnTo>
              </a:path>
            </a:pathLst>
          </a:custGeom>
          <a:ln w="28575">
            <a:solidFill>
              <a:srgbClr val="3F68B8"/>
            </a:solidFill>
            <a:prstDash val="dash"/>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sz="2000" dirty="0">
              <a:latin typeface="Calibri" panose="020F0502020204030204" pitchFamily="34" charset="0"/>
              <a:cs typeface="Calibri" panose="020F0502020204030204" pitchFamily="34" charset="0"/>
            </a:endParaRPr>
          </a:p>
        </p:txBody>
      </p:sp>
      <p:sp>
        <p:nvSpPr>
          <p:cNvPr id="23" name="Freeform 22"/>
          <p:cNvSpPr/>
          <p:nvPr/>
        </p:nvSpPr>
        <p:spPr>
          <a:xfrm>
            <a:off x="2037761" y="4081806"/>
            <a:ext cx="4826524" cy="716437"/>
          </a:xfrm>
          <a:custGeom>
            <a:avLst/>
            <a:gdLst>
              <a:gd name="connsiteX0" fmla="*/ 0 w 4826524"/>
              <a:gd name="connsiteY0" fmla="*/ 716437 h 716437"/>
              <a:gd name="connsiteX1" fmla="*/ 2422689 w 4826524"/>
              <a:gd name="connsiteY1" fmla="*/ 405353 h 716437"/>
              <a:gd name="connsiteX2" fmla="*/ 3535052 w 4826524"/>
              <a:gd name="connsiteY2" fmla="*/ 245097 h 716437"/>
              <a:gd name="connsiteX3" fmla="*/ 4308050 w 4826524"/>
              <a:gd name="connsiteY3" fmla="*/ 131975 h 716437"/>
              <a:gd name="connsiteX4" fmla="*/ 4826524 w 4826524"/>
              <a:gd name="connsiteY4" fmla="*/ 18854 h 716437"/>
              <a:gd name="connsiteX5" fmla="*/ 4826524 w 4826524"/>
              <a:gd name="connsiteY5" fmla="*/ 0 h 716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6524" h="716437">
                <a:moveTo>
                  <a:pt x="0" y="716437"/>
                </a:moveTo>
                <a:lnTo>
                  <a:pt x="2422689" y="405353"/>
                </a:lnTo>
                <a:lnTo>
                  <a:pt x="3535052" y="245097"/>
                </a:lnTo>
                <a:lnTo>
                  <a:pt x="4308050" y="131975"/>
                </a:lnTo>
                <a:lnTo>
                  <a:pt x="4826524" y="18854"/>
                </a:lnTo>
                <a:lnTo>
                  <a:pt x="4826524" y="0"/>
                </a:lnTo>
              </a:path>
            </a:pathLst>
          </a:custGeom>
          <a:ln w="38100">
            <a:solidFill>
              <a:srgbClr val="00B0F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000" dirty="0">
              <a:latin typeface="Calibri" panose="020F0502020204030204" pitchFamily="34" charset="0"/>
              <a:cs typeface="Calibri" panose="020F0502020204030204" pitchFamily="34" charset="0"/>
            </a:endParaRPr>
          </a:p>
        </p:txBody>
      </p:sp>
      <p:cxnSp>
        <p:nvCxnSpPr>
          <p:cNvPr id="6" name="Straight Connector 5">
            <a:extLst>
              <a:ext uri="{FF2B5EF4-FFF2-40B4-BE49-F238E27FC236}">
                <a16:creationId xmlns:a16="http://schemas.microsoft.com/office/drawing/2014/main" id="{CCD64447-A730-A45B-181B-D8B87A704C9B}"/>
              </a:ext>
            </a:extLst>
          </p:cNvPr>
          <p:cNvCxnSpPr/>
          <p:nvPr/>
        </p:nvCxnSpPr>
        <p:spPr>
          <a:xfrm flipH="1">
            <a:off x="1177958" y="5181600"/>
            <a:ext cx="63524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475ABD25-2326-AA8C-93F1-8E6851BF65E9}"/>
              </a:ext>
            </a:extLst>
          </p:cNvPr>
          <p:cNvSpPr/>
          <p:nvPr/>
        </p:nvSpPr>
        <p:spPr>
          <a:xfrm>
            <a:off x="1981200" y="1747174"/>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B4525A00-BE9E-7169-A986-DCB4CCAF44C5}"/>
              </a:ext>
            </a:extLst>
          </p:cNvPr>
          <p:cNvSpPr/>
          <p:nvPr/>
        </p:nvSpPr>
        <p:spPr>
          <a:xfrm>
            <a:off x="1926720" y="4509700"/>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D86E9A54-17D7-3008-36DA-7B67AD800A16}"/>
              </a:ext>
            </a:extLst>
          </p:cNvPr>
          <p:cNvSpPr/>
          <p:nvPr/>
        </p:nvSpPr>
        <p:spPr>
          <a:xfrm>
            <a:off x="1940900" y="4748943"/>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0B69E4E-8A97-38F6-30B7-6506DCC695C3}"/>
              </a:ext>
            </a:extLst>
          </p:cNvPr>
          <p:cNvSpPr/>
          <p:nvPr/>
        </p:nvSpPr>
        <p:spPr>
          <a:xfrm>
            <a:off x="6822453" y="2260076"/>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3E4882AB-6918-6496-BE9A-AA7AED737EAE}"/>
              </a:ext>
            </a:extLst>
          </p:cNvPr>
          <p:cNvSpPr/>
          <p:nvPr/>
        </p:nvSpPr>
        <p:spPr>
          <a:xfrm>
            <a:off x="6811023" y="2794293"/>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2D392662-C28F-BE9F-781E-AF23227DAC92}"/>
              </a:ext>
            </a:extLst>
          </p:cNvPr>
          <p:cNvSpPr/>
          <p:nvPr/>
        </p:nvSpPr>
        <p:spPr>
          <a:xfrm>
            <a:off x="6817975" y="4041506"/>
            <a:ext cx="118872" cy="118872"/>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471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wipe(down)">
                                      <p:cBhvr>
                                        <p:cTn id="19" dur="500"/>
                                        <p:tgtEl>
                                          <p:spTgt spid="20"/>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down)">
                                      <p:cBhvr>
                                        <p:cTn id="22" dur="500"/>
                                        <p:tgtEl>
                                          <p:spTgt spid="21"/>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wipe(down)">
                                      <p:cBhvr>
                                        <p:cTn id="25" dur="500"/>
                                        <p:tgtEl>
                                          <p:spTgt spid="2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wipe(down)">
                                      <p:cBhvr>
                                        <p:cTn id="28" dur="500"/>
                                        <p:tgtEl>
                                          <p:spTgt spid="23"/>
                                        </p:tgtEl>
                                      </p:cBhvr>
                                    </p:animEffect>
                                  </p:childTnLst>
                                </p:cTn>
                              </p:par>
                              <p:par>
                                <p:cTn id="29" presetID="22" presetClass="entr" presetSubtype="4" fill="hold" grpId="1"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par>
                                <p:cTn id="32" presetID="22" presetClass="entr" presetSubtype="4" fill="hold" grpId="1"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cTn>
                              </p:par>
                              <p:par>
                                <p:cTn id="35" presetID="22" presetClass="entr" presetSubtype="4" fill="hold" grpId="1"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par>
                                <p:cTn id="38" presetID="22" presetClass="entr" presetSubtype="4" fill="hold" grpId="1"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wipe(down)">
                                      <p:cBhvr>
                                        <p:cTn id="40" dur="500"/>
                                        <p:tgtEl>
                                          <p:spTgt spid="20"/>
                                        </p:tgtEl>
                                      </p:cBhvr>
                                    </p:animEffect>
                                  </p:childTnLst>
                                </p:cTn>
                              </p:par>
                              <p:par>
                                <p:cTn id="41" presetID="22" presetClass="entr" presetSubtype="4" fill="hold" grpId="1"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wipe(down)">
                                      <p:cBhvr>
                                        <p:cTn id="43" dur="500"/>
                                        <p:tgtEl>
                                          <p:spTgt spid="21"/>
                                        </p:tgtEl>
                                      </p:cBhvr>
                                    </p:animEffect>
                                  </p:childTnLst>
                                </p:cTn>
                              </p:par>
                              <p:par>
                                <p:cTn id="44" presetID="22" presetClass="entr" presetSubtype="4" fill="hold" grpId="1"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down)">
                                      <p:cBhvr>
                                        <p:cTn id="46" dur="500"/>
                                        <p:tgtEl>
                                          <p:spTgt spid="22"/>
                                        </p:tgtEl>
                                      </p:cBhvr>
                                    </p:animEffect>
                                  </p:childTnLst>
                                </p:cTn>
                              </p:par>
                              <p:par>
                                <p:cTn id="47" presetID="22" presetClass="entr" presetSubtype="4" fill="hold" grpId="1" nodeType="with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wipe(down)">
                                      <p:cBhvr>
                                        <p:cTn id="49" dur="500"/>
                                        <p:tgtEl>
                                          <p:spTgt spid="23"/>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00"/>
                                        <p:tgtEl>
                                          <p:spTgt spid="8"/>
                                        </p:tgtEl>
                                      </p:cBhvr>
                                    </p:animEffect>
                                  </p:childTnLst>
                                </p:cTn>
                              </p:par>
                              <p:par>
                                <p:cTn id="53" presetID="22" presetClass="entr" presetSubtype="4"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down)">
                                      <p:cBhvr>
                                        <p:cTn id="55" dur="500"/>
                                        <p:tgtEl>
                                          <p:spTgt spid="15"/>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down)">
                                      <p:cBhvr>
                                        <p:cTn id="58" dur="500"/>
                                        <p:tgtEl>
                                          <p:spTgt spid="24"/>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wipe(down)">
                                      <p:cBhvr>
                                        <p:cTn id="6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0" grpId="1"/>
      <p:bldP spid="11" grpId="0"/>
      <p:bldP spid="11" grpId="1"/>
      <p:bldP spid="12" grpId="0"/>
      <p:bldP spid="12" grpId="1"/>
      <p:bldP spid="20" grpId="0"/>
      <p:bldP spid="20" grpId="1"/>
      <p:bldP spid="21" grpId="0"/>
      <p:bldP spid="21" grpId="1"/>
      <p:bldP spid="22" grpId="0" animBg="1"/>
      <p:bldP spid="22" grpId="1" animBg="1"/>
      <p:bldP spid="23" grpId="0" animBg="1"/>
      <p:bldP spid="23" grpId="1" animBg="1"/>
      <p:bldP spid="8" grpId="0" animBg="1"/>
      <p:bldP spid="15"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EF06AB-5F9D-BE83-7080-903A13A303DA}"/>
              </a:ext>
            </a:extLst>
          </p:cNvPr>
          <p:cNvSpPr>
            <a:spLocks noGrp="1"/>
          </p:cNvSpPr>
          <p:nvPr>
            <p:ph idx="1"/>
          </p:nvPr>
        </p:nvSpPr>
        <p:spPr/>
        <p:txBody>
          <a:bodyPr/>
          <a:lstStyle/>
          <a:p>
            <a:r>
              <a:rPr lang="en-US" dirty="0"/>
              <a:t>Many factors will play a role in determining future VMSDEP participation</a:t>
            </a:r>
          </a:p>
          <a:p>
            <a:r>
              <a:rPr lang="en-US" dirty="0"/>
              <a:t>Would need to make very conservative and unrealistic assumptions to conclude that</a:t>
            </a:r>
          </a:p>
          <a:p>
            <a:pPr lvl="1"/>
            <a:r>
              <a:rPr lang="en-US" dirty="0"/>
              <a:t>program participation will soon decline (e.g., no more growth in number of veterans with 90% or higher disability rating, recent publicity is not leading to more applications)</a:t>
            </a:r>
          </a:p>
          <a:p>
            <a:pPr lvl="1"/>
            <a:r>
              <a:rPr lang="en-US" dirty="0"/>
              <a:t>forgone revenue amounts will soon decline (e.g., tuition and fees do not increase, lower proportion of students enrolling in graduate programs)</a:t>
            </a:r>
          </a:p>
          <a:p>
            <a:endParaRPr lang="en-US" dirty="0">
              <a:highlight>
                <a:srgbClr val="FFFF00"/>
              </a:highlight>
            </a:endParaRPr>
          </a:p>
          <a:p>
            <a:pPr lvl="1"/>
            <a:endParaRPr lang="en-US" dirty="0">
              <a:highlight>
                <a:srgbClr val="FFFF00"/>
              </a:highlight>
            </a:endParaRPr>
          </a:p>
        </p:txBody>
      </p:sp>
      <p:sp>
        <p:nvSpPr>
          <p:cNvPr id="3" name="Slide Number Placeholder 2">
            <a:extLst>
              <a:ext uri="{FF2B5EF4-FFF2-40B4-BE49-F238E27FC236}">
                <a16:creationId xmlns:a16="http://schemas.microsoft.com/office/drawing/2014/main" id="{D73D7CE0-D2DB-B53F-2B5F-105B2529ED99}"/>
              </a:ext>
            </a:extLst>
          </p:cNvPr>
          <p:cNvSpPr>
            <a:spLocks noGrp="1"/>
          </p:cNvSpPr>
          <p:nvPr>
            <p:ph type="sldNum" sz="quarter" idx="12"/>
          </p:nvPr>
        </p:nvSpPr>
        <p:spPr/>
        <p:txBody>
          <a:bodyPr/>
          <a:lstStyle/>
          <a:p>
            <a:fld id="{59DE6EB8-52AB-45EA-A660-3E1EBFA72987}" type="slidenum">
              <a:rPr lang="en-US" smtClean="0"/>
              <a:pPr/>
              <a:t>15</a:t>
            </a:fld>
            <a:endParaRPr lang="en-US" dirty="0"/>
          </a:p>
        </p:txBody>
      </p:sp>
      <p:sp>
        <p:nvSpPr>
          <p:cNvPr id="4" name="Title 3">
            <a:extLst>
              <a:ext uri="{FF2B5EF4-FFF2-40B4-BE49-F238E27FC236}">
                <a16:creationId xmlns:a16="http://schemas.microsoft.com/office/drawing/2014/main" id="{112AB289-1EFE-567C-E6B3-E046C3C918D8}"/>
              </a:ext>
            </a:extLst>
          </p:cNvPr>
          <p:cNvSpPr>
            <a:spLocks noGrp="1"/>
          </p:cNvSpPr>
          <p:nvPr>
            <p:ph type="title"/>
          </p:nvPr>
        </p:nvSpPr>
        <p:spPr/>
        <p:txBody>
          <a:bodyPr/>
          <a:lstStyle/>
          <a:p>
            <a:r>
              <a:rPr lang="en-US" dirty="0"/>
              <a:t>No quantitative evidence that VMSDEP participation has peaked or will soon decline</a:t>
            </a:r>
          </a:p>
        </p:txBody>
      </p:sp>
      <p:sp>
        <p:nvSpPr>
          <p:cNvPr id="5" name="Text Placeholder 4">
            <a:extLst>
              <a:ext uri="{FF2B5EF4-FFF2-40B4-BE49-F238E27FC236}">
                <a16:creationId xmlns:a16="http://schemas.microsoft.com/office/drawing/2014/main" id="{4C9B54E6-0600-1F4F-5FFE-DB83428A1C29}"/>
              </a:ext>
            </a:extLst>
          </p:cNvPr>
          <p:cNvSpPr>
            <a:spLocks noGrp="1"/>
          </p:cNvSpPr>
          <p:nvPr>
            <p:ph type="body" sz="quarter" idx="14"/>
          </p:nvPr>
        </p:nvSpPr>
        <p:spPr/>
        <p:txBody>
          <a:bodyPr/>
          <a:lstStyle/>
          <a:p>
            <a:r>
              <a:rPr lang="en-US" dirty="0"/>
              <a:t>See appendix for more information about potential future VMSDEP trends.</a:t>
            </a:r>
          </a:p>
        </p:txBody>
      </p:sp>
    </p:spTree>
    <p:extLst>
      <p:ext uri="{BB962C8B-B14F-4D97-AF65-F5344CB8AC3E}">
        <p14:creationId xmlns:p14="http://schemas.microsoft.com/office/powerpoint/2010/main" val="172489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371600"/>
            <a:ext cx="7589520" cy="4572000"/>
          </a:xfrm>
        </p:spPr>
        <p:txBody>
          <a:bodyPr/>
          <a:lstStyle/>
          <a:p>
            <a:r>
              <a:rPr lang="en-US" dirty="0"/>
              <a:t>JLARC staff make recommendations when</a:t>
            </a:r>
          </a:p>
          <a:p>
            <a:pPr lvl="1"/>
            <a:r>
              <a:rPr lang="en-US" dirty="0"/>
              <a:t>There are clear criteria against which to determine whether a change </a:t>
            </a:r>
            <a:r>
              <a:rPr lang="en-US" i="1" dirty="0"/>
              <a:t>should</a:t>
            </a:r>
            <a:r>
              <a:rPr lang="en-US" dirty="0"/>
              <a:t> be made</a:t>
            </a:r>
          </a:p>
          <a:p>
            <a:pPr lvl="1"/>
            <a:r>
              <a:rPr lang="en-US" dirty="0"/>
              <a:t>It is clear </a:t>
            </a:r>
            <a:r>
              <a:rPr lang="en-US" i="1" dirty="0"/>
              <a:t>how</a:t>
            </a:r>
            <a:r>
              <a:rPr lang="en-US" dirty="0"/>
              <a:t> the change should be made</a:t>
            </a:r>
          </a:p>
          <a:p>
            <a:r>
              <a:rPr lang="en-US" dirty="0"/>
              <a:t>JLARC staff propose policy options when</a:t>
            </a:r>
          </a:p>
          <a:p>
            <a:pPr lvl="1"/>
            <a:r>
              <a:rPr lang="en-US" sz="2000" dirty="0"/>
              <a:t>the action proposed is a </a:t>
            </a:r>
            <a:r>
              <a:rPr lang="en-US" sz="2000" i="1" dirty="0"/>
              <a:t>policy judgment </a:t>
            </a:r>
            <a:r>
              <a:rPr lang="en-US" sz="2000" dirty="0"/>
              <a:t>best made by the General Assembly or other elected officials</a:t>
            </a:r>
          </a:p>
          <a:p>
            <a:pPr lvl="1"/>
            <a:r>
              <a:rPr lang="en-US" sz="2000" dirty="0"/>
              <a:t>the evidence indicates that addressing a report finding is </a:t>
            </a:r>
            <a:r>
              <a:rPr lang="en-US" sz="2000" i="1" dirty="0"/>
              <a:t>not necessarily required</a:t>
            </a:r>
            <a:r>
              <a:rPr lang="en-US" sz="2000" dirty="0"/>
              <a:t>, but doing so could be beneficial</a:t>
            </a:r>
          </a:p>
          <a:p>
            <a:pPr lvl="1"/>
            <a:r>
              <a:rPr lang="en-US" sz="2000" dirty="0"/>
              <a:t>there are </a:t>
            </a:r>
            <a:r>
              <a:rPr lang="en-US" sz="2000" i="1" dirty="0"/>
              <a:t>multiple ways </a:t>
            </a:r>
            <a:r>
              <a:rPr lang="en-US" sz="2000" dirty="0"/>
              <a:t>in which a report finding could be addressed, and there is insufficient evidence of a single best way to address the finding</a:t>
            </a:r>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16</a:t>
            </a:fld>
            <a:endParaRPr lang="en-US" dirty="0"/>
          </a:p>
        </p:txBody>
      </p:sp>
      <p:sp>
        <p:nvSpPr>
          <p:cNvPr id="4" name="Title 3"/>
          <p:cNvSpPr>
            <a:spLocks noGrp="1"/>
          </p:cNvSpPr>
          <p:nvPr>
            <p:ph type="title"/>
          </p:nvPr>
        </p:nvSpPr>
        <p:spPr/>
        <p:txBody>
          <a:bodyPr/>
          <a:lstStyle/>
          <a:p>
            <a:r>
              <a:rPr lang="en-US" dirty="0"/>
              <a:t>JLARC staff use criteria to decide between recommendations &amp; options</a:t>
            </a:r>
          </a:p>
        </p:txBody>
      </p:sp>
    </p:spTree>
    <p:extLst>
      <p:ext uri="{BB962C8B-B14F-4D97-AF65-F5344CB8AC3E}">
        <p14:creationId xmlns:p14="http://schemas.microsoft.com/office/powerpoint/2010/main" val="875869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76400"/>
            <a:ext cx="7589520" cy="3275049"/>
          </a:xfrm>
        </p:spPr>
        <p:txBody>
          <a:bodyPr/>
          <a:lstStyle/>
          <a:p>
            <a:r>
              <a:rPr lang="en-US" dirty="0"/>
              <a:t>Many states have some type of program that provides an education benefit for veterans, but these programs are structured in widely varying ways </a:t>
            </a:r>
          </a:p>
          <a:p>
            <a:r>
              <a:rPr lang="en-US" dirty="0"/>
              <a:t>JLARC analyzed individual elements of VMSDEP and 25* similar programs in other states</a:t>
            </a:r>
            <a:endParaRPr lang="en-US" strike="sngStrike" dirty="0"/>
          </a:p>
          <a:p>
            <a:pPr lvl="1"/>
            <a:r>
              <a:rPr lang="en-US" dirty="0"/>
              <a:t>Eligibility criteria for veteran and spouse / children</a:t>
            </a:r>
          </a:p>
          <a:p>
            <a:pPr lvl="1"/>
            <a:r>
              <a:rPr lang="en-US" dirty="0"/>
              <a:t>Structure, type, and duration of benefit</a:t>
            </a:r>
          </a:p>
        </p:txBody>
      </p:sp>
      <p:sp>
        <p:nvSpPr>
          <p:cNvPr id="3" name="Slide Number Placeholder 2"/>
          <p:cNvSpPr>
            <a:spLocks noGrp="1"/>
          </p:cNvSpPr>
          <p:nvPr>
            <p:ph type="sldNum" sz="quarter" idx="12"/>
          </p:nvPr>
        </p:nvSpPr>
        <p:spPr/>
        <p:txBody>
          <a:bodyPr/>
          <a:lstStyle/>
          <a:p>
            <a:fld id="{59DE6EB8-52AB-45EA-A660-3E1EBFA72987}" type="slidenum">
              <a:rPr lang="en-US" smtClean="0"/>
              <a:pPr/>
              <a:t>17</a:t>
            </a:fld>
            <a:endParaRPr lang="en-US" dirty="0"/>
          </a:p>
        </p:txBody>
      </p:sp>
      <p:sp>
        <p:nvSpPr>
          <p:cNvPr id="4" name="Title 3"/>
          <p:cNvSpPr>
            <a:spLocks noGrp="1"/>
          </p:cNvSpPr>
          <p:nvPr>
            <p:ph type="title"/>
          </p:nvPr>
        </p:nvSpPr>
        <p:spPr>
          <a:xfrm>
            <a:off x="822324" y="365760"/>
            <a:ext cx="7940676" cy="548640"/>
          </a:xfrm>
        </p:spPr>
        <p:txBody>
          <a:bodyPr/>
          <a:lstStyle/>
          <a:p>
            <a:r>
              <a:rPr lang="en-US" dirty="0"/>
              <a:t>JLARC comparison of VMSDEP to similar programs in other states informs potential options</a:t>
            </a:r>
          </a:p>
        </p:txBody>
      </p:sp>
      <p:sp>
        <p:nvSpPr>
          <p:cNvPr id="5" name="Text Placeholder 4"/>
          <p:cNvSpPr>
            <a:spLocks noGrp="1"/>
          </p:cNvSpPr>
          <p:nvPr>
            <p:ph type="body" sz="quarter" idx="14"/>
          </p:nvPr>
        </p:nvSpPr>
        <p:spPr>
          <a:xfrm>
            <a:off x="868680" y="5410200"/>
            <a:ext cx="7589520" cy="457200"/>
          </a:xfrm>
        </p:spPr>
        <p:txBody>
          <a:bodyPr/>
          <a:lstStyle/>
          <a:p>
            <a:pPr marL="0" indent="0"/>
            <a:r>
              <a:rPr lang="en-US" dirty="0"/>
              <a:t>* States chosen based on proximity to Virginia, relatively high population of veterans, and program similar to VMSDEP. Number of states reviewed = 24 (Texas has 2 programs included in the analysis).</a:t>
            </a:r>
          </a:p>
        </p:txBody>
      </p:sp>
    </p:spTree>
    <p:extLst>
      <p:ext uri="{BB962C8B-B14F-4D97-AF65-F5344CB8AC3E}">
        <p14:creationId xmlns:p14="http://schemas.microsoft.com/office/powerpoint/2010/main" val="3993651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373151"/>
            <a:ext cx="7864476" cy="3579849"/>
          </a:xfrm>
        </p:spPr>
        <p:txBody>
          <a:bodyPr/>
          <a:lstStyle/>
          <a:p>
            <a:r>
              <a:rPr lang="en-US" dirty="0"/>
              <a:t>Nearly all programs reviewed offer an education benefit if the veteran was killed in action</a:t>
            </a:r>
            <a:br>
              <a:rPr lang="en-US" dirty="0"/>
            </a:br>
            <a:r>
              <a:rPr lang="en-US" i="1" dirty="0"/>
              <a:t>(24 of 25 programs reviewed)</a:t>
            </a:r>
          </a:p>
          <a:p>
            <a:r>
              <a:rPr lang="en-US" dirty="0"/>
              <a:t>Nearly all programs reviewed also offer a benefit for service-related eligibility in addition to combat-related conditions</a:t>
            </a:r>
            <a:br>
              <a:rPr lang="en-US" dirty="0"/>
            </a:br>
            <a:r>
              <a:rPr lang="en-US" i="1" dirty="0"/>
              <a:t>(23 of 25)</a:t>
            </a:r>
          </a:p>
          <a:p>
            <a:r>
              <a:rPr lang="en-US" dirty="0"/>
              <a:t>All states reviewed offer the benefit to children</a:t>
            </a:r>
          </a:p>
          <a:p>
            <a:r>
              <a:rPr lang="en-US" dirty="0"/>
              <a:t>No state reviewed reduces the benefit based on family income</a:t>
            </a:r>
          </a:p>
        </p:txBody>
      </p:sp>
      <p:sp>
        <p:nvSpPr>
          <p:cNvPr id="3" name="Slide Number Placeholder 2"/>
          <p:cNvSpPr>
            <a:spLocks noGrp="1"/>
          </p:cNvSpPr>
          <p:nvPr>
            <p:ph type="sldNum" sz="quarter" idx="12"/>
          </p:nvPr>
        </p:nvSpPr>
        <p:spPr/>
        <p:txBody>
          <a:bodyPr/>
          <a:lstStyle/>
          <a:p>
            <a:fld id="{59DE6EB8-52AB-45EA-A660-3E1EBFA72987}" type="slidenum">
              <a:rPr lang="en-US" smtClean="0"/>
              <a:pPr/>
              <a:t>18</a:t>
            </a:fld>
            <a:endParaRPr lang="en-US" dirty="0"/>
          </a:p>
        </p:txBody>
      </p:sp>
      <p:sp>
        <p:nvSpPr>
          <p:cNvPr id="4" name="Title 3"/>
          <p:cNvSpPr>
            <a:spLocks noGrp="1"/>
          </p:cNvSpPr>
          <p:nvPr>
            <p:ph type="title"/>
          </p:nvPr>
        </p:nvSpPr>
        <p:spPr>
          <a:xfrm>
            <a:off x="822324" y="365760"/>
            <a:ext cx="8081634" cy="548640"/>
          </a:xfrm>
        </p:spPr>
        <p:txBody>
          <a:bodyPr/>
          <a:lstStyle/>
          <a:p>
            <a:r>
              <a:rPr lang="en-US" dirty="0"/>
              <a:t>Several aspects of VMSDEP are very common in </a:t>
            </a:r>
            <a:r>
              <a:rPr lang="en-US" dirty="0">
                <a:solidFill>
                  <a:srgbClr val="002060"/>
                </a:solidFill>
              </a:rPr>
              <a:t>other states’ veterans </a:t>
            </a:r>
            <a:r>
              <a:rPr lang="en-US" dirty="0"/>
              <a:t>education benefit programs</a:t>
            </a:r>
          </a:p>
        </p:txBody>
      </p:sp>
      <p:sp>
        <p:nvSpPr>
          <p:cNvPr id="5" name="Text Placeholder 4"/>
          <p:cNvSpPr>
            <a:spLocks noGrp="1"/>
          </p:cNvSpPr>
          <p:nvPr>
            <p:ph type="body" sz="quarter" idx="14"/>
          </p:nvPr>
        </p:nvSpPr>
        <p:spPr>
          <a:xfrm>
            <a:off x="822324" y="5486400"/>
            <a:ext cx="7589520" cy="457200"/>
          </a:xfrm>
        </p:spPr>
        <p:txBody>
          <a:bodyPr/>
          <a:lstStyle/>
          <a:p>
            <a:pPr marL="0" indent="0"/>
            <a:r>
              <a:rPr lang="en-US" dirty="0"/>
              <a:t>Note:  More information about VMSDEP compared to other state programs is in the appendix.</a:t>
            </a:r>
          </a:p>
        </p:txBody>
      </p:sp>
    </p:spTree>
    <p:extLst>
      <p:ext uri="{BB962C8B-B14F-4D97-AF65-F5344CB8AC3E}">
        <p14:creationId xmlns:p14="http://schemas.microsoft.com/office/powerpoint/2010/main" val="2960980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447800"/>
            <a:ext cx="7589520" cy="4114800"/>
          </a:xfrm>
        </p:spPr>
        <p:txBody>
          <a:bodyPr/>
          <a:lstStyle/>
          <a:p>
            <a:r>
              <a:rPr lang="en-US" sz="2000" dirty="0"/>
              <a:t>“…The Commonwealth created this program as a thanks for honorable military service. That ‘thanks’ should be sustained until there is no need for service members to be placed in harm’s way.”</a:t>
            </a:r>
          </a:p>
          <a:p>
            <a:r>
              <a:rPr lang="en-US" sz="2000" dirty="0"/>
              <a:t>“This benefit has been promised … Changing the benefit eligibility or amount at this point would be a disservice to all Virginia veterans.”</a:t>
            </a:r>
          </a:p>
          <a:p>
            <a:r>
              <a:rPr lang="en-US" sz="2000" dirty="0"/>
              <a:t>“Virginia receives the most federal funding for Veterans and military, funds can be found for VMSDEP and the program should never be reduced or removed.” </a:t>
            </a:r>
          </a:p>
          <a:p>
            <a:r>
              <a:rPr lang="en-US" sz="2000" dirty="0"/>
              <a:t>“This program is a critical part of deciding to stay in Virginia. Without it...I would leave with my skills, my business and my taxes.” </a:t>
            </a:r>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19</a:t>
            </a:fld>
            <a:endParaRPr lang="en-US" dirty="0"/>
          </a:p>
        </p:txBody>
      </p:sp>
      <p:sp>
        <p:nvSpPr>
          <p:cNvPr id="4" name="Title 3"/>
          <p:cNvSpPr>
            <a:spLocks noGrp="1"/>
          </p:cNvSpPr>
          <p:nvPr>
            <p:ph type="title"/>
          </p:nvPr>
        </p:nvSpPr>
        <p:spPr/>
        <p:txBody>
          <a:bodyPr/>
          <a:lstStyle/>
          <a:p>
            <a:r>
              <a:rPr lang="en-US" dirty="0"/>
              <a:t>Some veterans and other interested stakeholders strongly emphasized VMSDEP’s importance</a:t>
            </a:r>
          </a:p>
        </p:txBody>
      </p:sp>
      <p:sp>
        <p:nvSpPr>
          <p:cNvPr id="5" name="Text Placeholder 4"/>
          <p:cNvSpPr>
            <a:spLocks noGrp="1"/>
          </p:cNvSpPr>
          <p:nvPr>
            <p:ph type="body" sz="quarter" idx="14"/>
          </p:nvPr>
        </p:nvSpPr>
        <p:spPr/>
        <p:txBody>
          <a:bodyPr/>
          <a:lstStyle/>
          <a:p>
            <a:r>
              <a:rPr lang="en-US" dirty="0"/>
              <a:t>“VMSDEP Survey,” JLARC; late July to late August 2024.</a:t>
            </a:r>
          </a:p>
        </p:txBody>
      </p:sp>
    </p:spTree>
    <p:extLst>
      <p:ext uri="{BB962C8B-B14F-4D97-AF65-F5344CB8AC3E}">
        <p14:creationId xmlns:p14="http://schemas.microsoft.com/office/powerpoint/2010/main" val="124088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141622"/>
            <a:ext cx="7589520" cy="3506578"/>
          </a:xfrm>
        </p:spPr>
        <p:txBody>
          <a:bodyPr/>
          <a:lstStyle/>
          <a:p>
            <a:r>
              <a:rPr lang="en-US" dirty="0"/>
              <a:t>Virginia has substantial active-duty military and veteran </a:t>
            </a:r>
            <a:r>
              <a:rPr lang="en-US" dirty="0" smtClean="0"/>
              <a:t>presence</a:t>
            </a:r>
          </a:p>
          <a:p>
            <a:r>
              <a:rPr lang="en-US" dirty="0"/>
              <a:t>DVS has developed a “compact” with </a:t>
            </a:r>
            <a:r>
              <a:rPr lang="en-US" dirty="0" smtClean="0"/>
              <a:t>veterans</a:t>
            </a:r>
          </a:p>
          <a:p>
            <a:r>
              <a:rPr lang="en-US" dirty="0"/>
              <a:t>VMSDEP provides tuition &amp; mandatory fee waiver, stipend for some </a:t>
            </a:r>
            <a:r>
              <a:rPr lang="en-US" dirty="0" smtClean="0"/>
              <a:t>recipients</a:t>
            </a:r>
          </a:p>
          <a:p>
            <a:r>
              <a:rPr lang="en-US" dirty="0"/>
              <a:t>Code of Virginia defines VMSDEP eligibility </a:t>
            </a:r>
            <a:r>
              <a:rPr lang="en-US" dirty="0" smtClean="0"/>
              <a:t>criteria</a:t>
            </a:r>
          </a:p>
          <a:p>
            <a:r>
              <a:rPr lang="en-US" dirty="0"/>
              <a:t>VMSDEP and its precursor programs have existed for decades, very little general funding until recently</a:t>
            </a:r>
            <a:endParaRPr lang="en-US" dirty="0" smtClean="0"/>
          </a:p>
        </p:txBody>
      </p:sp>
      <p:sp>
        <p:nvSpPr>
          <p:cNvPr id="3" name="Slide Number Placeholder 2"/>
          <p:cNvSpPr>
            <a:spLocks noGrp="1"/>
          </p:cNvSpPr>
          <p:nvPr>
            <p:ph type="sldNum" sz="quarter" idx="12"/>
          </p:nvPr>
        </p:nvSpPr>
        <p:spPr/>
        <p:txBody>
          <a:bodyPr/>
          <a:lstStyle/>
          <a:p>
            <a:fld id="{59DE6EB8-52AB-45EA-A660-3E1EBFA72987}" type="slidenum">
              <a:rPr lang="en-US" smtClean="0"/>
              <a:pPr/>
              <a:t>2</a:t>
            </a:fld>
            <a:endParaRPr lang="en-US" dirty="0"/>
          </a:p>
        </p:txBody>
      </p:sp>
      <p:sp>
        <p:nvSpPr>
          <p:cNvPr id="4" name="Title 3"/>
          <p:cNvSpPr>
            <a:spLocks noGrp="1"/>
          </p:cNvSpPr>
          <p:nvPr>
            <p:ph type="title"/>
          </p:nvPr>
        </p:nvSpPr>
        <p:spPr>
          <a:xfrm>
            <a:off x="822324" y="365760"/>
            <a:ext cx="8081634" cy="548640"/>
          </a:xfrm>
        </p:spPr>
        <p:txBody>
          <a:bodyPr/>
          <a:lstStyle/>
          <a:p>
            <a:r>
              <a:rPr lang="en-US" dirty="0" smtClean="0"/>
              <a:t>Background</a:t>
            </a:r>
            <a:endParaRPr lang="en-US" dirty="0"/>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4029168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822960" y="1793468"/>
            <a:ext cx="7589520" cy="2854732"/>
          </a:xfrm>
        </p:spPr>
        <p:txBody>
          <a:bodyPr/>
          <a:lstStyle/>
          <a:p>
            <a:r>
              <a:rPr lang="en-US" dirty="0"/>
              <a:t>The General Assembly could…</a:t>
            </a:r>
          </a:p>
          <a:p>
            <a:endParaRPr lang="en-US" dirty="0"/>
          </a:p>
          <a:p>
            <a:r>
              <a:rPr lang="en-US" dirty="0"/>
              <a:t>Appropriate sufficient general funds to cover 100% of institutions’ forgone revenue; OR</a:t>
            </a:r>
          </a:p>
          <a:p>
            <a:endParaRPr lang="en-US" dirty="0"/>
          </a:p>
          <a:p>
            <a:r>
              <a:rPr lang="en-US" dirty="0"/>
              <a:t>Maintain current general fund level and either distribute funds to institutions (i) proportionally according to their percentage of total VMSDEP enrollment or (ii) according to institutions’ relative ability to absorb the forgone revenue. </a:t>
            </a:r>
            <a:endParaRPr lang="en-US" strike="sngStrike" dirty="0"/>
          </a:p>
        </p:txBody>
      </p:sp>
      <p:sp>
        <p:nvSpPr>
          <p:cNvPr id="3" name="Title 2"/>
          <p:cNvSpPr>
            <a:spLocks noGrp="1"/>
          </p:cNvSpPr>
          <p:nvPr>
            <p:ph type="title"/>
          </p:nvPr>
        </p:nvSpPr>
        <p:spPr/>
        <p:txBody>
          <a:bodyPr/>
          <a:lstStyle/>
          <a:p>
            <a:r>
              <a:rPr lang="en-US" dirty="0"/>
              <a:t>Policy option #1</a:t>
            </a:r>
          </a:p>
        </p:txBody>
      </p:sp>
      <p:sp>
        <p:nvSpPr>
          <p:cNvPr id="4" name="Slide Number Placeholder 3"/>
          <p:cNvSpPr>
            <a:spLocks noGrp="1"/>
          </p:cNvSpPr>
          <p:nvPr>
            <p:ph type="sldNum" sz="quarter" idx="13"/>
          </p:nvPr>
        </p:nvSpPr>
        <p:spPr/>
        <p:txBody>
          <a:bodyPr/>
          <a:lstStyle/>
          <a:p>
            <a:fld id="{59DE6EB8-52AB-45EA-A660-3E1EBFA72987}" type="slidenum">
              <a:rPr lang="en-US" smtClean="0"/>
              <a:pPr/>
              <a:t>20</a:t>
            </a:fld>
            <a:endParaRPr lang="en-US" dirty="0"/>
          </a:p>
        </p:txBody>
      </p:sp>
    </p:spTree>
    <p:extLst>
      <p:ext uri="{BB962C8B-B14F-4D97-AF65-F5344CB8AC3E}">
        <p14:creationId xmlns:p14="http://schemas.microsoft.com/office/powerpoint/2010/main" val="3756012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en-US" dirty="0"/>
              <a:t>The General Assembly could create a new fund (e.g., Texas model*) with combination of one-time and ongoing appropriations** and apportion funds to institutions.</a:t>
            </a:r>
          </a:p>
        </p:txBody>
      </p:sp>
      <p:sp>
        <p:nvSpPr>
          <p:cNvPr id="3" name="Title 2"/>
          <p:cNvSpPr>
            <a:spLocks noGrp="1"/>
          </p:cNvSpPr>
          <p:nvPr>
            <p:ph type="title"/>
          </p:nvPr>
        </p:nvSpPr>
        <p:spPr/>
        <p:txBody>
          <a:bodyPr/>
          <a:lstStyle/>
          <a:p>
            <a:r>
              <a:rPr lang="en-US" dirty="0"/>
              <a:t>Policy option #2</a:t>
            </a:r>
          </a:p>
        </p:txBody>
      </p:sp>
      <p:sp>
        <p:nvSpPr>
          <p:cNvPr id="4" name="Slide Number Placeholder 3"/>
          <p:cNvSpPr>
            <a:spLocks noGrp="1"/>
          </p:cNvSpPr>
          <p:nvPr>
            <p:ph type="sldNum" sz="quarter" idx="13"/>
          </p:nvPr>
        </p:nvSpPr>
        <p:spPr/>
        <p:txBody>
          <a:bodyPr/>
          <a:lstStyle/>
          <a:p>
            <a:fld id="{59DE6EB8-52AB-45EA-A660-3E1EBFA72987}" type="slidenum">
              <a:rPr lang="en-US" smtClean="0"/>
              <a:pPr/>
              <a:t>21</a:t>
            </a:fld>
            <a:endParaRPr lang="en-US" dirty="0"/>
          </a:p>
        </p:txBody>
      </p:sp>
      <p:sp>
        <p:nvSpPr>
          <p:cNvPr id="6" name="Text Placeholder 4"/>
          <p:cNvSpPr txBox="1">
            <a:spLocks/>
          </p:cNvSpPr>
          <p:nvPr/>
        </p:nvSpPr>
        <p:spPr>
          <a:xfrm>
            <a:off x="822324" y="4648200"/>
            <a:ext cx="7589520" cy="457200"/>
          </a:xfrm>
          <a:prstGeom prst="rect">
            <a:avLst/>
          </a:prstGeom>
        </p:spPr>
        <p:txBody>
          <a:bodyPr/>
          <a:lstStyle>
            <a:lvl1pPr marL="342900" indent="-342900" algn="l" defTabSz="914400" rtl="0" eaLnBrk="1" latinLnBrk="0" hangingPunct="1">
              <a:spcBef>
                <a:spcPts val="400"/>
              </a:spcBef>
              <a:spcAft>
                <a:spcPts val="400"/>
              </a:spcAft>
              <a:buFont typeface="Arial" pitchFamily="34" charset="0"/>
              <a:buNone/>
              <a:defRPr lang="en-US" sz="2400" b="0" kern="1200" spc="0" baseline="0" dirty="0" smtClean="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US" sz="1400" dirty="0"/>
              <a:t>*In recent years, fund in Texas has covered about 15% of program cost; institutions absorb the remaining costs.</a:t>
            </a:r>
          </a:p>
          <a:p>
            <a:pPr marL="0" indent="0"/>
            <a:r>
              <a:rPr lang="en-US" sz="1400" dirty="0"/>
              <a:t>**Fund could be created with excess general fund revenues that would be invested to provide annual contributions toward program costs. Could be combined with set or variable amount of general fund appropriations.</a:t>
            </a:r>
          </a:p>
        </p:txBody>
      </p:sp>
    </p:spTree>
    <p:extLst>
      <p:ext uri="{BB962C8B-B14F-4D97-AF65-F5344CB8AC3E}">
        <p14:creationId xmlns:p14="http://schemas.microsoft.com/office/powerpoint/2010/main" val="1426591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76400"/>
            <a:ext cx="7589520" cy="3313924"/>
          </a:xfrm>
        </p:spPr>
        <p:txBody>
          <a:bodyPr/>
          <a:lstStyle/>
          <a:p>
            <a:r>
              <a:rPr lang="en-US" dirty="0"/>
              <a:t>Many future participants have already been certified eligible for VMSDEP by DVS</a:t>
            </a:r>
          </a:p>
          <a:p>
            <a:pPr lvl="1"/>
            <a:r>
              <a:rPr lang="en-US" dirty="0"/>
              <a:t>Several thousand already certified, but not yet using benefit</a:t>
            </a:r>
          </a:p>
          <a:p>
            <a:r>
              <a:rPr lang="en-US" dirty="0"/>
              <a:t>VMSDEP participants and veterans responding to a survey emphasized importance of time between changes and effective date</a:t>
            </a:r>
          </a:p>
          <a:p>
            <a:r>
              <a:rPr lang="en-US" dirty="0"/>
              <a:t>Minor changes may not need significantly delayed effective date </a:t>
            </a:r>
          </a:p>
          <a:p>
            <a:endParaRPr lang="en-US" sz="2200"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22</a:t>
            </a:fld>
            <a:endParaRPr lang="en-US" dirty="0"/>
          </a:p>
        </p:txBody>
      </p:sp>
      <p:sp>
        <p:nvSpPr>
          <p:cNvPr id="4" name="Title 3"/>
          <p:cNvSpPr>
            <a:spLocks noGrp="1"/>
          </p:cNvSpPr>
          <p:nvPr>
            <p:ph type="title"/>
          </p:nvPr>
        </p:nvSpPr>
        <p:spPr/>
        <p:txBody>
          <a:bodyPr/>
          <a:lstStyle/>
          <a:p>
            <a:r>
              <a:rPr lang="en-US" dirty="0"/>
              <a:t>Effective dates of any changes could vary based on type of change</a:t>
            </a:r>
          </a:p>
        </p:txBody>
      </p:sp>
      <p:sp>
        <p:nvSpPr>
          <p:cNvPr id="6" name="Text Placeholder 4"/>
          <p:cNvSpPr>
            <a:spLocks noGrp="1"/>
          </p:cNvSpPr>
          <p:nvPr>
            <p:ph type="body" sz="quarter" idx="14"/>
          </p:nvPr>
        </p:nvSpPr>
        <p:spPr/>
        <p:txBody>
          <a:bodyPr/>
          <a:lstStyle/>
          <a:p>
            <a:r>
              <a:rPr lang="en-US" dirty="0"/>
              <a:t>“VMSDEP Survey,” JLARC; late July to late August 2024.</a:t>
            </a:r>
          </a:p>
        </p:txBody>
      </p:sp>
    </p:spTree>
    <p:extLst>
      <p:ext uri="{BB962C8B-B14F-4D97-AF65-F5344CB8AC3E}">
        <p14:creationId xmlns:p14="http://schemas.microsoft.com/office/powerpoint/2010/main" val="1451312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Most of the states reviewed require participants to meet an academic standard</a:t>
            </a:r>
            <a:br>
              <a:rPr lang="en-US" dirty="0"/>
            </a:br>
            <a:r>
              <a:rPr lang="en-US" i="1" dirty="0"/>
              <a:t>(21 of 25 programs reviewed)</a:t>
            </a:r>
          </a:p>
          <a:p>
            <a:r>
              <a:rPr lang="en-US" dirty="0"/>
              <a:t>VMSDEP’s lack of academic requirement differs from many</a:t>
            </a:r>
          </a:p>
          <a:p>
            <a:pPr lvl="1"/>
            <a:r>
              <a:rPr lang="en-US" dirty="0"/>
              <a:t>Other state-level financial aid programs</a:t>
            </a:r>
          </a:p>
          <a:p>
            <a:pPr lvl="1"/>
            <a:r>
              <a:rPr lang="en-US" dirty="0"/>
              <a:t>Other federal veterans benefit programs</a:t>
            </a:r>
          </a:p>
        </p:txBody>
      </p:sp>
      <p:sp>
        <p:nvSpPr>
          <p:cNvPr id="3" name="Slide Number Placeholder 2"/>
          <p:cNvSpPr>
            <a:spLocks noGrp="1"/>
          </p:cNvSpPr>
          <p:nvPr>
            <p:ph type="sldNum" sz="quarter" idx="12"/>
          </p:nvPr>
        </p:nvSpPr>
        <p:spPr/>
        <p:txBody>
          <a:bodyPr/>
          <a:lstStyle/>
          <a:p>
            <a:fld id="{59DE6EB8-52AB-45EA-A660-3E1EBFA72987}" type="slidenum">
              <a:rPr lang="en-US" smtClean="0"/>
              <a:pPr/>
              <a:t>23</a:t>
            </a:fld>
            <a:endParaRPr lang="en-US" dirty="0"/>
          </a:p>
        </p:txBody>
      </p:sp>
      <p:sp>
        <p:nvSpPr>
          <p:cNvPr id="4" name="Title 3"/>
          <p:cNvSpPr>
            <a:spLocks noGrp="1"/>
          </p:cNvSpPr>
          <p:nvPr>
            <p:ph type="title"/>
          </p:nvPr>
        </p:nvSpPr>
        <p:spPr>
          <a:xfrm>
            <a:off x="822324" y="365760"/>
            <a:ext cx="8081634" cy="548640"/>
          </a:xfrm>
        </p:spPr>
        <p:txBody>
          <a:bodyPr/>
          <a:lstStyle/>
          <a:p>
            <a:r>
              <a:rPr lang="en-US" dirty="0"/>
              <a:t>It is common for other </a:t>
            </a:r>
            <a:r>
              <a:rPr lang="en-US" dirty="0">
                <a:solidFill>
                  <a:srgbClr val="002060"/>
                </a:solidFill>
              </a:rPr>
              <a:t>states’ veterans </a:t>
            </a:r>
            <a:r>
              <a:rPr lang="en-US" dirty="0"/>
              <a:t>education benefit programs to have an academic requirement</a:t>
            </a:r>
          </a:p>
        </p:txBody>
      </p:sp>
      <p:sp>
        <p:nvSpPr>
          <p:cNvPr id="5" name="Text Placeholder 4"/>
          <p:cNvSpPr>
            <a:spLocks noGrp="1"/>
          </p:cNvSpPr>
          <p:nvPr>
            <p:ph type="body" sz="quarter" idx="14"/>
          </p:nvPr>
        </p:nvSpPr>
        <p:spPr/>
        <p:txBody>
          <a:bodyPr/>
          <a:lstStyle/>
          <a:p>
            <a:pPr marL="0" indent="0"/>
            <a:r>
              <a:rPr lang="en-US" dirty="0"/>
              <a:t>Note:  More detailed information about how VMSDEP compares to other state programs is provided in the appendix.</a:t>
            </a:r>
          </a:p>
        </p:txBody>
      </p:sp>
    </p:spTree>
    <p:extLst>
      <p:ext uri="{BB962C8B-B14F-4D97-AF65-F5344CB8AC3E}">
        <p14:creationId xmlns:p14="http://schemas.microsoft.com/office/powerpoint/2010/main" val="562159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371600"/>
            <a:ext cx="7589520" cy="3579849"/>
          </a:xfrm>
        </p:spPr>
        <p:txBody>
          <a:bodyPr/>
          <a:lstStyle/>
          <a:p>
            <a:r>
              <a:rPr lang="en-US" dirty="0"/>
              <a:t>Many states reduce waiver value for the state program by factoring in other available aid</a:t>
            </a:r>
            <a:br>
              <a:rPr lang="en-US" dirty="0"/>
            </a:br>
            <a:r>
              <a:rPr lang="en-US" dirty="0"/>
              <a:t>(</a:t>
            </a:r>
            <a:r>
              <a:rPr lang="en-US" i="1" dirty="0"/>
              <a:t>17 of 25 programs reviewed</a:t>
            </a:r>
            <a:r>
              <a:rPr lang="en-US" dirty="0"/>
              <a:t>)</a:t>
            </a:r>
          </a:p>
          <a:p>
            <a:pPr lvl="1"/>
            <a:r>
              <a:rPr lang="en-US" sz="2100" dirty="0"/>
              <a:t>federal education benefits for veterans</a:t>
            </a:r>
          </a:p>
          <a:p>
            <a:pPr lvl="1"/>
            <a:r>
              <a:rPr lang="en-US" sz="2100" dirty="0"/>
              <a:t>federal financial aid (excluding loans)</a:t>
            </a:r>
          </a:p>
          <a:p>
            <a:pPr lvl="1"/>
            <a:r>
              <a:rPr lang="en-US" sz="2100" dirty="0"/>
              <a:t>state or institutional aid programs</a:t>
            </a:r>
          </a:p>
        </p:txBody>
      </p:sp>
      <p:sp>
        <p:nvSpPr>
          <p:cNvPr id="3" name="Slide Number Placeholder 2"/>
          <p:cNvSpPr>
            <a:spLocks noGrp="1"/>
          </p:cNvSpPr>
          <p:nvPr>
            <p:ph type="sldNum" sz="quarter" idx="12"/>
          </p:nvPr>
        </p:nvSpPr>
        <p:spPr/>
        <p:txBody>
          <a:bodyPr/>
          <a:lstStyle/>
          <a:p>
            <a:fld id="{59DE6EB8-52AB-45EA-A660-3E1EBFA72987}" type="slidenum">
              <a:rPr lang="en-US" smtClean="0"/>
              <a:pPr/>
              <a:t>24</a:t>
            </a:fld>
            <a:endParaRPr lang="en-US" dirty="0"/>
          </a:p>
        </p:txBody>
      </p:sp>
      <p:sp>
        <p:nvSpPr>
          <p:cNvPr id="4" name="Title 3"/>
          <p:cNvSpPr>
            <a:spLocks noGrp="1"/>
          </p:cNvSpPr>
          <p:nvPr>
            <p:ph type="title"/>
          </p:nvPr>
        </p:nvSpPr>
        <p:spPr>
          <a:xfrm>
            <a:off x="822324" y="365760"/>
            <a:ext cx="8081634" cy="548640"/>
          </a:xfrm>
        </p:spPr>
        <p:txBody>
          <a:bodyPr/>
          <a:lstStyle/>
          <a:p>
            <a:r>
              <a:rPr lang="en-US" dirty="0">
                <a:solidFill>
                  <a:srgbClr val="002060"/>
                </a:solidFill>
              </a:rPr>
              <a:t>Common for other states’ veterans education benefit programs to factor in other </a:t>
            </a:r>
            <a:r>
              <a:rPr lang="en-US" dirty="0"/>
              <a:t>available aid</a:t>
            </a:r>
          </a:p>
        </p:txBody>
      </p:sp>
      <p:sp>
        <p:nvSpPr>
          <p:cNvPr id="5" name="Text Placeholder 4"/>
          <p:cNvSpPr>
            <a:spLocks noGrp="1"/>
          </p:cNvSpPr>
          <p:nvPr>
            <p:ph type="body" sz="quarter" idx="14"/>
          </p:nvPr>
        </p:nvSpPr>
        <p:spPr/>
        <p:txBody>
          <a:bodyPr/>
          <a:lstStyle/>
          <a:p>
            <a:pPr marL="0" indent="0"/>
            <a:r>
              <a:rPr lang="en-US" dirty="0"/>
              <a:t>Notes:  More information about other available education benefit or aid programs, and detailed information about how VMSDEP compares to other state programs, is provided in the appendix.</a:t>
            </a:r>
          </a:p>
        </p:txBody>
      </p:sp>
    </p:spTree>
    <p:extLst>
      <p:ext uri="{BB962C8B-B14F-4D97-AF65-F5344CB8AC3E}">
        <p14:creationId xmlns:p14="http://schemas.microsoft.com/office/powerpoint/2010/main" val="1916673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00200"/>
            <a:ext cx="7712076" cy="3351249"/>
          </a:xfrm>
        </p:spPr>
        <p:txBody>
          <a:bodyPr/>
          <a:lstStyle/>
          <a:p>
            <a:r>
              <a:rPr lang="en-US" dirty="0"/>
              <a:t>Less than half of other states fund graduate education</a:t>
            </a:r>
            <a:br>
              <a:rPr lang="en-US" dirty="0"/>
            </a:br>
            <a:r>
              <a:rPr lang="en-US" dirty="0"/>
              <a:t>(</a:t>
            </a:r>
            <a:r>
              <a:rPr lang="en-US" i="1" dirty="0"/>
              <a:t>10 of 25 programs reviewed</a:t>
            </a:r>
            <a:r>
              <a:rPr lang="en-US" dirty="0"/>
              <a:t>)</a:t>
            </a:r>
          </a:p>
          <a:p>
            <a:r>
              <a:rPr lang="en-US" dirty="0"/>
              <a:t>Graduate education is a relatively small, but growing portion of all VMSDEP waiver amounts (13%)</a:t>
            </a:r>
          </a:p>
          <a:p>
            <a:r>
              <a:rPr lang="en-US" dirty="0"/>
              <a:t> Semester of graduate education tends to cost more than undergraduate education</a:t>
            </a:r>
          </a:p>
          <a:p>
            <a:pPr lvl="1"/>
            <a:r>
              <a:rPr lang="en-US" dirty="0"/>
              <a:t>e.g., ODU tuition &amp; mandatory fees:</a:t>
            </a:r>
            <a:br>
              <a:rPr lang="en-US" dirty="0"/>
            </a:br>
            <a:r>
              <a:rPr lang="en-US" dirty="0"/>
              <a:t>undergraduate - $7,836</a:t>
            </a:r>
            <a:br>
              <a:rPr lang="en-US" dirty="0"/>
            </a:br>
            <a:r>
              <a:rPr lang="en-US" dirty="0"/>
              <a:t>graduate - $11,364</a:t>
            </a:r>
          </a:p>
          <a:p>
            <a:pPr lvl="1"/>
            <a:endParaRPr lang="en-US" dirty="0"/>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25</a:t>
            </a:fld>
            <a:endParaRPr lang="en-US" dirty="0"/>
          </a:p>
        </p:txBody>
      </p:sp>
      <p:sp>
        <p:nvSpPr>
          <p:cNvPr id="4" name="Title 3"/>
          <p:cNvSpPr>
            <a:spLocks noGrp="1"/>
          </p:cNvSpPr>
          <p:nvPr>
            <p:ph type="title"/>
          </p:nvPr>
        </p:nvSpPr>
        <p:spPr>
          <a:xfrm>
            <a:off x="822324" y="365760"/>
            <a:ext cx="8081634" cy="548640"/>
          </a:xfrm>
        </p:spPr>
        <p:txBody>
          <a:bodyPr/>
          <a:lstStyle/>
          <a:p>
            <a:r>
              <a:rPr lang="en-US" dirty="0"/>
              <a:t>Majority of states cover undergraduate, but not graduate, education</a:t>
            </a:r>
          </a:p>
        </p:txBody>
      </p:sp>
      <p:sp>
        <p:nvSpPr>
          <p:cNvPr id="5" name="Text Placeholder 4"/>
          <p:cNvSpPr>
            <a:spLocks noGrp="1"/>
          </p:cNvSpPr>
          <p:nvPr>
            <p:ph type="body" sz="quarter" idx="14"/>
          </p:nvPr>
        </p:nvSpPr>
        <p:spPr/>
        <p:txBody>
          <a:bodyPr/>
          <a:lstStyle/>
          <a:p>
            <a:pPr marL="0" indent="0"/>
            <a:r>
              <a:rPr lang="en-US" dirty="0"/>
              <a:t>Note:  More detailed information about how VMSDEP compares to other state programs is provided in the appendix.</a:t>
            </a:r>
          </a:p>
        </p:txBody>
      </p:sp>
    </p:spTree>
    <p:extLst>
      <p:ext uri="{BB962C8B-B14F-4D97-AF65-F5344CB8AC3E}">
        <p14:creationId xmlns:p14="http://schemas.microsoft.com/office/powerpoint/2010/main" val="3092154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76400"/>
            <a:ext cx="7712076" cy="3351249"/>
          </a:xfrm>
        </p:spPr>
        <p:txBody>
          <a:bodyPr/>
          <a:lstStyle/>
          <a:p>
            <a:r>
              <a:rPr lang="en-US" dirty="0"/>
              <a:t>Less than half of other states provide waiver equal to tuition &amp; fees</a:t>
            </a:r>
            <a:br>
              <a:rPr lang="en-US" dirty="0"/>
            </a:br>
            <a:r>
              <a:rPr lang="en-US" dirty="0"/>
              <a:t>(</a:t>
            </a:r>
            <a:r>
              <a:rPr lang="en-US" i="1" dirty="0"/>
              <a:t>11 of 25 programs reviewed</a:t>
            </a:r>
            <a:r>
              <a:rPr lang="en-US" dirty="0"/>
              <a:t>)</a:t>
            </a:r>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26</a:t>
            </a:fld>
            <a:endParaRPr lang="en-US" dirty="0"/>
          </a:p>
        </p:txBody>
      </p:sp>
      <p:sp>
        <p:nvSpPr>
          <p:cNvPr id="4" name="Title 3"/>
          <p:cNvSpPr>
            <a:spLocks noGrp="1"/>
          </p:cNvSpPr>
          <p:nvPr>
            <p:ph type="title"/>
          </p:nvPr>
        </p:nvSpPr>
        <p:spPr>
          <a:xfrm>
            <a:off x="822324" y="365760"/>
            <a:ext cx="8081634" cy="548640"/>
          </a:xfrm>
        </p:spPr>
        <p:txBody>
          <a:bodyPr/>
          <a:lstStyle/>
          <a:p>
            <a:r>
              <a:rPr lang="en-US" dirty="0"/>
              <a:t>States take different approaches to determining benefit amount provided</a:t>
            </a:r>
          </a:p>
        </p:txBody>
      </p:sp>
      <p:sp>
        <p:nvSpPr>
          <p:cNvPr id="5" name="Text Placeholder 4"/>
          <p:cNvSpPr>
            <a:spLocks noGrp="1"/>
          </p:cNvSpPr>
          <p:nvPr>
            <p:ph type="body" sz="quarter" idx="14"/>
          </p:nvPr>
        </p:nvSpPr>
        <p:spPr>
          <a:xfrm>
            <a:off x="822324" y="4953000"/>
            <a:ext cx="7589520" cy="990600"/>
          </a:xfrm>
        </p:spPr>
        <p:txBody>
          <a:bodyPr/>
          <a:lstStyle/>
          <a:p>
            <a:pPr marL="0" indent="0"/>
            <a:r>
              <a:rPr lang="en-US" dirty="0"/>
              <a:t>Note:  Four states provide a waiver that can be more than tuition &amp; fees (e.g., room &amp; board or full cost of attendance)</a:t>
            </a:r>
            <a:br>
              <a:rPr lang="en-US" dirty="0"/>
            </a:br>
            <a:r>
              <a:rPr lang="en-US" dirty="0"/>
              <a:t>More detailed information about how VMSDEP compares to other state programs is provided in the appendix.</a:t>
            </a:r>
          </a:p>
        </p:txBody>
      </p:sp>
    </p:spTree>
    <p:extLst>
      <p:ext uri="{BB962C8B-B14F-4D97-AF65-F5344CB8AC3E}">
        <p14:creationId xmlns:p14="http://schemas.microsoft.com/office/powerpoint/2010/main" val="4220546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752600"/>
            <a:ext cx="7589520" cy="3427449"/>
          </a:xfrm>
        </p:spPr>
        <p:txBody>
          <a:bodyPr/>
          <a:lstStyle/>
          <a:p>
            <a:r>
              <a:rPr lang="en-US" dirty="0"/>
              <a:t>Florida equally divides appropriated amount across eligible recipients, which determines benefit value each recipient receives</a:t>
            </a:r>
          </a:p>
          <a:p>
            <a:pPr lvl="1"/>
            <a:r>
              <a:rPr lang="en-US" dirty="0"/>
              <a:t>$16.7M allocated across 3,897 recipients = benefit value of $4,285 per recipient (2023–24)</a:t>
            </a:r>
          </a:p>
          <a:p>
            <a:r>
              <a:rPr lang="en-US" dirty="0"/>
              <a:t>Ohio, Maryland, and Colorado use similar approaches with varying total funding and benefit amounts</a:t>
            </a:r>
          </a:p>
        </p:txBody>
      </p:sp>
      <p:sp>
        <p:nvSpPr>
          <p:cNvPr id="3" name="Slide Number Placeholder 2"/>
          <p:cNvSpPr>
            <a:spLocks noGrp="1"/>
          </p:cNvSpPr>
          <p:nvPr>
            <p:ph type="sldNum" sz="quarter" idx="12"/>
          </p:nvPr>
        </p:nvSpPr>
        <p:spPr/>
        <p:txBody>
          <a:bodyPr/>
          <a:lstStyle/>
          <a:p>
            <a:fld id="{59DE6EB8-52AB-45EA-A660-3E1EBFA72987}" type="slidenum">
              <a:rPr lang="en-US" smtClean="0"/>
              <a:pPr/>
              <a:t>27</a:t>
            </a:fld>
            <a:endParaRPr lang="en-US" dirty="0"/>
          </a:p>
        </p:txBody>
      </p:sp>
      <p:sp>
        <p:nvSpPr>
          <p:cNvPr id="4" name="Title 3"/>
          <p:cNvSpPr>
            <a:spLocks noGrp="1"/>
          </p:cNvSpPr>
          <p:nvPr>
            <p:ph type="title"/>
          </p:nvPr>
        </p:nvSpPr>
        <p:spPr>
          <a:xfrm>
            <a:off x="822324" y="365760"/>
            <a:ext cx="7864476" cy="548640"/>
          </a:xfrm>
        </p:spPr>
        <p:txBody>
          <a:bodyPr/>
          <a:lstStyle/>
          <a:p>
            <a:r>
              <a:rPr lang="en-US" sz="2600" dirty="0"/>
              <a:t>Several states </a:t>
            </a:r>
            <a:r>
              <a:rPr lang="en-US" sz="2600" dirty="0">
                <a:solidFill>
                  <a:srgbClr val="002060"/>
                </a:solidFill>
              </a:rPr>
              <a:t>prioritize budget predictability, cost containment </a:t>
            </a:r>
            <a:r>
              <a:rPr lang="en-US" sz="2600" dirty="0"/>
              <a:t>by using appropriated amount to determine benefit value</a:t>
            </a:r>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612279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77951"/>
            <a:ext cx="7589520" cy="3579849"/>
          </a:xfrm>
        </p:spPr>
        <p:txBody>
          <a:bodyPr/>
          <a:lstStyle/>
          <a:p>
            <a:r>
              <a:rPr lang="en-US" dirty="0"/>
              <a:t>Not many states reviewed offer the program to families of veterans rated as 90% permanently disabled (</a:t>
            </a:r>
            <a:r>
              <a:rPr lang="en-US" i="1" dirty="0"/>
              <a:t>6 of 25 programs reviewed</a:t>
            </a:r>
            <a:r>
              <a:rPr lang="en-US" dirty="0"/>
              <a:t>)</a:t>
            </a:r>
          </a:p>
          <a:p>
            <a:r>
              <a:rPr lang="en-US" dirty="0"/>
              <a:t>Most states offer program to families of veterans rated as 100% permanently disabled</a:t>
            </a:r>
          </a:p>
        </p:txBody>
      </p:sp>
      <p:sp>
        <p:nvSpPr>
          <p:cNvPr id="3" name="Slide Number Placeholder 2"/>
          <p:cNvSpPr>
            <a:spLocks noGrp="1"/>
          </p:cNvSpPr>
          <p:nvPr>
            <p:ph type="sldNum" sz="quarter" idx="12"/>
          </p:nvPr>
        </p:nvSpPr>
        <p:spPr/>
        <p:txBody>
          <a:bodyPr/>
          <a:lstStyle/>
          <a:p>
            <a:fld id="{59DE6EB8-52AB-45EA-A660-3E1EBFA72987}" type="slidenum">
              <a:rPr lang="en-US" smtClean="0"/>
              <a:pPr/>
              <a:t>28</a:t>
            </a:fld>
            <a:endParaRPr lang="en-US" dirty="0"/>
          </a:p>
        </p:txBody>
      </p:sp>
      <p:sp>
        <p:nvSpPr>
          <p:cNvPr id="4" name="Title 3"/>
          <p:cNvSpPr>
            <a:spLocks noGrp="1"/>
          </p:cNvSpPr>
          <p:nvPr>
            <p:ph type="title"/>
          </p:nvPr>
        </p:nvSpPr>
        <p:spPr>
          <a:xfrm>
            <a:off x="822324" y="365760"/>
            <a:ext cx="8081634" cy="548640"/>
          </a:xfrm>
        </p:spPr>
        <p:txBody>
          <a:bodyPr/>
          <a:lstStyle/>
          <a:p>
            <a:r>
              <a:rPr lang="en-US" dirty="0">
                <a:solidFill>
                  <a:srgbClr val="002060"/>
                </a:solidFill>
              </a:rPr>
              <a:t>Not common for 90% permanently disabled to be an eligibility category in other </a:t>
            </a:r>
            <a:r>
              <a:rPr lang="en-US" dirty="0"/>
              <a:t>states’ programs</a:t>
            </a:r>
          </a:p>
        </p:txBody>
      </p:sp>
      <p:sp>
        <p:nvSpPr>
          <p:cNvPr id="5" name="Text Placeholder 4"/>
          <p:cNvSpPr>
            <a:spLocks noGrp="1"/>
          </p:cNvSpPr>
          <p:nvPr>
            <p:ph type="body" sz="quarter" idx="14"/>
          </p:nvPr>
        </p:nvSpPr>
        <p:spPr/>
        <p:txBody>
          <a:bodyPr/>
          <a:lstStyle/>
          <a:p>
            <a:pPr marL="0" indent="0"/>
            <a:r>
              <a:rPr lang="en-US" dirty="0"/>
              <a:t>Notes: Six states offer benefits only to families of deceased veterans.</a:t>
            </a:r>
            <a:br>
              <a:rPr lang="en-US" dirty="0"/>
            </a:br>
            <a:r>
              <a:rPr lang="en-US" dirty="0"/>
              <a:t>More detailed information about how VMSDEP compares to other state programs is provided in the appendix.</a:t>
            </a:r>
          </a:p>
        </p:txBody>
      </p:sp>
    </p:spTree>
    <p:extLst>
      <p:ext uri="{BB962C8B-B14F-4D97-AF65-F5344CB8AC3E}">
        <p14:creationId xmlns:p14="http://schemas.microsoft.com/office/powerpoint/2010/main" val="37839853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373151"/>
            <a:ext cx="8016876" cy="3579849"/>
          </a:xfrm>
        </p:spPr>
        <p:txBody>
          <a:bodyPr/>
          <a:lstStyle/>
          <a:p>
            <a:r>
              <a:rPr lang="en-US" sz="2300" dirty="0">
                <a:effectLst/>
              </a:rPr>
              <a:t>In about half of other states, veteran must have a service-related tie to the state, such as entered service in that state or was a state resident when KIA</a:t>
            </a:r>
            <a:r>
              <a:rPr lang="en-US" sz="2300" dirty="0"/>
              <a:t/>
            </a:r>
            <a:br>
              <a:rPr lang="en-US" sz="2300" dirty="0"/>
            </a:br>
            <a:r>
              <a:rPr lang="en-US" sz="2300" dirty="0"/>
              <a:t>(</a:t>
            </a:r>
            <a:r>
              <a:rPr lang="en-US" sz="2300" i="1" dirty="0"/>
              <a:t>13 of 25 programs reviewed</a:t>
            </a:r>
            <a:r>
              <a:rPr lang="en-US" sz="2300" dirty="0"/>
              <a:t>)</a:t>
            </a:r>
          </a:p>
          <a:p>
            <a:pPr lvl="1"/>
            <a:r>
              <a:rPr lang="en-US" dirty="0"/>
              <a:t>Virginia requires service-related tie OR 5 years domicile/physical presence</a:t>
            </a:r>
          </a:p>
          <a:p>
            <a:r>
              <a:rPr lang="en-US" sz="2300" dirty="0"/>
              <a:t>Other half of states, which do not require that military service be tied to the state, mandate that veteran meet a domicile/physical presence requirement, like Virginia</a:t>
            </a:r>
          </a:p>
          <a:p>
            <a:pPr lvl="1"/>
            <a:r>
              <a:rPr lang="en-US" dirty="0"/>
              <a:t>VMSDEP 5-year timeframe is longer than 7 of these programs</a:t>
            </a:r>
          </a:p>
          <a:p>
            <a:pPr lvl="1"/>
            <a:r>
              <a:rPr lang="en-US" dirty="0"/>
              <a:t>Only 2 other states allow “physical presence” rather than requiring domicile </a:t>
            </a:r>
          </a:p>
          <a:p>
            <a:pPr lvl="1"/>
            <a:endParaRPr lang="en-US" dirty="0"/>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29</a:t>
            </a:fld>
            <a:endParaRPr lang="en-US" dirty="0"/>
          </a:p>
        </p:txBody>
      </p:sp>
      <p:sp>
        <p:nvSpPr>
          <p:cNvPr id="4" name="Title 3"/>
          <p:cNvSpPr>
            <a:spLocks noGrp="1"/>
          </p:cNvSpPr>
          <p:nvPr>
            <p:ph type="title"/>
          </p:nvPr>
        </p:nvSpPr>
        <p:spPr>
          <a:xfrm>
            <a:off x="822324" y="365760"/>
            <a:ext cx="8081634" cy="548640"/>
          </a:xfrm>
        </p:spPr>
        <p:txBody>
          <a:bodyPr/>
          <a:lstStyle/>
          <a:p>
            <a:r>
              <a:rPr lang="en-US" dirty="0"/>
              <a:t>Unlike many states, VMSDEP doesn’t require veterans to have a military connection to Virginia</a:t>
            </a:r>
          </a:p>
        </p:txBody>
      </p:sp>
    </p:spTree>
    <p:extLst>
      <p:ext uri="{BB962C8B-B14F-4D97-AF65-F5344CB8AC3E}">
        <p14:creationId xmlns:p14="http://schemas.microsoft.com/office/powerpoint/2010/main" val="405135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nvPr>
        </p:nvGraphicFramePr>
        <p:xfrm>
          <a:off x="762000" y="2022992"/>
          <a:ext cx="7924799" cy="311541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5"/>
          <p:cNvGraphicFramePr>
            <a:graphicFrameLocks noGrp="1"/>
          </p:cNvGraphicFramePr>
          <p:nvPr>
            <p:ph idx="1"/>
            <p:extLst/>
          </p:nvPr>
        </p:nvGraphicFramePr>
        <p:xfrm>
          <a:off x="1127117" y="4909810"/>
          <a:ext cx="7589531" cy="370840"/>
        </p:xfrm>
        <a:graphic>
          <a:graphicData uri="http://schemas.openxmlformats.org/drawingml/2006/table">
            <a:tbl>
              <a:tblPr firstRow="1" bandRow="1">
                <a:tableStyleId>{5C22544A-7EE6-4342-B048-85BDC9FD1C3A}</a:tableStyleId>
              </a:tblPr>
              <a:tblGrid>
                <a:gridCol w="446443">
                  <a:extLst>
                    <a:ext uri="{9D8B030D-6E8A-4147-A177-3AD203B41FA5}">
                      <a16:colId xmlns:a16="http://schemas.microsoft.com/office/drawing/2014/main" val="539293874"/>
                    </a:ext>
                  </a:extLst>
                </a:gridCol>
                <a:gridCol w="446443">
                  <a:extLst>
                    <a:ext uri="{9D8B030D-6E8A-4147-A177-3AD203B41FA5}">
                      <a16:colId xmlns:a16="http://schemas.microsoft.com/office/drawing/2014/main" val="1016530216"/>
                    </a:ext>
                  </a:extLst>
                </a:gridCol>
                <a:gridCol w="446443">
                  <a:extLst>
                    <a:ext uri="{9D8B030D-6E8A-4147-A177-3AD203B41FA5}">
                      <a16:colId xmlns:a16="http://schemas.microsoft.com/office/drawing/2014/main" val="1022342821"/>
                    </a:ext>
                  </a:extLst>
                </a:gridCol>
                <a:gridCol w="446443">
                  <a:extLst>
                    <a:ext uri="{9D8B030D-6E8A-4147-A177-3AD203B41FA5}">
                      <a16:colId xmlns:a16="http://schemas.microsoft.com/office/drawing/2014/main" val="835990144"/>
                    </a:ext>
                  </a:extLst>
                </a:gridCol>
                <a:gridCol w="446443">
                  <a:extLst>
                    <a:ext uri="{9D8B030D-6E8A-4147-A177-3AD203B41FA5}">
                      <a16:colId xmlns:a16="http://schemas.microsoft.com/office/drawing/2014/main" val="3485789369"/>
                    </a:ext>
                  </a:extLst>
                </a:gridCol>
                <a:gridCol w="446443">
                  <a:extLst>
                    <a:ext uri="{9D8B030D-6E8A-4147-A177-3AD203B41FA5}">
                      <a16:colId xmlns:a16="http://schemas.microsoft.com/office/drawing/2014/main" val="872222897"/>
                    </a:ext>
                  </a:extLst>
                </a:gridCol>
                <a:gridCol w="446443">
                  <a:extLst>
                    <a:ext uri="{9D8B030D-6E8A-4147-A177-3AD203B41FA5}">
                      <a16:colId xmlns:a16="http://schemas.microsoft.com/office/drawing/2014/main" val="2059723495"/>
                    </a:ext>
                  </a:extLst>
                </a:gridCol>
                <a:gridCol w="446443">
                  <a:extLst>
                    <a:ext uri="{9D8B030D-6E8A-4147-A177-3AD203B41FA5}">
                      <a16:colId xmlns:a16="http://schemas.microsoft.com/office/drawing/2014/main" val="3874847554"/>
                    </a:ext>
                  </a:extLst>
                </a:gridCol>
                <a:gridCol w="446443">
                  <a:extLst>
                    <a:ext uri="{9D8B030D-6E8A-4147-A177-3AD203B41FA5}">
                      <a16:colId xmlns:a16="http://schemas.microsoft.com/office/drawing/2014/main" val="1316866646"/>
                    </a:ext>
                  </a:extLst>
                </a:gridCol>
                <a:gridCol w="446443">
                  <a:extLst>
                    <a:ext uri="{9D8B030D-6E8A-4147-A177-3AD203B41FA5}">
                      <a16:colId xmlns:a16="http://schemas.microsoft.com/office/drawing/2014/main" val="3899744813"/>
                    </a:ext>
                  </a:extLst>
                </a:gridCol>
                <a:gridCol w="446443">
                  <a:extLst>
                    <a:ext uri="{9D8B030D-6E8A-4147-A177-3AD203B41FA5}">
                      <a16:colId xmlns:a16="http://schemas.microsoft.com/office/drawing/2014/main" val="4158264062"/>
                    </a:ext>
                  </a:extLst>
                </a:gridCol>
                <a:gridCol w="446443">
                  <a:extLst>
                    <a:ext uri="{9D8B030D-6E8A-4147-A177-3AD203B41FA5}">
                      <a16:colId xmlns:a16="http://schemas.microsoft.com/office/drawing/2014/main" val="604045531"/>
                    </a:ext>
                  </a:extLst>
                </a:gridCol>
                <a:gridCol w="446443">
                  <a:extLst>
                    <a:ext uri="{9D8B030D-6E8A-4147-A177-3AD203B41FA5}">
                      <a16:colId xmlns:a16="http://schemas.microsoft.com/office/drawing/2014/main" val="3925181694"/>
                    </a:ext>
                  </a:extLst>
                </a:gridCol>
                <a:gridCol w="446443">
                  <a:extLst>
                    <a:ext uri="{9D8B030D-6E8A-4147-A177-3AD203B41FA5}">
                      <a16:colId xmlns:a16="http://schemas.microsoft.com/office/drawing/2014/main" val="1353968760"/>
                    </a:ext>
                  </a:extLst>
                </a:gridCol>
                <a:gridCol w="446443">
                  <a:extLst>
                    <a:ext uri="{9D8B030D-6E8A-4147-A177-3AD203B41FA5}">
                      <a16:colId xmlns:a16="http://schemas.microsoft.com/office/drawing/2014/main" val="1249050950"/>
                    </a:ext>
                  </a:extLst>
                </a:gridCol>
                <a:gridCol w="446443">
                  <a:extLst>
                    <a:ext uri="{9D8B030D-6E8A-4147-A177-3AD203B41FA5}">
                      <a16:colId xmlns:a16="http://schemas.microsoft.com/office/drawing/2014/main" val="1861867162"/>
                    </a:ext>
                  </a:extLst>
                </a:gridCol>
                <a:gridCol w="446443">
                  <a:extLst>
                    <a:ext uri="{9D8B030D-6E8A-4147-A177-3AD203B41FA5}">
                      <a16:colId xmlns:a16="http://schemas.microsoft.com/office/drawing/2014/main" val="1341582068"/>
                    </a:ext>
                  </a:extLst>
                </a:gridCol>
              </a:tblGrid>
              <a:tr h="370840">
                <a:tc>
                  <a:txBody>
                    <a:bodyPr/>
                    <a:lstStyle/>
                    <a:p>
                      <a:r>
                        <a:rPr lang="en-US" sz="1100" b="0" dirty="0">
                          <a:solidFill>
                            <a:schemeClr val="tx1"/>
                          </a:solidFill>
                          <a:latin typeface="Segoe UI" panose="020B0502040204020203" pitchFamily="34" charset="0"/>
                          <a:cs typeface="Segoe UI" panose="020B0502040204020203" pitchFamily="34" charset="0"/>
                        </a:rPr>
                        <a:t>07</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08</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09</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10</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11</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12</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13</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14</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15</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16</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17</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18</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19</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20</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21</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22</a:t>
                      </a:r>
                    </a:p>
                  </a:txBody>
                  <a:tcPr>
                    <a:noFill/>
                  </a:tcPr>
                </a:tc>
                <a:tc>
                  <a:txBody>
                    <a:bodyPr/>
                    <a:lstStyle/>
                    <a:p>
                      <a:r>
                        <a:rPr lang="en-US" sz="1100" b="0" dirty="0">
                          <a:solidFill>
                            <a:schemeClr val="tx1"/>
                          </a:solidFill>
                          <a:latin typeface="Segoe UI" panose="020B0502040204020203" pitchFamily="34" charset="0"/>
                          <a:cs typeface="Segoe UI" panose="020B0502040204020203" pitchFamily="34" charset="0"/>
                        </a:rPr>
                        <a:t>23</a:t>
                      </a:r>
                    </a:p>
                  </a:txBody>
                  <a:tcPr>
                    <a:noFill/>
                  </a:tcPr>
                </a:tc>
                <a:extLst>
                  <a:ext uri="{0D108BD9-81ED-4DB2-BD59-A6C34878D82A}">
                    <a16:rowId xmlns:a16="http://schemas.microsoft.com/office/drawing/2014/main" val="3396261258"/>
                  </a:ext>
                </a:extLst>
              </a:tr>
            </a:tbl>
          </a:graphicData>
        </a:graphic>
      </p:graphicFrame>
      <p:sp>
        <p:nvSpPr>
          <p:cNvPr id="3" name="Slide Number Placeholder 2"/>
          <p:cNvSpPr>
            <a:spLocks noGrp="1"/>
          </p:cNvSpPr>
          <p:nvPr>
            <p:ph type="sldNum" sz="quarter" idx="12"/>
          </p:nvPr>
        </p:nvSpPr>
        <p:spPr/>
        <p:txBody>
          <a:bodyPr/>
          <a:lstStyle/>
          <a:p>
            <a:fld id="{59DE6EB8-52AB-45EA-A660-3E1EBFA72987}" type="slidenum">
              <a:rPr lang="en-US" smtClean="0"/>
              <a:pPr/>
              <a:t>3</a:t>
            </a:fld>
            <a:endParaRPr lang="en-US" dirty="0"/>
          </a:p>
        </p:txBody>
      </p:sp>
      <p:sp>
        <p:nvSpPr>
          <p:cNvPr id="4" name="Title 3"/>
          <p:cNvSpPr>
            <a:spLocks noGrp="1"/>
          </p:cNvSpPr>
          <p:nvPr>
            <p:ph type="title"/>
          </p:nvPr>
        </p:nvSpPr>
        <p:spPr>
          <a:xfrm>
            <a:off x="822324" y="365760"/>
            <a:ext cx="7864474" cy="548640"/>
          </a:xfrm>
        </p:spPr>
        <p:txBody>
          <a:bodyPr/>
          <a:lstStyle/>
          <a:p>
            <a:r>
              <a:rPr lang="en-US" dirty="0"/>
              <a:t>Major VMSDEP program changes and VMSDEP participation trends</a:t>
            </a:r>
          </a:p>
        </p:txBody>
      </p:sp>
      <p:sp>
        <p:nvSpPr>
          <p:cNvPr id="5" name="Text Placeholder 4"/>
          <p:cNvSpPr>
            <a:spLocks noGrp="1"/>
          </p:cNvSpPr>
          <p:nvPr>
            <p:ph type="body" sz="quarter" idx="14"/>
          </p:nvPr>
        </p:nvSpPr>
        <p:spPr/>
        <p:txBody>
          <a:bodyPr/>
          <a:lstStyle/>
          <a:p>
            <a:r>
              <a:rPr lang="en-US" dirty="0"/>
              <a:t>Sources: State Council of Higher Education for Virginia and Code of Virginia.</a:t>
            </a:r>
          </a:p>
        </p:txBody>
      </p:sp>
      <p:graphicFrame>
        <p:nvGraphicFramePr>
          <p:cNvPr id="7" name="Chart 6"/>
          <p:cNvGraphicFramePr>
            <a:graphicFrameLocks/>
          </p:cNvGraphicFramePr>
          <p:nvPr>
            <p:extLst/>
          </p:nvPr>
        </p:nvGraphicFramePr>
        <p:xfrm>
          <a:off x="761999" y="1861810"/>
          <a:ext cx="7924799" cy="32766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7779091" y="1675002"/>
            <a:ext cx="1085862" cy="453907"/>
          </a:xfrm>
          <a:prstGeom prst="rect">
            <a:avLst/>
          </a:prstGeom>
        </p:spPr>
        <p:txBody>
          <a:bodyPr wrap="square" rtlCol="0">
            <a:spAutoFit/>
          </a:bodyPr>
          <a:lstStyle/>
          <a:p>
            <a:pPr algn="ctr">
              <a:lnSpc>
                <a:spcPts val="1400"/>
              </a:lnSpc>
            </a:pPr>
            <a:r>
              <a:rPr lang="en-US" sz="1400" b="1" dirty="0">
                <a:latin typeface="Calibri" panose="020F0502020204030204" pitchFamily="34" charset="0"/>
                <a:cs typeface="Calibri" panose="020F0502020204030204" pitchFamily="34" charset="0"/>
              </a:rPr>
              <a:t>4-year enrollment</a:t>
            </a:r>
          </a:p>
        </p:txBody>
      </p:sp>
      <p:sp>
        <p:nvSpPr>
          <p:cNvPr id="10" name="TextBox 9"/>
          <p:cNvSpPr txBox="1"/>
          <p:nvPr/>
        </p:nvSpPr>
        <p:spPr>
          <a:xfrm>
            <a:off x="7798152" y="3689212"/>
            <a:ext cx="1160463" cy="453907"/>
          </a:xfrm>
          <a:prstGeom prst="rect">
            <a:avLst/>
          </a:prstGeom>
        </p:spPr>
        <p:txBody>
          <a:bodyPr wrap="square" rtlCol="0">
            <a:spAutoFit/>
          </a:bodyPr>
          <a:lstStyle/>
          <a:p>
            <a:pPr algn="ctr">
              <a:lnSpc>
                <a:spcPts val="1400"/>
              </a:lnSpc>
            </a:pPr>
            <a:r>
              <a:rPr lang="en-US" sz="1400" b="1" dirty="0">
                <a:latin typeface="Calibri" panose="020F0502020204030204" pitchFamily="34" charset="0"/>
                <a:cs typeface="Calibri" panose="020F0502020204030204" pitchFamily="34" charset="0"/>
              </a:rPr>
              <a:t>2-year enrollment</a:t>
            </a:r>
          </a:p>
        </p:txBody>
      </p:sp>
      <p:sp>
        <p:nvSpPr>
          <p:cNvPr id="11" name="Rectangle 10"/>
          <p:cNvSpPr/>
          <p:nvPr/>
        </p:nvSpPr>
        <p:spPr>
          <a:xfrm>
            <a:off x="76200" y="1301660"/>
            <a:ext cx="1692276" cy="2031325"/>
          </a:xfrm>
          <a:prstGeom prst="rect">
            <a:avLst/>
          </a:prstGeom>
        </p:spPr>
        <p:txBody>
          <a:bodyPr wrap="square">
            <a:spAutoFit/>
          </a:bodyPr>
          <a:lstStyle/>
          <a:p>
            <a:pPr marL="0" lvl="1" algn="ctr"/>
            <a:r>
              <a:rPr lang="en-US" sz="1400" u="sng" dirty="0">
                <a:latin typeface="Calibri" panose="020F0502020204030204" pitchFamily="34" charset="0"/>
                <a:cs typeface="Calibri" panose="020F0502020204030204" pitchFamily="34" charset="0"/>
              </a:rPr>
              <a:t>Eligibility</a:t>
            </a:r>
            <a:r>
              <a:rPr lang="en-US" sz="1400" dirty="0">
                <a:latin typeface="Calibri" panose="020F0502020204030204" pitchFamily="34" charset="0"/>
                <a:cs typeface="Calibri" panose="020F0502020204030204" pitchFamily="34" charset="0"/>
              </a:rPr>
              <a:t>:</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dependents of veterans 90% permanently disabled (in addition to 100% permanently disabled)</a:t>
            </a:r>
            <a:br>
              <a:rPr lang="en-US" sz="1400"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2006</a:t>
            </a:r>
          </a:p>
        </p:txBody>
      </p:sp>
      <p:sp>
        <p:nvSpPr>
          <p:cNvPr id="12" name="Rectangle 11"/>
          <p:cNvSpPr/>
          <p:nvPr/>
        </p:nvSpPr>
        <p:spPr>
          <a:xfrm>
            <a:off x="5562600" y="1262390"/>
            <a:ext cx="2100616" cy="1815882"/>
          </a:xfrm>
          <a:prstGeom prst="rect">
            <a:avLst/>
          </a:prstGeom>
        </p:spPr>
        <p:txBody>
          <a:bodyPr wrap="square">
            <a:spAutoFit/>
          </a:bodyPr>
          <a:lstStyle/>
          <a:p>
            <a:pPr marL="0" lvl="1" algn="ctr"/>
            <a:r>
              <a:rPr lang="en-US" sz="1400" u="sng" dirty="0">
                <a:latin typeface="Calibri" panose="020F0502020204030204" pitchFamily="34" charset="0"/>
                <a:cs typeface="Calibri" panose="020F0502020204030204" pitchFamily="34" charset="0"/>
              </a:rPr>
              <a:t>Eligibility</a:t>
            </a:r>
            <a:r>
              <a:rPr lang="en-US" sz="1400" dirty="0">
                <a:latin typeface="Calibri" panose="020F0502020204030204" pitchFamily="34" charset="0"/>
                <a:cs typeface="Calibri" panose="020F0502020204030204" pitchFamily="34" charset="0"/>
              </a:rPr>
              <a:t>:</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dependents of veterans whose death or disability due to military service in general</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(in addition to</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combat-related)</a:t>
            </a:r>
            <a:br>
              <a:rPr lang="en-US" sz="1400"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2019</a:t>
            </a:r>
          </a:p>
        </p:txBody>
      </p:sp>
      <p:sp>
        <p:nvSpPr>
          <p:cNvPr id="13" name="Rectangle 12"/>
          <p:cNvSpPr/>
          <p:nvPr/>
        </p:nvSpPr>
        <p:spPr>
          <a:xfrm>
            <a:off x="357501" y="3620869"/>
            <a:ext cx="1166499" cy="738664"/>
          </a:xfrm>
          <a:prstGeom prst="rect">
            <a:avLst/>
          </a:prstGeom>
        </p:spPr>
        <p:txBody>
          <a:bodyPr wrap="square">
            <a:spAutoFit/>
          </a:bodyPr>
          <a:lstStyle/>
          <a:p>
            <a:pPr marL="0" lvl="1" algn="ctr"/>
            <a:r>
              <a:rPr lang="en-US" sz="1400" u="sng" dirty="0">
                <a:latin typeface="Calibri" panose="020F0502020204030204" pitchFamily="34" charset="0"/>
                <a:cs typeface="Calibri" panose="020F0502020204030204" pitchFamily="34" charset="0"/>
              </a:rPr>
              <a:t>Eligibility</a:t>
            </a:r>
            <a:r>
              <a:rPr lang="en-US" sz="1400" dirty="0">
                <a:latin typeface="Calibri" panose="020F0502020204030204" pitchFamily="34" charset="0"/>
                <a:cs typeface="Calibri" panose="020F0502020204030204" pitchFamily="34" charset="0"/>
              </a:rPr>
              <a:t>:</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Spouses</a:t>
            </a:r>
            <a:br>
              <a:rPr lang="en-US" sz="1400"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2006</a:t>
            </a:r>
          </a:p>
        </p:txBody>
      </p:sp>
      <p:sp>
        <p:nvSpPr>
          <p:cNvPr id="14" name="Rectangle 13"/>
          <p:cNvSpPr/>
          <p:nvPr/>
        </p:nvSpPr>
        <p:spPr>
          <a:xfrm>
            <a:off x="3474636" y="2224988"/>
            <a:ext cx="1859364" cy="1384995"/>
          </a:xfrm>
          <a:prstGeom prst="rect">
            <a:avLst/>
          </a:prstGeom>
        </p:spPr>
        <p:txBody>
          <a:bodyPr wrap="square">
            <a:spAutoFit/>
          </a:bodyPr>
          <a:lstStyle/>
          <a:p>
            <a:pPr marL="0" lvl="1" algn="ctr"/>
            <a:r>
              <a:rPr lang="en-US" sz="1400" u="sng" dirty="0">
                <a:latin typeface="Calibri" panose="020F0502020204030204" pitchFamily="34" charset="0"/>
                <a:cs typeface="Calibri" panose="020F0502020204030204" pitchFamily="34" charset="0"/>
              </a:rPr>
              <a:t>Residency</a:t>
            </a:r>
            <a:r>
              <a:rPr lang="en-US" sz="1400" dirty="0">
                <a:latin typeface="Calibri" panose="020F0502020204030204" pitchFamily="34" charset="0"/>
                <a:cs typeface="Calibri" panose="020F0502020204030204" pitchFamily="34" charset="0"/>
              </a:rPr>
              <a:t>:</a:t>
            </a:r>
            <a:br>
              <a:rPr lang="en-US" sz="1400" dirty="0">
                <a:latin typeface="Calibri" panose="020F0502020204030204" pitchFamily="34" charset="0"/>
                <a:cs typeface="Calibri" panose="020F0502020204030204" pitchFamily="34" charset="0"/>
              </a:rPr>
            </a:br>
            <a:r>
              <a:rPr lang="en-US" sz="1400" dirty="0">
                <a:latin typeface="Calibri" panose="020F0502020204030204" pitchFamily="34" charset="0"/>
                <a:cs typeface="Calibri" panose="020F0502020204030204" pitchFamily="34" charset="0"/>
              </a:rPr>
              <a:t>Allowing </a:t>
            </a:r>
            <a:r>
              <a:rPr lang="en-US" sz="1400" i="1" dirty="0">
                <a:latin typeface="Calibri" panose="020F0502020204030204" pitchFamily="34" charset="0"/>
                <a:cs typeface="Calibri" panose="020F0502020204030204" pitchFamily="34" charset="0"/>
              </a:rPr>
              <a:t>physical presence</a:t>
            </a:r>
            <a:r>
              <a:rPr lang="en-US" sz="1400" dirty="0">
                <a:latin typeface="Calibri" panose="020F0502020204030204" pitchFamily="34" charset="0"/>
                <a:cs typeface="Calibri" panose="020F0502020204030204" pitchFamily="34" charset="0"/>
              </a:rPr>
              <a:t>, rather than </a:t>
            </a:r>
            <a:r>
              <a:rPr lang="en-US" sz="1400" i="1" dirty="0">
                <a:latin typeface="Calibri" panose="020F0502020204030204" pitchFamily="34" charset="0"/>
                <a:cs typeface="Calibri" panose="020F0502020204030204" pitchFamily="34" charset="0"/>
              </a:rPr>
              <a:t>domicile</a:t>
            </a:r>
            <a:r>
              <a:rPr lang="en-US" sz="1400" dirty="0">
                <a:latin typeface="Calibri" panose="020F0502020204030204" pitchFamily="34" charset="0"/>
                <a:cs typeface="Calibri" panose="020F0502020204030204" pitchFamily="34" charset="0"/>
              </a:rPr>
              <a:t>, in Virginia for 5 years prior to eligibility </a:t>
            </a:r>
            <a:r>
              <a:rPr lang="en-US" sz="1400" b="1" dirty="0">
                <a:latin typeface="Calibri" panose="020F0502020204030204" pitchFamily="34" charset="0"/>
                <a:cs typeface="Calibri" panose="020F0502020204030204" pitchFamily="34" charset="0"/>
              </a:rPr>
              <a:t>2014</a:t>
            </a:r>
          </a:p>
        </p:txBody>
      </p:sp>
      <p:cxnSp>
        <p:nvCxnSpPr>
          <p:cNvPr id="16" name="Straight Connector 15"/>
          <p:cNvCxnSpPr>
            <a:cxnSpLocks/>
          </p:cNvCxnSpPr>
          <p:nvPr/>
        </p:nvCxnSpPr>
        <p:spPr>
          <a:xfrm>
            <a:off x="6629400" y="3078272"/>
            <a:ext cx="0" cy="183153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19600" y="3657600"/>
            <a:ext cx="0" cy="128016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p:cNvCxnSpPr>
          <p:nvPr/>
        </p:nvCxnSpPr>
        <p:spPr>
          <a:xfrm>
            <a:off x="914400" y="4359533"/>
            <a:ext cx="0" cy="550277"/>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p:cNvCxnSpPr>
          <p:nvPr/>
        </p:nvCxnSpPr>
        <p:spPr>
          <a:xfrm>
            <a:off x="914400" y="3352800"/>
            <a:ext cx="0" cy="248415"/>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9B1CBC4-9D15-1596-AF69-24DE2611922E}"/>
              </a:ext>
            </a:extLst>
          </p:cNvPr>
          <p:cNvCxnSpPr/>
          <p:nvPr/>
        </p:nvCxnSpPr>
        <p:spPr>
          <a:xfrm flipH="1">
            <a:off x="609600" y="4909810"/>
            <a:ext cx="807719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218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524000"/>
            <a:ext cx="7589520" cy="3046449"/>
          </a:xfrm>
        </p:spPr>
        <p:txBody>
          <a:bodyPr/>
          <a:lstStyle/>
          <a:p>
            <a:r>
              <a:rPr lang="en-US" dirty="0"/>
              <a:t>Prior to 2019, benefit available if due </a:t>
            </a:r>
            <a:r>
              <a:rPr lang="en-US" sz="2400" dirty="0"/>
              <a:t>to service </a:t>
            </a:r>
            <a:r>
              <a:rPr lang="en-US" sz="2400" u="sng" dirty="0"/>
              <a:t>in military combat</a:t>
            </a:r>
            <a:endParaRPr lang="en-US" u="sng" dirty="0"/>
          </a:p>
          <a:p>
            <a:pPr lvl="1"/>
            <a:r>
              <a:rPr lang="en-US" dirty="0"/>
              <a:t>KIA, MIA, POW</a:t>
            </a:r>
          </a:p>
          <a:p>
            <a:pPr lvl="1"/>
            <a:r>
              <a:rPr lang="en-US" dirty="0"/>
              <a:t>became rated as at least 90% permanently disabled</a:t>
            </a:r>
          </a:p>
          <a:p>
            <a:r>
              <a:rPr lang="en-US" dirty="0"/>
              <a:t>Expansion in 2019 to make benefit available because of military service has accounted for about two-thirds of VMSDEP participation growth</a:t>
            </a:r>
          </a:p>
          <a:p>
            <a:pPr marL="0" indent="0">
              <a:buNone/>
            </a:pPr>
            <a:endParaRPr lang="en-US" sz="2400"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30</a:t>
            </a:fld>
            <a:endParaRPr lang="en-US" dirty="0"/>
          </a:p>
        </p:txBody>
      </p:sp>
      <p:sp>
        <p:nvSpPr>
          <p:cNvPr id="4" name="Title 3"/>
          <p:cNvSpPr>
            <a:spLocks noGrp="1"/>
          </p:cNvSpPr>
          <p:nvPr>
            <p:ph type="title"/>
          </p:nvPr>
        </p:nvSpPr>
        <p:spPr>
          <a:xfrm>
            <a:off x="822324" y="365760"/>
            <a:ext cx="8321676" cy="548640"/>
          </a:xfrm>
        </p:spPr>
        <p:txBody>
          <a:bodyPr/>
          <a:lstStyle/>
          <a:p>
            <a:r>
              <a:rPr lang="en-US" sz="2600" dirty="0"/>
              <a:t>Service-related (non-combat) eligibility: Recent expansion substantially contributing to increase in participation</a:t>
            </a:r>
            <a:r>
              <a:rPr lang="en-US" dirty="0">
                <a:highlight>
                  <a:srgbClr val="FFFF00"/>
                </a:highlight>
              </a:rPr>
              <a:t>	</a:t>
            </a:r>
          </a:p>
        </p:txBody>
      </p:sp>
    </p:spTree>
    <p:extLst>
      <p:ext uri="{BB962C8B-B14F-4D97-AF65-F5344CB8AC3E}">
        <p14:creationId xmlns:p14="http://schemas.microsoft.com/office/powerpoint/2010/main" val="28506212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Vast majority of other states offer a benefit for service-related in addition to combat-related conditions</a:t>
            </a:r>
            <a:br>
              <a:rPr lang="en-US" dirty="0"/>
            </a:br>
            <a:r>
              <a:rPr lang="en-US" i="1" dirty="0"/>
              <a:t>(23 of 25 programs reviewed)</a:t>
            </a:r>
          </a:p>
          <a:p>
            <a:endParaRPr lang="en-US" i="1" dirty="0"/>
          </a:p>
          <a:p>
            <a:endParaRPr lang="en-US" dirty="0"/>
          </a:p>
        </p:txBody>
      </p:sp>
      <p:sp>
        <p:nvSpPr>
          <p:cNvPr id="3" name="Slide Number Placeholder 2"/>
          <p:cNvSpPr>
            <a:spLocks noGrp="1"/>
          </p:cNvSpPr>
          <p:nvPr>
            <p:ph type="sldNum" sz="quarter" idx="12"/>
          </p:nvPr>
        </p:nvSpPr>
        <p:spPr/>
        <p:txBody>
          <a:bodyPr/>
          <a:lstStyle/>
          <a:p>
            <a:fld id="{59DE6EB8-52AB-45EA-A660-3E1EBFA72987}" type="slidenum">
              <a:rPr lang="en-US" smtClean="0"/>
              <a:pPr/>
              <a:t>31</a:t>
            </a:fld>
            <a:endParaRPr lang="en-US" dirty="0"/>
          </a:p>
        </p:txBody>
      </p:sp>
      <p:sp>
        <p:nvSpPr>
          <p:cNvPr id="4" name="Title 3"/>
          <p:cNvSpPr>
            <a:spLocks noGrp="1"/>
          </p:cNvSpPr>
          <p:nvPr>
            <p:ph type="title"/>
          </p:nvPr>
        </p:nvSpPr>
        <p:spPr/>
        <p:txBody>
          <a:bodyPr/>
          <a:lstStyle/>
          <a:p>
            <a:r>
              <a:rPr lang="en-US" dirty="0"/>
              <a:t>Service-related eligibility is very common in other states’ programs</a:t>
            </a:r>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3347271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32</a:t>
            </a:fld>
            <a:endParaRPr lang="en-US" dirty="0"/>
          </a:p>
        </p:txBody>
      </p:sp>
      <p:sp>
        <p:nvSpPr>
          <p:cNvPr id="4" name="Title 3"/>
          <p:cNvSpPr>
            <a:spLocks noGrp="1"/>
          </p:cNvSpPr>
          <p:nvPr>
            <p:ph type="title"/>
          </p:nvPr>
        </p:nvSpPr>
        <p:spPr>
          <a:xfrm>
            <a:off x="457200" y="365760"/>
            <a:ext cx="8446758" cy="548640"/>
          </a:xfrm>
        </p:spPr>
        <p:txBody>
          <a:bodyPr/>
          <a:lstStyle/>
          <a:p>
            <a:r>
              <a:rPr lang="en-US" dirty="0"/>
              <a:t>Summary: Policy options for adjusting eligibility or program requirements to improve sustainability</a:t>
            </a:r>
          </a:p>
        </p:txBody>
      </p:sp>
      <p:graphicFrame>
        <p:nvGraphicFramePr>
          <p:cNvPr id="13" name="Table 12"/>
          <p:cNvGraphicFramePr>
            <a:graphicFrameLocks noGrp="1"/>
          </p:cNvGraphicFramePr>
          <p:nvPr>
            <p:extLst/>
          </p:nvPr>
        </p:nvGraphicFramePr>
        <p:xfrm>
          <a:off x="381000" y="1674446"/>
          <a:ext cx="8229600" cy="3583354"/>
        </p:xfrm>
        <a:graphic>
          <a:graphicData uri="http://schemas.openxmlformats.org/drawingml/2006/table">
            <a:tbl>
              <a:tblPr firstRow="1" bandRow="1">
                <a:tableStyleId>{5C22544A-7EE6-4342-B048-85BDC9FD1C3A}</a:tableStyleId>
              </a:tblPr>
              <a:tblGrid>
                <a:gridCol w="6858000">
                  <a:extLst>
                    <a:ext uri="{9D8B030D-6E8A-4147-A177-3AD203B41FA5}">
                      <a16:colId xmlns:a16="http://schemas.microsoft.com/office/drawing/2014/main" val="1982174894"/>
                    </a:ext>
                  </a:extLst>
                </a:gridCol>
                <a:gridCol w="1371600">
                  <a:extLst>
                    <a:ext uri="{9D8B030D-6E8A-4147-A177-3AD203B41FA5}">
                      <a16:colId xmlns:a16="http://schemas.microsoft.com/office/drawing/2014/main" val="3787223823"/>
                    </a:ext>
                  </a:extLst>
                </a:gridCol>
              </a:tblGrid>
              <a:tr h="550999">
                <a:tc>
                  <a:txBody>
                    <a:bodyPr/>
                    <a:lstStyle/>
                    <a:p>
                      <a:pPr algn="ctr"/>
                      <a:r>
                        <a:rPr lang="en-US" sz="1600" dirty="0">
                          <a:solidFill>
                            <a:schemeClr val="tx1"/>
                          </a:solidFill>
                        </a:rPr>
                        <a:t>Policy option</a:t>
                      </a:r>
                    </a:p>
                  </a:txBody>
                  <a:tcPr anchor="b">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Potential reduction in fiscal impact</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4343633"/>
                  </a:ext>
                </a:extLst>
              </a:tr>
              <a:tr h="394342">
                <a:tc>
                  <a:txBody>
                    <a:bodyPr/>
                    <a:lstStyle/>
                    <a:p>
                      <a:r>
                        <a:rPr lang="en-US" sz="1400" dirty="0">
                          <a:latin typeface="+mn-lt"/>
                          <a:cs typeface="Segoe UI" panose="020B0502040204020203" pitchFamily="34" charset="0"/>
                        </a:rPr>
                        <a:t>Require good academic standing (Option 3)</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rgbClr val="00B050"/>
                          </a:solidFill>
                        </a:rPr>
                        <a:t>--  $  </a:t>
                      </a:r>
                      <a:r>
                        <a:rPr lang="en-US" sz="1400" b="0" dirty="0">
                          <a:solidFill>
                            <a:schemeClr val="bg1">
                              <a:lumMod val="85000"/>
                            </a:schemeClr>
                          </a:solidFill>
                        </a:rPr>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044385"/>
                  </a:ext>
                </a:extLst>
              </a:tr>
              <a:tr h="394342">
                <a:tc>
                  <a:txBody>
                    <a:bodyPr/>
                    <a:lstStyle/>
                    <a:p>
                      <a:r>
                        <a:rPr lang="en-US" sz="1400" dirty="0">
                          <a:latin typeface="+mn-lt"/>
                          <a:cs typeface="Segoe UI" panose="020B0502040204020203" pitchFamily="34" charset="0"/>
                        </a:rPr>
                        <a:t>Apply other available federal veterans education benefits</a:t>
                      </a:r>
                      <a:r>
                        <a:rPr lang="en-US" sz="1400" baseline="0" dirty="0">
                          <a:latin typeface="+mn-lt"/>
                          <a:cs typeface="Segoe UI" panose="020B0502040204020203" pitchFamily="34" charset="0"/>
                        </a:rPr>
                        <a:t> </a:t>
                      </a:r>
                      <a:r>
                        <a:rPr lang="en-US" sz="1400" dirty="0">
                          <a:latin typeface="+mn-lt"/>
                          <a:cs typeface="Segoe UI" panose="020B0502040204020203" pitchFamily="34" charset="0"/>
                        </a:rPr>
                        <a:t>before VMSDEP (Option 4)</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rgbClr val="00B050"/>
                          </a:solidFill>
                        </a:rPr>
                        <a:t>--  $  </a:t>
                      </a:r>
                      <a:r>
                        <a:rPr lang="en-US" sz="1400" b="0" dirty="0">
                          <a:solidFill>
                            <a:schemeClr val="bg1">
                              <a:lumMod val="85000"/>
                            </a:schemeClr>
                          </a:solidFill>
                        </a:rPr>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216670"/>
                  </a:ext>
                </a:extLst>
              </a:tr>
              <a:tr h="394342">
                <a:tc>
                  <a:txBody>
                    <a:bodyPr/>
                    <a:lstStyle/>
                    <a:p>
                      <a:r>
                        <a:rPr lang="en-US" sz="1400" dirty="0">
                          <a:latin typeface="+mn-lt"/>
                          <a:cs typeface="Segoe UI" panose="020B0502040204020203" pitchFamily="34" charset="0"/>
                        </a:rPr>
                        <a:t>No longer waive tuition and fees for graduate programs (Option 5)</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85000"/>
                            </a:schemeClr>
                          </a:solidFill>
                        </a:rPr>
                        <a:t>--  </a:t>
                      </a:r>
                      <a:r>
                        <a:rPr lang="en-US" sz="1400" b="1" dirty="0">
                          <a:solidFill>
                            <a:srgbClr val="00B050"/>
                          </a:solidFill>
                        </a:rPr>
                        <a:t>$</a:t>
                      </a:r>
                      <a:r>
                        <a:rPr lang="en-US" sz="1400" b="0" dirty="0">
                          <a:solidFill>
                            <a:schemeClr val="bg1">
                              <a:lumMod val="85000"/>
                            </a:schemeClr>
                          </a:solidFill>
                        </a:rPr>
                        <a:t>  </a:t>
                      </a:r>
                      <a:r>
                        <a:rPr lang="en-US" sz="1400" b="1" dirty="0">
                          <a:solidFill>
                            <a:srgbClr val="00B050"/>
                          </a:solidFill>
                        </a:rPr>
                        <a:t>$$</a:t>
                      </a:r>
                      <a:r>
                        <a:rPr lang="en-US" sz="1400" b="0" dirty="0">
                          <a:solidFill>
                            <a:schemeClr val="bg1">
                              <a:lumMod val="85000"/>
                            </a:schemeClr>
                          </a:solidFill>
                        </a:rPr>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843749"/>
                  </a:ext>
                </a:extLst>
              </a:tr>
              <a:tr h="394342">
                <a:tc>
                  <a:txBody>
                    <a:bodyPr/>
                    <a:lstStyle/>
                    <a:p>
                      <a:r>
                        <a:rPr lang="en-US" sz="1400" baseline="0" dirty="0">
                          <a:latin typeface="+mn-lt"/>
                          <a:cs typeface="Segoe UI" panose="020B0502040204020203" pitchFamily="34" charset="0"/>
                        </a:rPr>
                        <a:t>Set waiver amount less than tuition &amp; fees, using various methods (Option 6)</a:t>
                      </a:r>
                      <a:endParaRPr lang="en-US" sz="1400" dirty="0">
                        <a:latin typeface="+mn-lt"/>
                        <a:cs typeface="Segoe UI" panose="020B0502040204020203"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lumMod val="85000"/>
                            </a:schemeClr>
                          </a:solidFill>
                        </a:rPr>
                        <a:t>--</a:t>
                      </a:r>
                      <a:r>
                        <a:rPr lang="en-US" sz="1400" b="1" dirty="0">
                          <a:solidFill>
                            <a:srgbClr val="00B050"/>
                          </a:solidFill>
                        </a:rPr>
                        <a:t>  $  $$  </a:t>
                      </a:r>
                      <a:r>
                        <a:rPr lang="en-US" sz="1400" b="0" dirty="0">
                          <a:solidFill>
                            <a:schemeClr val="bg1">
                              <a:lumMod val="85000"/>
                            </a:schemeClr>
                          </a:solidFill>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4568786"/>
                  </a:ext>
                </a:extLst>
              </a:tr>
              <a:tr h="394342">
                <a:tc>
                  <a:txBody>
                    <a:bodyPr/>
                    <a:lstStyle/>
                    <a:p>
                      <a:r>
                        <a:rPr lang="en-US" sz="1400" dirty="0">
                          <a:latin typeface="+mn-lt"/>
                          <a:cs typeface="Segoe UI" panose="020B0502040204020203" pitchFamily="34" charset="0"/>
                        </a:rPr>
                        <a:t>Reduce or</a:t>
                      </a:r>
                      <a:r>
                        <a:rPr lang="en-US" sz="1400" baseline="0" dirty="0">
                          <a:latin typeface="+mn-lt"/>
                          <a:cs typeface="Segoe UI" panose="020B0502040204020203" pitchFamily="34" charset="0"/>
                        </a:rPr>
                        <a:t> eliminate eligibility if 90% disabled (Option 7)</a:t>
                      </a:r>
                      <a:endParaRPr lang="en-US" sz="1400" dirty="0">
                        <a:latin typeface="+mn-lt"/>
                        <a:cs typeface="Segoe UI" panose="020B0502040204020203"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85000"/>
                            </a:schemeClr>
                          </a:solidFill>
                        </a:rPr>
                        <a:t>--  </a:t>
                      </a:r>
                      <a:r>
                        <a:rPr lang="en-US" sz="1400" b="1" dirty="0">
                          <a:solidFill>
                            <a:srgbClr val="00B050"/>
                          </a:solidFill>
                        </a:rPr>
                        <a:t>$  $$  </a:t>
                      </a:r>
                      <a:r>
                        <a:rPr lang="en-US" sz="1400" b="0" dirty="0">
                          <a:solidFill>
                            <a:schemeClr val="bg1">
                              <a:lumMod val="85000"/>
                            </a:schemeClr>
                          </a:solidFill>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4104095"/>
                  </a:ext>
                </a:extLst>
              </a:tr>
              <a:tr h="394342">
                <a:tc>
                  <a:txBody>
                    <a:bodyPr/>
                    <a:lstStyle/>
                    <a:p>
                      <a:r>
                        <a:rPr lang="en-US" sz="1400" dirty="0">
                          <a:latin typeface="+mn-lt"/>
                          <a:cs typeface="Segoe UI" panose="020B0502040204020203" pitchFamily="34" charset="0"/>
                        </a:rPr>
                        <a:t>Modify residency requirements (Option 8)</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85000"/>
                            </a:schemeClr>
                          </a:solidFill>
                        </a:rPr>
                        <a:t>--  </a:t>
                      </a:r>
                      <a:r>
                        <a:rPr lang="en-US" sz="1400" b="1" dirty="0">
                          <a:solidFill>
                            <a:srgbClr val="00B050"/>
                          </a:solidFill>
                        </a:rPr>
                        <a:t>$  $$  $$$</a:t>
                      </a:r>
                      <a:endParaRPr lang="en-US" sz="1400" kern="1200" dirty="0">
                        <a:solidFill>
                          <a:schemeClr val="dk1"/>
                        </a:solidFill>
                        <a:latin typeface="+mn-lt"/>
                        <a:ea typeface="+mn-ea"/>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6714549"/>
                  </a:ext>
                </a:extLst>
              </a:tr>
              <a:tr h="394342">
                <a:tc>
                  <a:txBody>
                    <a:bodyPr/>
                    <a:lstStyle/>
                    <a:p>
                      <a:r>
                        <a:rPr lang="en-US" sz="1400" dirty="0">
                          <a:latin typeface="+mn-lt"/>
                          <a:cs typeface="Segoe UI" panose="020B0502040204020203" pitchFamily="34" charset="0"/>
                        </a:rPr>
                        <a:t>Reduce or eliminate eligibility if service-related, but not combat-related (Option 9)</a:t>
                      </a:r>
                    </a:p>
                  </a:txBody>
                  <a:tcPr anchor="ctr">
                    <a:lnT w="12700" cap="flat" cmpd="sng" algn="ctr">
                      <a:solidFill>
                        <a:schemeClr val="tx1"/>
                      </a:solidFill>
                      <a:prstDash val="solid"/>
                      <a:round/>
                      <a:headEnd type="none" w="med" len="med"/>
                      <a:tailEnd type="none" w="med" len="med"/>
                    </a:lnT>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85000"/>
                            </a:schemeClr>
                          </a:solidFill>
                        </a:rPr>
                        <a:t> --  $  </a:t>
                      </a:r>
                      <a:r>
                        <a:rPr lang="en-US" sz="1400" b="1" dirty="0">
                          <a:solidFill>
                            <a:srgbClr val="00B050"/>
                          </a:solidFill>
                        </a:rPr>
                        <a:t>$$  $$$</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997223394"/>
                  </a:ext>
                </a:extLst>
              </a:tr>
            </a:tbl>
          </a:graphicData>
        </a:graphic>
      </p:graphicFrame>
    </p:spTree>
    <p:extLst>
      <p:ext uri="{BB962C8B-B14F-4D97-AF65-F5344CB8AC3E}">
        <p14:creationId xmlns:p14="http://schemas.microsoft.com/office/powerpoint/2010/main" val="4105624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447800"/>
            <a:ext cx="7589520" cy="3579849"/>
          </a:xfrm>
        </p:spPr>
        <p:txBody>
          <a:bodyPr/>
          <a:lstStyle/>
          <a:p>
            <a:r>
              <a:rPr lang="en-US" dirty="0"/>
              <a:t>Long-term VMSDEP sustainability will likely need to address</a:t>
            </a:r>
          </a:p>
          <a:p>
            <a:pPr lvl="1"/>
            <a:r>
              <a:rPr lang="en-US" dirty="0"/>
              <a:t>Funding provided</a:t>
            </a:r>
          </a:p>
          <a:p>
            <a:pPr lvl="1"/>
            <a:r>
              <a:rPr lang="en-US" dirty="0"/>
              <a:t>Program design</a:t>
            </a:r>
          </a:p>
          <a:p>
            <a:r>
              <a:rPr lang="en-US" dirty="0"/>
              <a:t>2024 demonstrates level of stakeholder concern when program changes are made to facilitate program sustainability</a:t>
            </a:r>
          </a:p>
          <a:p>
            <a:pPr lvl="1"/>
            <a:r>
              <a:rPr lang="en-US" dirty="0"/>
              <a:t>Current participants</a:t>
            </a:r>
          </a:p>
          <a:p>
            <a:pPr lvl="1"/>
            <a:r>
              <a:rPr lang="en-US" dirty="0"/>
              <a:t>Individuals already determined eligible</a:t>
            </a:r>
          </a:p>
          <a:p>
            <a:pPr lvl="1"/>
            <a:r>
              <a:rPr lang="en-US" dirty="0"/>
              <a:t>Virginia’s reputation as a veteran-friendly state</a:t>
            </a:r>
          </a:p>
        </p:txBody>
      </p:sp>
      <p:sp>
        <p:nvSpPr>
          <p:cNvPr id="3" name="Slide Number Placeholder 2"/>
          <p:cNvSpPr>
            <a:spLocks noGrp="1"/>
          </p:cNvSpPr>
          <p:nvPr>
            <p:ph type="sldNum" sz="quarter" idx="12"/>
          </p:nvPr>
        </p:nvSpPr>
        <p:spPr/>
        <p:txBody>
          <a:bodyPr/>
          <a:lstStyle/>
          <a:p>
            <a:fld id="{59DE6EB8-52AB-45EA-A660-3E1EBFA72987}" type="slidenum">
              <a:rPr lang="en-US" smtClean="0"/>
              <a:pPr/>
              <a:t>33</a:t>
            </a:fld>
            <a:endParaRPr lang="en-US" dirty="0"/>
          </a:p>
        </p:txBody>
      </p:sp>
      <p:sp>
        <p:nvSpPr>
          <p:cNvPr id="4" name="Title 3"/>
          <p:cNvSpPr>
            <a:spLocks noGrp="1"/>
          </p:cNvSpPr>
          <p:nvPr>
            <p:ph type="title"/>
          </p:nvPr>
        </p:nvSpPr>
        <p:spPr>
          <a:xfrm>
            <a:off x="822324" y="365760"/>
            <a:ext cx="8081634" cy="548640"/>
          </a:xfrm>
        </p:spPr>
        <p:txBody>
          <a:bodyPr/>
          <a:lstStyle/>
          <a:p>
            <a:r>
              <a:rPr lang="en-US" dirty="0"/>
              <a:t>VMSDEP changes will need to balance sustainability and state’s </a:t>
            </a:r>
            <a:r>
              <a:rPr lang="en-US" dirty="0">
                <a:solidFill>
                  <a:srgbClr val="002060"/>
                </a:solidFill>
              </a:rPr>
              <a:t>commitment to </a:t>
            </a:r>
            <a:r>
              <a:rPr lang="en-US" dirty="0"/>
              <a:t>veterans</a:t>
            </a:r>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271516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479EEE-6C33-5717-2813-5BB56B4A5228}"/>
              </a:ext>
            </a:extLst>
          </p:cNvPr>
          <p:cNvSpPr>
            <a:spLocks noGrp="1"/>
          </p:cNvSpPr>
          <p:nvPr>
            <p:ph idx="1"/>
          </p:nvPr>
        </p:nvSpPr>
        <p:spPr>
          <a:xfrm>
            <a:off x="822324" y="1524000"/>
            <a:ext cx="7589520" cy="3579849"/>
          </a:xfrm>
        </p:spPr>
        <p:txBody>
          <a:bodyPr/>
          <a:lstStyle/>
          <a:p>
            <a:r>
              <a:rPr lang="en-US" dirty="0"/>
              <a:t>VMSDEP waiver currently only usable for tuition &amp; mandatory fees</a:t>
            </a:r>
          </a:p>
          <a:p>
            <a:r>
              <a:rPr lang="en-US" dirty="0"/>
              <a:t>Inability to apply waiver to total cost of attendance (e.g., non-E&amp;G fees, room &amp; board) may complicate using other available benefits or borrowing</a:t>
            </a:r>
          </a:p>
          <a:p>
            <a:r>
              <a:rPr lang="en-US" dirty="0"/>
              <a:t>Waiver value varies by institution but could be more predictable for state if a standard benefit value were used</a:t>
            </a:r>
          </a:p>
          <a:p>
            <a:pPr lvl="1"/>
            <a:r>
              <a:rPr lang="en-US" dirty="0"/>
              <a:t>Weighted average tuition (as used in Va529 program)</a:t>
            </a:r>
          </a:p>
          <a:p>
            <a:pPr lvl="1"/>
            <a:r>
              <a:rPr lang="en-US" dirty="0"/>
              <a:t>Other set amount</a:t>
            </a:r>
          </a:p>
        </p:txBody>
      </p:sp>
      <p:sp>
        <p:nvSpPr>
          <p:cNvPr id="3" name="Slide Number Placeholder 2">
            <a:extLst>
              <a:ext uri="{FF2B5EF4-FFF2-40B4-BE49-F238E27FC236}">
                <a16:creationId xmlns:a16="http://schemas.microsoft.com/office/drawing/2014/main" id="{7872ABDA-1683-7978-C5AF-8451CFAD0AFB}"/>
              </a:ext>
            </a:extLst>
          </p:cNvPr>
          <p:cNvSpPr>
            <a:spLocks noGrp="1"/>
          </p:cNvSpPr>
          <p:nvPr>
            <p:ph type="sldNum" sz="quarter" idx="12"/>
          </p:nvPr>
        </p:nvSpPr>
        <p:spPr/>
        <p:txBody>
          <a:bodyPr/>
          <a:lstStyle/>
          <a:p>
            <a:fld id="{59DE6EB8-52AB-45EA-A660-3E1EBFA72987}" type="slidenum">
              <a:rPr lang="en-US" smtClean="0"/>
              <a:pPr/>
              <a:t>34</a:t>
            </a:fld>
            <a:endParaRPr lang="en-US" dirty="0"/>
          </a:p>
        </p:txBody>
      </p:sp>
      <p:sp>
        <p:nvSpPr>
          <p:cNvPr id="4" name="Title 3">
            <a:extLst>
              <a:ext uri="{FF2B5EF4-FFF2-40B4-BE49-F238E27FC236}">
                <a16:creationId xmlns:a16="http://schemas.microsoft.com/office/drawing/2014/main" id="{1CFFBE77-8B07-3135-22B1-6549F470194D}"/>
              </a:ext>
            </a:extLst>
          </p:cNvPr>
          <p:cNvSpPr>
            <a:spLocks noGrp="1"/>
          </p:cNvSpPr>
          <p:nvPr>
            <p:ph type="title"/>
          </p:nvPr>
        </p:nvSpPr>
        <p:spPr/>
        <p:txBody>
          <a:bodyPr/>
          <a:lstStyle/>
          <a:p>
            <a:r>
              <a:rPr lang="en-US" dirty="0"/>
              <a:t>Flexibility could be provided in exchange for reduced benefit cost</a:t>
            </a:r>
          </a:p>
        </p:txBody>
      </p:sp>
      <p:sp>
        <p:nvSpPr>
          <p:cNvPr id="5" name="Text Placeholder 4">
            <a:extLst>
              <a:ext uri="{FF2B5EF4-FFF2-40B4-BE49-F238E27FC236}">
                <a16:creationId xmlns:a16="http://schemas.microsoft.com/office/drawing/2014/main" id="{1A52FE4E-8D7D-54F8-02C4-CE33819A0C7F}"/>
              </a:ext>
            </a:extLst>
          </p:cNvPr>
          <p:cNvSpPr>
            <a:spLocks noGrp="1"/>
          </p:cNvSpPr>
          <p:nvPr>
            <p:ph type="body" sz="quarter" idx="14"/>
          </p:nvPr>
        </p:nvSpPr>
        <p:spPr>
          <a:xfrm>
            <a:off x="822324" y="5486400"/>
            <a:ext cx="7589520" cy="457200"/>
          </a:xfrm>
        </p:spPr>
        <p:txBody>
          <a:bodyPr/>
          <a:lstStyle/>
          <a:p>
            <a:r>
              <a:rPr lang="en-US" dirty="0"/>
              <a:t>Stipend can be used for any higher education cost, but only provided to Tier II participants.</a:t>
            </a:r>
          </a:p>
        </p:txBody>
      </p:sp>
    </p:spTree>
    <p:extLst>
      <p:ext uri="{BB962C8B-B14F-4D97-AF65-F5344CB8AC3E}">
        <p14:creationId xmlns:p14="http://schemas.microsoft.com/office/powerpoint/2010/main" val="856129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35</a:t>
            </a:fld>
            <a:endParaRPr lang="en-US" dirty="0"/>
          </a:p>
        </p:txBody>
      </p:sp>
      <p:sp>
        <p:nvSpPr>
          <p:cNvPr id="4" name="Title 3"/>
          <p:cNvSpPr>
            <a:spLocks noGrp="1"/>
          </p:cNvSpPr>
          <p:nvPr>
            <p:ph type="title"/>
          </p:nvPr>
        </p:nvSpPr>
        <p:spPr>
          <a:xfrm>
            <a:off x="457200" y="365760"/>
            <a:ext cx="8446758" cy="548640"/>
          </a:xfrm>
        </p:spPr>
        <p:txBody>
          <a:bodyPr/>
          <a:lstStyle/>
          <a:p>
            <a:r>
              <a:rPr lang="en-US" dirty="0"/>
              <a:t>Policy option to provide participants more flexibility, while reducing program costs</a:t>
            </a:r>
          </a:p>
        </p:txBody>
      </p:sp>
      <p:graphicFrame>
        <p:nvGraphicFramePr>
          <p:cNvPr id="13" name="Table 12"/>
          <p:cNvGraphicFramePr>
            <a:graphicFrameLocks noGrp="1"/>
          </p:cNvGraphicFramePr>
          <p:nvPr>
            <p:extLst/>
          </p:nvPr>
        </p:nvGraphicFramePr>
        <p:xfrm>
          <a:off x="381000" y="1937378"/>
          <a:ext cx="8229600" cy="1735462"/>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1982174894"/>
                    </a:ext>
                  </a:extLst>
                </a:gridCol>
                <a:gridCol w="1524000">
                  <a:extLst>
                    <a:ext uri="{9D8B030D-6E8A-4147-A177-3AD203B41FA5}">
                      <a16:colId xmlns:a16="http://schemas.microsoft.com/office/drawing/2014/main" val="3787223823"/>
                    </a:ext>
                  </a:extLst>
                </a:gridCol>
              </a:tblGrid>
              <a:tr h="550999">
                <a:tc>
                  <a:txBody>
                    <a:bodyPr/>
                    <a:lstStyle/>
                    <a:p>
                      <a:pPr algn="ctr"/>
                      <a:r>
                        <a:rPr lang="en-US" sz="1600" dirty="0">
                          <a:solidFill>
                            <a:schemeClr val="tx1"/>
                          </a:solidFill>
                        </a:rPr>
                        <a:t>Policy option</a:t>
                      </a:r>
                    </a:p>
                  </a:txBody>
                  <a:tcPr anchor="b">
                    <a:noFill/>
                  </a:tcPr>
                </a:tc>
                <a:tc>
                  <a:txBody>
                    <a:bodyPr/>
                    <a:lstStyle/>
                    <a:p>
                      <a:pPr algn="ctr"/>
                      <a:r>
                        <a:rPr lang="en-US" sz="1600" dirty="0">
                          <a:solidFill>
                            <a:schemeClr val="tx1"/>
                          </a:solidFill>
                        </a:rPr>
                        <a:t>Potential reduction in fiscal impact</a:t>
                      </a:r>
                    </a:p>
                  </a:txBody>
                  <a:tcPr>
                    <a:noFill/>
                  </a:tcPr>
                </a:tc>
                <a:extLst>
                  <a:ext uri="{0D108BD9-81ED-4DB2-BD59-A6C34878D82A}">
                    <a16:rowId xmlns:a16="http://schemas.microsoft.com/office/drawing/2014/main" val="874343633"/>
                  </a:ext>
                </a:extLst>
              </a:tr>
              <a:tr h="394342">
                <a:tc>
                  <a:txBody>
                    <a:bodyPr/>
                    <a:lstStyle/>
                    <a:p>
                      <a:endParaRPr lang="en-US" sz="1400" dirty="0">
                        <a:latin typeface="+mn-lt"/>
                        <a:cs typeface="Segoe UI" panose="020B0502040204020203" pitchFamily="34" charset="0"/>
                      </a:endParaRPr>
                    </a:p>
                  </a:txBody>
                  <a:tcPr anchor="ctr">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044385"/>
                  </a:ext>
                </a:extLst>
              </a:tr>
              <a:tr h="394342">
                <a:tc>
                  <a:txBody>
                    <a:bodyPr/>
                    <a:lstStyle/>
                    <a:p>
                      <a:r>
                        <a:rPr lang="en-US" sz="1400" dirty="0">
                          <a:latin typeface="+mn-lt"/>
                          <a:cs typeface="Segoe UI" panose="020B0502040204020203" pitchFamily="34" charset="0"/>
                        </a:rPr>
                        <a:t>Allow benefit to be used for any higher education-related cost,</a:t>
                      </a:r>
                      <a:br>
                        <a:rPr lang="en-US" sz="1400" dirty="0">
                          <a:latin typeface="+mn-lt"/>
                          <a:cs typeface="Segoe UI" panose="020B0502040204020203" pitchFamily="34" charset="0"/>
                        </a:rPr>
                      </a:br>
                      <a:r>
                        <a:rPr lang="en-US" sz="1400" dirty="0">
                          <a:latin typeface="+mn-lt"/>
                          <a:cs typeface="Segoe UI" panose="020B0502040204020203" pitchFamily="34" charset="0"/>
                        </a:rPr>
                        <a:t>but provide a lower benefit amount (Option 10)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85000"/>
                            </a:schemeClr>
                          </a:solidFill>
                        </a:rPr>
                        <a:t> --  </a:t>
                      </a:r>
                      <a:r>
                        <a:rPr lang="en-US" sz="1400" b="1" dirty="0">
                          <a:solidFill>
                            <a:srgbClr val="00B050"/>
                          </a:solidFill>
                        </a:rPr>
                        <a:t>$  $$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216670"/>
                  </a:ext>
                </a:extLst>
              </a:tr>
            </a:tbl>
          </a:graphicData>
        </a:graphic>
      </p:graphicFrame>
    </p:spTree>
    <p:extLst>
      <p:ext uri="{BB962C8B-B14F-4D97-AF65-F5344CB8AC3E}">
        <p14:creationId xmlns:p14="http://schemas.microsoft.com/office/powerpoint/2010/main" val="3539244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600200"/>
            <a:ext cx="7788276" cy="3427449"/>
          </a:xfrm>
        </p:spPr>
        <p:txBody>
          <a:bodyPr/>
          <a:lstStyle/>
          <a:p>
            <a:r>
              <a:rPr lang="en-US" dirty="0"/>
              <a:t>2024 General Assembly appropriated new general funds for FY25 and FY26:</a:t>
            </a:r>
          </a:p>
          <a:p>
            <a:pPr lvl="1"/>
            <a:r>
              <a:rPr lang="en-US" dirty="0"/>
              <a:t>$20M annually in “base budget”</a:t>
            </a:r>
          </a:p>
          <a:p>
            <a:pPr lvl="1"/>
            <a:r>
              <a:rPr lang="en-US" dirty="0"/>
              <a:t>Additional $45M annually for FY25 and FY26</a:t>
            </a:r>
          </a:p>
          <a:p>
            <a:r>
              <a:rPr lang="en-US" dirty="0"/>
              <a:t>SCHEV began allocating new general funds to institutions in August 2024</a:t>
            </a:r>
          </a:p>
        </p:txBody>
      </p:sp>
      <p:sp>
        <p:nvSpPr>
          <p:cNvPr id="3" name="Slide Number Placeholder 2"/>
          <p:cNvSpPr>
            <a:spLocks noGrp="1"/>
          </p:cNvSpPr>
          <p:nvPr>
            <p:ph type="sldNum" sz="quarter" idx="12"/>
          </p:nvPr>
        </p:nvSpPr>
        <p:spPr/>
        <p:txBody>
          <a:bodyPr/>
          <a:lstStyle/>
          <a:p>
            <a:fld id="{59DE6EB8-52AB-45EA-A660-3E1EBFA72987}" type="slidenum">
              <a:rPr lang="en-US" smtClean="0"/>
              <a:pPr/>
              <a:t>4</a:t>
            </a:fld>
            <a:endParaRPr lang="en-US" dirty="0"/>
          </a:p>
        </p:txBody>
      </p:sp>
      <p:sp>
        <p:nvSpPr>
          <p:cNvPr id="4" name="Title 3"/>
          <p:cNvSpPr>
            <a:spLocks noGrp="1"/>
          </p:cNvSpPr>
          <p:nvPr>
            <p:ph type="title"/>
          </p:nvPr>
        </p:nvSpPr>
        <p:spPr>
          <a:xfrm>
            <a:off x="822324" y="365760"/>
            <a:ext cx="8081634" cy="548640"/>
          </a:xfrm>
        </p:spPr>
        <p:txBody>
          <a:bodyPr/>
          <a:lstStyle/>
          <a:p>
            <a:r>
              <a:rPr lang="en-US" dirty="0"/>
              <a:t>General Assembly appropriated substantial funding to offset forgone revenue impact of VMSDEP</a:t>
            </a:r>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833002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5</a:t>
            </a:fld>
            <a:endParaRPr lang="en-US" dirty="0"/>
          </a:p>
        </p:txBody>
      </p:sp>
      <p:sp>
        <p:nvSpPr>
          <p:cNvPr id="4" name="Title 3"/>
          <p:cNvSpPr>
            <a:spLocks noGrp="1"/>
          </p:cNvSpPr>
          <p:nvPr>
            <p:ph type="title"/>
          </p:nvPr>
        </p:nvSpPr>
        <p:spPr>
          <a:xfrm>
            <a:off x="822324" y="304800"/>
            <a:ext cx="8321676" cy="548640"/>
          </a:xfrm>
        </p:spPr>
        <p:txBody>
          <a:bodyPr/>
          <a:lstStyle/>
          <a:p>
            <a:r>
              <a:rPr lang="en-US" dirty="0"/>
              <a:t>Despite rapid growth, VMSDEP is relatively small percentage of total enrollment at most institutions</a:t>
            </a:r>
          </a:p>
        </p:txBody>
      </p:sp>
      <p:graphicFrame>
        <p:nvGraphicFramePr>
          <p:cNvPr id="6" name="Table 5"/>
          <p:cNvGraphicFramePr>
            <a:graphicFrameLocks noGrp="1"/>
          </p:cNvGraphicFramePr>
          <p:nvPr>
            <p:extLst/>
          </p:nvPr>
        </p:nvGraphicFramePr>
        <p:xfrm>
          <a:off x="1295400" y="1295400"/>
          <a:ext cx="6858000" cy="436626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4152922265"/>
                    </a:ext>
                  </a:extLst>
                </a:gridCol>
                <a:gridCol w="2133600">
                  <a:extLst>
                    <a:ext uri="{9D8B030D-6E8A-4147-A177-3AD203B41FA5}">
                      <a16:colId xmlns:a16="http://schemas.microsoft.com/office/drawing/2014/main" val="1747156763"/>
                    </a:ext>
                  </a:extLst>
                </a:gridCol>
                <a:gridCol w="1828800">
                  <a:extLst>
                    <a:ext uri="{9D8B030D-6E8A-4147-A177-3AD203B41FA5}">
                      <a16:colId xmlns:a16="http://schemas.microsoft.com/office/drawing/2014/main" val="2977809333"/>
                    </a:ext>
                  </a:extLst>
                </a:gridCol>
                <a:gridCol w="1828800">
                  <a:extLst>
                    <a:ext uri="{9D8B030D-6E8A-4147-A177-3AD203B41FA5}">
                      <a16:colId xmlns:a16="http://schemas.microsoft.com/office/drawing/2014/main" val="822504429"/>
                    </a:ext>
                  </a:extLst>
                </a:gridCol>
              </a:tblGrid>
              <a:tr h="383507">
                <a:tc>
                  <a:txBody>
                    <a:bodyPr/>
                    <a:lstStyle/>
                    <a:p>
                      <a:r>
                        <a:rPr lang="en-US" sz="1400" b="1" dirty="0">
                          <a:solidFill>
                            <a:schemeClr val="tx1"/>
                          </a:solidFill>
                          <a:latin typeface="Segoe UI" panose="020B0502040204020203" pitchFamily="34" charset="0"/>
                          <a:cs typeface="Segoe UI" panose="020B0502040204020203" pitchFamily="34" charset="0"/>
                        </a:rPr>
                        <a:t>Institution</a:t>
                      </a:r>
                    </a:p>
                  </a:txBody>
                  <a:tcPr anchor="b">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VMSDEP participation </a:t>
                      </a:r>
                      <a:r>
                        <a:rPr lang="en-US" sz="1400" b="0" dirty="0">
                          <a:solidFill>
                            <a:schemeClr val="tx1"/>
                          </a:solidFill>
                          <a:latin typeface="Segoe UI" panose="020B0502040204020203" pitchFamily="34" charset="0"/>
                          <a:cs typeface="Segoe UI" panose="020B0502040204020203" pitchFamily="34" charset="0"/>
                        </a:rPr>
                        <a:t>(2023–24, unduplicated)</a:t>
                      </a:r>
                    </a:p>
                  </a:txBody>
                  <a:tcPr>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Total</a:t>
                      </a:r>
                      <a:r>
                        <a:rPr lang="en-US" sz="1400" b="1" baseline="0" dirty="0">
                          <a:solidFill>
                            <a:schemeClr val="tx1"/>
                          </a:solidFill>
                          <a:latin typeface="Segoe UI" panose="020B0502040204020203" pitchFamily="34" charset="0"/>
                          <a:cs typeface="Segoe UI" panose="020B0502040204020203" pitchFamily="34" charset="0"/>
                        </a:rPr>
                        <a:t> enrollment</a:t>
                      </a:r>
                      <a:br>
                        <a:rPr lang="en-US" sz="1400" b="1" baseline="0" dirty="0">
                          <a:solidFill>
                            <a:schemeClr val="tx1"/>
                          </a:solidFill>
                          <a:latin typeface="Segoe UI" panose="020B0502040204020203" pitchFamily="34" charset="0"/>
                          <a:cs typeface="Segoe UI" panose="020B0502040204020203" pitchFamily="34" charset="0"/>
                        </a:rPr>
                      </a:br>
                      <a:r>
                        <a:rPr lang="en-US" sz="1400" b="0" baseline="0" dirty="0">
                          <a:solidFill>
                            <a:schemeClr val="tx1"/>
                          </a:solidFill>
                          <a:latin typeface="Segoe UI" panose="020B0502040204020203" pitchFamily="34" charset="0"/>
                          <a:cs typeface="Segoe UI" panose="020B0502040204020203" pitchFamily="34" charset="0"/>
                        </a:rPr>
                        <a:t>(Fall 2023)</a:t>
                      </a:r>
                      <a:endParaRPr lang="en-US" sz="1400" b="0" dirty="0">
                        <a:solidFill>
                          <a:schemeClr val="tx1"/>
                        </a:solidFill>
                        <a:latin typeface="Segoe UI" panose="020B0502040204020203" pitchFamily="34" charset="0"/>
                        <a:cs typeface="Segoe UI" panose="020B0502040204020203" pitchFamily="34" charset="0"/>
                      </a:endParaRPr>
                    </a:p>
                  </a:txBody>
                  <a:tcPr>
                    <a:lnB w="12700" cap="flat" cmpd="sng" algn="ctr">
                      <a:solidFill>
                        <a:schemeClr val="tx1"/>
                      </a:solidFill>
                      <a:prstDash val="solid"/>
                      <a:round/>
                      <a:headEnd type="none" w="med" len="med"/>
                      <a:tailEnd type="none" w="med" len="med"/>
                    </a:lnB>
                    <a:noFill/>
                  </a:tcPr>
                </a:tc>
                <a:tc>
                  <a:txBody>
                    <a:bodyPr/>
                    <a:lstStyle/>
                    <a:p>
                      <a:pPr algn="ctr"/>
                      <a:r>
                        <a:rPr lang="en-US" sz="1400" b="1" dirty="0">
                          <a:solidFill>
                            <a:schemeClr val="tx1"/>
                          </a:solidFill>
                          <a:latin typeface="Segoe UI" panose="020B0502040204020203" pitchFamily="34" charset="0"/>
                          <a:cs typeface="Segoe UI" panose="020B0502040204020203" pitchFamily="34" charset="0"/>
                        </a:rPr>
                        <a:t>VMSDEP</a:t>
                      </a:r>
                      <a:r>
                        <a:rPr lang="en-US" sz="1400" b="1" baseline="0" dirty="0">
                          <a:solidFill>
                            <a:schemeClr val="tx1"/>
                          </a:solidFill>
                          <a:latin typeface="Segoe UI" panose="020B0502040204020203" pitchFamily="34" charset="0"/>
                          <a:cs typeface="Segoe UI" panose="020B0502040204020203" pitchFamily="34" charset="0"/>
                        </a:rPr>
                        <a:t> as % of total enrollment</a:t>
                      </a:r>
                      <a:endParaRPr lang="en-US" sz="1400" b="1" dirty="0">
                        <a:solidFill>
                          <a:schemeClr val="tx1"/>
                        </a:solidFill>
                        <a:latin typeface="Segoe UI" panose="020B0502040204020203" pitchFamily="34" charset="0"/>
                        <a:cs typeface="Segoe UI" panose="020B0502040204020203" pitchFamily="34"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4864389"/>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ODU</a:t>
                      </a:r>
                    </a:p>
                  </a:txBody>
                  <a:tcPr>
                    <a:lnT w="12700" cap="flat" cmpd="sng" algn="ctr">
                      <a:solidFill>
                        <a:schemeClr val="tx1"/>
                      </a:solidFill>
                      <a:prstDash val="solid"/>
                      <a:round/>
                      <a:headEnd type="none" w="med" len="med"/>
                      <a:tailEnd type="none" w="med" len="med"/>
                    </a:lnT>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1,233</a:t>
                      </a:r>
                    </a:p>
                  </a:txBody>
                  <a:tcPr marL="0" marR="0" marT="0" marB="0" anchor="b">
                    <a:lnT w="12700" cap="flat" cmpd="sng" algn="ctr">
                      <a:solidFill>
                        <a:schemeClr val="tx1"/>
                      </a:solidFill>
                      <a:prstDash val="solid"/>
                      <a:round/>
                      <a:headEnd type="none" w="med" len="med"/>
                      <a:tailEnd type="none" w="med" len="med"/>
                    </a:lnT>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22,541</a:t>
                      </a:r>
                    </a:p>
                  </a:txBody>
                  <a:tcPr marL="0" marR="0" marT="0" marB="0" anchor="ctr">
                    <a:lnT w="12700" cap="flat" cmpd="sng" algn="ctr">
                      <a:solidFill>
                        <a:schemeClr val="tx1"/>
                      </a:solidFill>
                      <a:prstDash val="solid"/>
                      <a:round/>
                      <a:headEnd type="none" w="med" len="med"/>
                      <a:tailEnd type="none" w="med" len="med"/>
                    </a:lnT>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5.5%</a:t>
                      </a:r>
                    </a:p>
                  </a:txBody>
                  <a:tcPr marL="0"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686111667"/>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CNU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220</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4,503</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4.9%</a:t>
                      </a:r>
                    </a:p>
                  </a:txBody>
                  <a:tcPr marL="0" marR="0" marT="0" marB="0" anchor="ctr">
                    <a:noFill/>
                  </a:tcPr>
                </a:tc>
                <a:extLst>
                  <a:ext uri="{0D108BD9-81ED-4DB2-BD59-A6C34878D82A}">
                    <a16:rowId xmlns:a16="http://schemas.microsoft.com/office/drawing/2014/main" val="1406847566"/>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NSU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293</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6,045</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4.8%</a:t>
                      </a:r>
                    </a:p>
                  </a:txBody>
                  <a:tcPr marL="0" marR="0" marT="0" marB="0" anchor="ctr">
                    <a:noFill/>
                  </a:tcPr>
                </a:tc>
                <a:extLst>
                  <a:ext uri="{0D108BD9-81ED-4DB2-BD59-A6C34878D82A}">
                    <a16:rowId xmlns:a16="http://schemas.microsoft.com/office/drawing/2014/main" val="1882287624"/>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UMW</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176</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3,808</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4.6%</a:t>
                      </a:r>
                    </a:p>
                  </a:txBody>
                  <a:tcPr marL="0" marR="0" marT="0" marB="0" anchor="ctr">
                    <a:noFill/>
                  </a:tcPr>
                </a:tc>
                <a:extLst>
                  <a:ext uri="{0D108BD9-81ED-4DB2-BD59-A6C34878D82A}">
                    <a16:rowId xmlns:a16="http://schemas.microsoft.com/office/drawing/2014/main" val="3616453234"/>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VMI</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66</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1,560</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4.2%</a:t>
                      </a:r>
                    </a:p>
                  </a:txBody>
                  <a:tcPr marL="0" marR="0" marT="0" marB="0" anchor="ctr">
                    <a:noFill/>
                  </a:tcPr>
                </a:tc>
                <a:extLst>
                  <a:ext uri="{0D108BD9-81ED-4DB2-BD59-A6C34878D82A}">
                    <a16:rowId xmlns:a16="http://schemas.microsoft.com/office/drawing/2014/main" val="1515432024"/>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VCU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999</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28,594</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3.5%</a:t>
                      </a:r>
                    </a:p>
                  </a:txBody>
                  <a:tcPr marL="0" marR="0" marT="0" marB="0" anchor="ctr">
                    <a:noFill/>
                  </a:tcPr>
                </a:tc>
                <a:extLst>
                  <a:ext uri="{0D108BD9-81ED-4DB2-BD59-A6C34878D82A}">
                    <a16:rowId xmlns:a16="http://schemas.microsoft.com/office/drawing/2014/main" val="4293677883"/>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RU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234</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7,531</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3.1%</a:t>
                      </a:r>
                    </a:p>
                  </a:txBody>
                  <a:tcPr marL="0" marR="0" marT="0" marB="0" anchor="ctr">
                    <a:noFill/>
                  </a:tcPr>
                </a:tc>
                <a:extLst>
                  <a:ext uri="{0D108BD9-81ED-4DB2-BD59-A6C34878D82A}">
                    <a16:rowId xmlns:a16="http://schemas.microsoft.com/office/drawing/2014/main" val="3738640574"/>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LU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140</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4,544</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3.1%</a:t>
                      </a:r>
                    </a:p>
                  </a:txBody>
                  <a:tcPr marL="0" marR="0" marT="0" marB="0" anchor="ctr">
                    <a:noFill/>
                  </a:tcPr>
                </a:tc>
                <a:extLst>
                  <a:ext uri="{0D108BD9-81ED-4DB2-BD59-A6C34878D82A}">
                    <a16:rowId xmlns:a16="http://schemas.microsoft.com/office/drawing/2014/main" val="569357378"/>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W&amp;M</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251</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9,762</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2.6%</a:t>
                      </a:r>
                    </a:p>
                  </a:txBody>
                  <a:tcPr marL="0" marR="0" marT="0" marB="0" anchor="ctr">
                    <a:noFill/>
                  </a:tcPr>
                </a:tc>
                <a:extLst>
                  <a:ext uri="{0D108BD9-81ED-4DB2-BD59-A6C34878D82A}">
                    <a16:rowId xmlns:a16="http://schemas.microsoft.com/office/drawing/2014/main" val="3958598429"/>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GMU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892</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40,184</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2.2%</a:t>
                      </a:r>
                    </a:p>
                  </a:txBody>
                  <a:tcPr marL="0" marR="0" marT="0" marB="0" anchor="ctr">
                    <a:noFill/>
                  </a:tcPr>
                </a:tc>
                <a:extLst>
                  <a:ext uri="{0D108BD9-81ED-4DB2-BD59-A6C34878D82A}">
                    <a16:rowId xmlns:a16="http://schemas.microsoft.com/office/drawing/2014/main" val="334798717"/>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JMU</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480</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22,758</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2.1%</a:t>
                      </a:r>
                    </a:p>
                  </a:txBody>
                  <a:tcPr marL="0" marR="0" marT="0" marB="0" anchor="ctr">
                    <a:noFill/>
                  </a:tcPr>
                </a:tc>
                <a:extLst>
                  <a:ext uri="{0D108BD9-81ED-4DB2-BD59-A6C34878D82A}">
                    <a16:rowId xmlns:a16="http://schemas.microsoft.com/office/drawing/2014/main" val="2111494457"/>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VT</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699</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38,294</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1.8%</a:t>
                      </a:r>
                    </a:p>
                  </a:txBody>
                  <a:tcPr marL="0" marR="0" marT="0" marB="0" anchor="ctr">
                    <a:noFill/>
                  </a:tcPr>
                </a:tc>
                <a:extLst>
                  <a:ext uri="{0D108BD9-81ED-4DB2-BD59-A6C34878D82A}">
                    <a16:rowId xmlns:a16="http://schemas.microsoft.com/office/drawing/2014/main" val="1394524011"/>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UVAW</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27</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1,922</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1.4%</a:t>
                      </a:r>
                    </a:p>
                  </a:txBody>
                  <a:tcPr marL="0" marR="0" marT="0" marB="0" anchor="ctr">
                    <a:noFill/>
                  </a:tcPr>
                </a:tc>
                <a:extLst>
                  <a:ext uri="{0D108BD9-81ED-4DB2-BD59-A6C34878D82A}">
                    <a16:rowId xmlns:a16="http://schemas.microsoft.com/office/drawing/2014/main" val="4159766263"/>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UVA</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275</a:t>
                      </a:r>
                    </a:p>
                  </a:txBody>
                  <a:tcPr marL="0" marR="0" marT="0" marB="0" anchor="b">
                    <a:noFill/>
                  </a:tcPr>
                </a:tc>
                <a:tc>
                  <a:txBody>
                    <a:bodyPr/>
                    <a:lstStyle/>
                    <a:p>
                      <a:pPr algn="ctr" fontAlgn="ctr">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25,944</a:t>
                      </a:r>
                    </a:p>
                  </a:txBody>
                  <a:tcPr marL="0" marR="0" marT="0" marB="0" anchor="ctr">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1.1%</a:t>
                      </a:r>
                    </a:p>
                  </a:txBody>
                  <a:tcPr marL="0" marR="0" marT="0" marB="0" anchor="ctr">
                    <a:noFill/>
                  </a:tcPr>
                </a:tc>
                <a:extLst>
                  <a:ext uri="{0D108BD9-81ED-4DB2-BD59-A6C34878D82A}">
                    <a16:rowId xmlns:a16="http://schemas.microsoft.com/office/drawing/2014/main" val="423612587"/>
                  </a:ext>
                </a:extLst>
              </a:tr>
              <a:tr h="203033">
                <a:tc>
                  <a:txBody>
                    <a:bodyPr/>
                    <a:lstStyle/>
                    <a:p>
                      <a:pPr>
                        <a:lnSpc>
                          <a:spcPts val="1300"/>
                        </a:lnSpc>
                      </a:pPr>
                      <a:r>
                        <a:rPr lang="en-US" sz="1400" dirty="0">
                          <a:latin typeface="Segoe UI" panose="020B0502040204020203" pitchFamily="34" charset="0"/>
                          <a:cs typeface="Segoe UI" panose="020B0502040204020203" pitchFamily="34" charset="0"/>
                        </a:rPr>
                        <a:t>VCCS</a:t>
                      </a:r>
                    </a:p>
                  </a:txBody>
                  <a:tcPr>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2,062</a:t>
                      </a:r>
                    </a:p>
                  </a:txBody>
                  <a:tcPr marL="0" marR="0" marT="0" marB="0" anchor="b">
                    <a:noFill/>
                  </a:tcPr>
                </a:tc>
                <a:tc>
                  <a:txBody>
                    <a:bodyPr/>
                    <a:lstStyle/>
                    <a:p>
                      <a:pPr algn="ctr" fontAlgn="b">
                        <a:lnSpc>
                          <a:spcPts val="1300"/>
                        </a:lnSpc>
                      </a:pPr>
                      <a:r>
                        <a:rPr lang="en-US" sz="1400" b="0" i="0" u="none" strike="noStrike" dirty="0">
                          <a:solidFill>
                            <a:srgbClr val="000000"/>
                          </a:solidFill>
                          <a:effectLst/>
                          <a:latin typeface="Segoe UI" panose="020B0502040204020203" pitchFamily="34" charset="0"/>
                          <a:cs typeface="Segoe UI" panose="020B0502040204020203" pitchFamily="34" charset="0"/>
                        </a:rPr>
                        <a:t>153,629</a:t>
                      </a:r>
                    </a:p>
                  </a:txBody>
                  <a:tcPr marL="0" marR="0" marT="0" marB="0" anchor="b">
                    <a:noFill/>
                  </a:tcPr>
                </a:tc>
                <a:tc>
                  <a:txBody>
                    <a:bodyPr/>
                    <a:lstStyle/>
                    <a:p>
                      <a:pPr algn="ctr" fontAlgn="ctr">
                        <a:lnSpc>
                          <a:spcPts val="1300"/>
                        </a:lnSpc>
                      </a:pPr>
                      <a:r>
                        <a:rPr lang="en-US" sz="1400" b="1" i="0" u="none" strike="noStrike" dirty="0">
                          <a:solidFill>
                            <a:srgbClr val="000000"/>
                          </a:solidFill>
                          <a:effectLst/>
                          <a:latin typeface="Segoe UI" panose="020B0502040204020203" pitchFamily="34" charset="0"/>
                          <a:cs typeface="Segoe UI" panose="020B0502040204020203" pitchFamily="34" charset="0"/>
                        </a:rPr>
                        <a:t>1.3%</a:t>
                      </a:r>
                    </a:p>
                  </a:txBody>
                  <a:tcPr marL="0" marR="0" marT="0" marB="0" anchor="ctr">
                    <a:noFill/>
                  </a:tcPr>
                </a:tc>
                <a:extLst>
                  <a:ext uri="{0D108BD9-81ED-4DB2-BD59-A6C34878D82A}">
                    <a16:rowId xmlns:a16="http://schemas.microsoft.com/office/drawing/2014/main" val="3574213453"/>
                  </a:ext>
                </a:extLst>
              </a:tr>
            </a:tbl>
          </a:graphicData>
        </a:graphic>
      </p:graphicFrame>
    </p:spTree>
    <p:extLst>
      <p:ext uri="{BB962C8B-B14F-4D97-AF65-F5344CB8AC3E}">
        <p14:creationId xmlns:p14="http://schemas.microsoft.com/office/powerpoint/2010/main" val="897964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Most VMSDEP participants are undergraduates, but increasingly more are graduate </a:t>
            </a:r>
            <a:r>
              <a:rPr lang="en-US" dirty="0" smtClean="0"/>
              <a:t>students</a:t>
            </a:r>
          </a:p>
          <a:p>
            <a:r>
              <a:rPr lang="en-US" dirty="0"/>
              <a:t>Most VMSDEP participants are biological child of a </a:t>
            </a:r>
            <a:r>
              <a:rPr lang="en-US" dirty="0" smtClean="0"/>
              <a:t>veteran</a:t>
            </a:r>
          </a:p>
          <a:p>
            <a:r>
              <a:rPr lang="en-US" u="sng" dirty="0" smtClean="0"/>
              <a:t>Non</a:t>
            </a:r>
            <a:r>
              <a:rPr lang="en-US" dirty="0" smtClean="0"/>
              <a:t>-combat-related </a:t>
            </a:r>
            <a:r>
              <a:rPr lang="en-US" dirty="0"/>
              <a:t>eligibility, rather than combat-related, has been growing recently</a:t>
            </a:r>
          </a:p>
        </p:txBody>
      </p:sp>
      <p:sp>
        <p:nvSpPr>
          <p:cNvPr id="3" name="Slide Number Placeholder 2"/>
          <p:cNvSpPr>
            <a:spLocks noGrp="1"/>
          </p:cNvSpPr>
          <p:nvPr>
            <p:ph type="sldNum" sz="quarter" idx="12"/>
          </p:nvPr>
        </p:nvSpPr>
        <p:spPr/>
        <p:txBody>
          <a:bodyPr/>
          <a:lstStyle/>
          <a:p>
            <a:fld id="{59DE6EB8-52AB-45EA-A660-3E1EBFA72987}" type="slidenum">
              <a:rPr lang="en-US" smtClean="0"/>
              <a:pPr/>
              <a:t>6</a:t>
            </a:fld>
            <a:endParaRPr lang="en-US" dirty="0"/>
          </a:p>
        </p:txBody>
      </p:sp>
      <p:sp>
        <p:nvSpPr>
          <p:cNvPr id="4" name="Title 3"/>
          <p:cNvSpPr>
            <a:spLocks noGrp="1"/>
          </p:cNvSpPr>
          <p:nvPr>
            <p:ph type="title"/>
          </p:nvPr>
        </p:nvSpPr>
        <p:spPr/>
        <p:txBody>
          <a:bodyPr/>
          <a:lstStyle/>
          <a:p>
            <a:r>
              <a:rPr lang="en-US" dirty="0"/>
              <a:t>Most VMSDEP participants are undergraduates, but increasingly more are graduate students</a:t>
            </a:r>
          </a:p>
        </p:txBody>
      </p:sp>
      <p:sp>
        <p:nvSpPr>
          <p:cNvPr id="5" name="Text Placeholder 4"/>
          <p:cNvSpPr>
            <a:spLocks noGrp="1"/>
          </p:cNvSpPr>
          <p:nvPr>
            <p:ph type="body" sz="quarter" idx="14"/>
          </p:nvPr>
        </p:nvSpPr>
        <p:spPr>
          <a:xfrm>
            <a:off x="838200" y="5144189"/>
            <a:ext cx="7589520" cy="457200"/>
          </a:xfrm>
        </p:spPr>
        <p:txBody>
          <a:bodyPr/>
          <a:lstStyle/>
          <a:p>
            <a:endParaRPr lang="en-US" dirty="0"/>
          </a:p>
          <a:p>
            <a:endParaRPr lang="en-US" dirty="0"/>
          </a:p>
        </p:txBody>
      </p:sp>
      <p:sp>
        <p:nvSpPr>
          <p:cNvPr id="6" name="Text Placeholder 4"/>
          <p:cNvSpPr txBox="1">
            <a:spLocks/>
          </p:cNvSpPr>
          <p:nvPr/>
        </p:nvSpPr>
        <p:spPr>
          <a:xfrm>
            <a:off x="822324" y="5179052"/>
            <a:ext cx="7589520" cy="457200"/>
          </a:xfrm>
          <a:prstGeom prst="rect">
            <a:avLst/>
          </a:prstGeom>
        </p:spPr>
        <p:txBody>
          <a:bodyPr vert="horz" lIns="91440" tIns="0" rIns="0" bIns="45720" rtlCol="0" anchor="b" anchorCtr="0">
            <a:noAutofit/>
          </a:bodyPr>
          <a:lstStyle>
            <a:lvl1pPr marL="342900" indent="-342900" algn="l" defTabSz="914400" rtl="0" eaLnBrk="1" latinLnBrk="0" hangingPunct="1">
              <a:spcBef>
                <a:spcPts val="400"/>
              </a:spcBef>
              <a:spcAft>
                <a:spcPts val="400"/>
              </a:spcAft>
              <a:buFont typeface="Arial" pitchFamily="34" charset="0"/>
              <a:buNone/>
              <a:defRPr lang="en-US" sz="1400" b="0" kern="1200" spc="0" baseline="0">
                <a:solidFill>
                  <a:schemeClr val="tx1"/>
                </a:solidFill>
                <a:latin typeface="+mn-lt"/>
                <a:ea typeface="+mn-ea"/>
                <a:cs typeface="+mn-cs"/>
              </a:defRPr>
            </a:lvl1pPr>
            <a:lvl2pPr marL="342900" indent="-342900" algn="l" defTabSz="914400" rtl="0" eaLnBrk="1" latinLnBrk="0" hangingPunct="1">
              <a:spcBef>
                <a:spcPts val="300"/>
              </a:spcBef>
              <a:spcAft>
                <a:spcPts val="300"/>
              </a:spcAft>
              <a:buClr>
                <a:schemeClr val="accent2"/>
              </a:buClr>
              <a:buSzPct val="40000"/>
              <a:buFont typeface="Segoe UI Symbol" panose="020B0502040204020203" pitchFamily="34" charset="0"/>
              <a:buChar char="▀"/>
              <a:defRPr sz="2400" kern="1200" spc="0">
                <a:solidFill>
                  <a:schemeClr val="tx1"/>
                </a:solidFill>
                <a:latin typeface="+mn-lt"/>
                <a:ea typeface="+mn-ea"/>
                <a:cs typeface="+mn-cs"/>
              </a:defRPr>
            </a:lvl2pPr>
            <a:lvl3pPr marL="402336" indent="-457200" algn="l" defTabSz="914400" rtl="0" eaLnBrk="1" latinLnBrk="0" hangingPunct="1">
              <a:spcBef>
                <a:spcPts val="300"/>
              </a:spcBef>
              <a:buClr>
                <a:schemeClr val="accent2"/>
              </a:buClr>
              <a:buSzPct val="60000"/>
              <a:buFont typeface="Wingdings" pitchFamily="2" charset="2"/>
              <a:buChar char="§"/>
              <a:defRPr sz="2400" kern="1200">
                <a:solidFill>
                  <a:schemeClr val="tx1"/>
                </a:solidFill>
                <a:latin typeface="+mn-lt"/>
                <a:ea typeface="+mn-ea"/>
                <a:cs typeface="+mn-cs"/>
              </a:defRPr>
            </a:lvl3pPr>
            <a:lvl4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Char char="▀"/>
              <a:defRPr lang="en-US" sz="2200" kern="1200" spc="0" dirty="0" smtClean="0">
                <a:solidFill>
                  <a:schemeClr val="tx1"/>
                </a:solidFill>
                <a:latin typeface="+mn-lt"/>
                <a:ea typeface="+mn-ea"/>
                <a:cs typeface="+mn-cs"/>
              </a:defRPr>
            </a:lvl4pPr>
            <a:lvl5pPr marL="630936" indent="-274320" algn="l" defTabSz="914400" rtl="0" eaLnBrk="1" latinLnBrk="0" hangingPunct="1">
              <a:spcBef>
                <a:spcPts val="400"/>
              </a:spcBef>
              <a:spcAft>
                <a:spcPts val="400"/>
              </a:spcAft>
              <a:buClr>
                <a:schemeClr val="accent2"/>
              </a:buClr>
              <a:buSzPct val="40000"/>
              <a:buFont typeface="Segoe UI Symbol" panose="020B0502040204020203" pitchFamily="34" charset="0"/>
              <a:buNone/>
              <a:defRPr sz="2300" kern="1200" spc="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r>
              <a:rPr lang="en-US" dirty="0"/>
              <a:t>Source: SCHEV FA-22 report</a:t>
            </a:r>
          </a:p>
        </p:txBody>
      </p:sp>
    </p:spTree>
    <p:extLst>
      <p:ext uri="{BB962C8B-B14F-4D97-AF65-F5344CB8AC3E}">
        <p14:creationId xmlns:p14="http://schemas.microsoft.com/office/powerpoint/2010/main" val="338639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p:cNvGraphicFramePr>
            <a:graphicFrameLocks/>
          </p:cNvGraphicFramePr>
          <p:nvPr>
            <p:extLst/>
          </p:nvPr>
        </p:nvGraphicFramePr>
        <p:xfrm>
          <a:off x="10182006" y="2123420"/>
          <a:ext cx="2917825" cy="2743200"/>
        </p:xfrm>
        <a:graphic>
          <a:graphicData uri="http://schemas.openxmlformats.org/drawingml/2006/chart">
            <c:chart xmlns:c="http://schemas.openxmlformats.org/drawingml/2006/chart" xmlns:r="http://schemas.openxmlformats.org/officeDocument/2006/relationships" r:id="rId3"/>
          </a:graphicData>
        </a:graphic>
      </p:graphicFrame>
      <p:cxnSp>
        <p:nvCxnSpPr>
          <p:cNvPr id="16" name="Straight Connector 15"/>
          <p:cNvCxnSpPr/>
          <p:nvPr/>
        </p:nvCxnSpPr>
        <p:spPr>
          <a:xfrm flipH="1">
            <a:off x="10182006" y="3810000"/>
            <a:ext cx="352426" cy="368743"/>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59DE6EB8-52AB-45EA-A660-3E1EBFA72987}" type="slidenum">
              <a:rPr lang="en-US" smtClean="0"/>
              <a:pPr/>
              <a:t>7</a:t>
            </a:fld>
            <a:endParaRPr lang="en-US" dirty="0"/>
          </a:p>
        </p:txBody>
      </p:sp>
      <p:sp>
        <p:nvSpPr>
          <p:cNvPr id="4" name="Title 3"/>
          <p:cNvSpPr>
            <a:spLocks noGrp="1"/>
          </p:cNvSpPr>
          <p:nvPr>
            <p:ph type="title"/>
          </p:nvPr>
        </p:nvSpPr>
        <p:spPr/>
        <p:txBody>
          <a:bodyPr/>
          <a:lstStyle/>
          <a:p>
            <a:r>
              <a:rPr lang="en-US" dirty="0"/>
              <a:t>Nearly all VMSDEP participants receive benefits because of a disability</a:t>
            </a:r>
            <a:endParaRPr lang="en-US" i="1" dirty="0"/>
          </a:p>
        </p:txBody>
      </p:sp>
      <p:sp>
        <p:nvSpPr>
          <p:cNvPr id="5" name="Text Placeholder 4"/>
          <p:cNvSpPr>
            <a:spLocks noGrp="1"/>
          </p:cNvSpPr>
          <p:nvPr>
            <p:ph type="body" sz="quarter" idx="14"/>
          </p:nvPr>
        </p:nvSpPr>
        <p:spPr>
          <a:xfrm>
            <a:off x="559067" y="5486400"/>
            <a:ext cx="8229600" cy="457200"/>
          </a:xfrm>
        </p:spPr>
        <p:txBody>
          <a:bodyPr/>
          <a:lstStyle/>
          <a:p>
            <a:r>
              <a:rPr lang="en-US" dirty="0"/>
              <a:t>Source: DVS VMSDEP portal database, latest 12 months of usable data (August 2023 to July 2024)</a:t>
            </a:r>
          </a:p>
        </p:txBody>
      </p:sp>
      <p:graphicFrame>
        <p:nvGraphicFramePr>
          <p:cNvPr id="6" name="Chart 5"/>
          <p:cNvGraphicFramePr>
            <a:graphicFrameLocks/>
          </p:cNvGraphicFramePr>
          <p:nvPr>
            <p:extLst/>
          </p:nvPr>
        </p:nvGraphicFramePr>
        <p:xfrm>
          <a:off x="10161370" y="2133600"/>
          <a:ext cx="3000375"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p:nvPr/>
        </p:nvSpPr>
        <p:spPr>
          <a:xfrm>
            <a:off x="14428570" y="2743200"/>
            <a:ext cx="914400" cy="1981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4428570" y="2438400"/>
            <a:ext cx="914400" cy="304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429605" y="4242165"/>
            <a:ext cx="1752600" cy="954107"/>
          </a:xfrm>
          <a:prstGeom prst="rect">
            <a:avLst/>
          </a:prstGeom>
        </p:spPr>
        <p:txBody>
          <a:bodyPr wrap="square" rtlCol="0">
            <a:spAutoFit/>
          </a:bodyPr>
          <a:lstStyle/>
          <a:p>
            <a:r>
              <a:rPr lang="en-US" sz="1400" b="0" dirty="0">
                <a:latin typeface="Segoe UI" panose="020B0502040204020203" pitchFamily="34" charset="0"/>
                <a:cs typeface="Segoe UI" panose="020B0502040204020203" pitchFamily="34" charset="0"/>
              </a:rPr>
              <a:t>Killed / Missing</a:t>
            </a:r>
            <a:br>
              <a:rPr lang="en-US" sz="1400" b="0" dirty="0">
                <a:latin typeface="Segoe UI" panose="020B0502040204020203" pitchFamily="34" charset="0"/>
                <a:cs typeface="Segoe UI" panose="020B0502040204020203" pitchFamily="34" charset="0"/>
              </a:rPr>
            </a:br>
            <a:r>
              <a:rPr lang="en-US" sz="1400" b="0" dirty="0">
                <a:latin typeface="Segoe UI" panose="020B0502040204020203" pitchFamily="34" charset="0"/>
                <a:cs typeface="Segoe UI" panose="020B0502040204020203" pitchFamily="34" charset="0"/>
              </a:rPr>
              <a:t>in Action, or</a:t>
            </a:r>
            <a:br>
              <a:rPr lang="en-US" sz="1400" b="0" dirty="0">
                <a:latin typeface="Segoe UI" panose="020B0502040204020203" pitchFamily="34" charset="0"/>
                <a:cs typeface="Segoe UI" panose="020B0502040204020203" pitchFamily="34" charset="0"/>
              </a:rPr>
            </a:br>
            <a:r>
              <a:rPr lang="en-US" sz="1400" b="0" dirty="0">
                <a:latin typeface="Segoe UI" panose="020B0502040204020203" pitchFamily="34" charset="0"/>
                <a:cs typeface="Segoe UI" panose="020B0502040204020203" pitchFamily="34" charset="0"/>
              </a:rPr>
              <a:t>Prisoner of War</a:t>
            </a:r>
          </a:p>
          <a:p>
            <a:r>
              <a:rPr lang="en-US" sz="1400" b="1" dirty="0">
                <a:latin typeface="Segoe UI" panose="020B0502040204020203" pitchFamily="34" charset="0"/>
                <a:cs typeface="Segoe UI" panose="020B0502040204020203" pitchFamily="34" charset="0"/>
              </a:rPr>
              <a:t>1%</a:t>
            </a:r>
          </a:p>
        </p:txBody>
      </p:sp>
      <p:sp>
        <p:nvSpPr>
          <p:cNvPr id="13" name="TextBox 12"/>
          <p:cNvSpPr txBox="1"/>
          <p:nvPr/>
        </p:nvSpPr>
        <p:spPr>
          <a:xfrm>
            <a:off x="12218770" y="3048000"/>
            <a:ext cx="701676" cy="338554"/>
          </a:xfrm>
          <a:prstGeom prst="rect">
            <a:avLst/>
          </a:prstGeom>
        </p:spPr>
        <p:txBody>
          <a:bodyPr wrap="square" rtlCol="0">
            <a:spAutoFit/>
          </a:bodyPr>
          <a:lstStyle/>
          <a:p>
            <a:pPr algn="ctr"/>
            <a:r>
              <a:rPr lang="en-US" sz="1600" b="1" dirty="0">
                <a:solidFill>
                  <a:schemeClr val="bg1"/>
                </a:solidFill>
                <a:latin typeface="Segoe UI" panose="020B0502040204020203" pitchFamily="34" charset="0"/>
                <a:cs typeface="Segoe UI" panose="020B0502040204020203" pitchFamily="34" charset="0"/>
              </a:rPr>
              <a:t>96%</a:t>
            </a:r>
          </a:p>
        </p:txBody>
      </p:sp>
      <p:sp>
        <p:nvSpPr>
          <p:cNvPr id="14" name="TextBox 13"/>
          <p:cNvSpPr txBox="1"/>
          <p:nvPr/>
        </p:nvSpPr>
        <p:spPr>
          <a:xfrm>
            <a:off x="12828370" y="2971800"/>
            <a:ext cx="1371600" cy="523220"/>
          </a:xfrm>
          <a:prstGeom prst="rect">
            <a:avLst/>
          </a:prstGeom>
        </p:spPr>
        <p:txBody>
          <a:bodyPr wrap="square" rtlCol="0">
            <a:spAutoFit/>
          </a:bodyPr>
          <a:lstStyle/>
          <a:p>
            <a:pPr algn="ctr"/>
            <a:r>
              <a:rPr lang="en-US" sz="1400" dirty="0">
                <a:latin typeface="Segoe UI" panose="020B0502040204020203" pitchFamily="34" charset="0"/>
                <a:cs typeface="Segoe UI" panose="020B0502040204020203" pitchFamily="34" charset="0"/>
              </a:rPr>
              <a:t>Permanently disabled</a:t>
            </a:r>
            <a:endParaRPr lang="en-US" sz="1400" b="0" dirty="0">
              <a:latin typeface="Segoe UI" panose="020B0502040204020203" pitchFamily="34" charset="0"/>
              <a:cs typeface="Segoe UI" panose="020B0502040204020203" pitchFamily="34" charset="0"/>
            </a:endParaRPr>
          </a:p>
        </p:txBody>
      </p:sp>
      <p:sp>
        <p:nvSpPr>
          <p:cNvPr id="17" name="TextBox 16"/>
          <p:cNvSpPr txBox="1"/>
          <p:nvPr/>
        </p:nvSpPr>
        <p:spPr>
          <a:xfrm>
            <a:off x="15266770" y="2438400"/>
            <a:ext cx="1524000" cy="307777"/>
          </a:xfrm>
          <a:prstGeom prst="rect">
            <a:avLst/>
          </a:prstGeom>
        </p:spPr>
        <p:txBody>
          <a:bodyPr wrap="square" rtlCol="0">
            <a:spAutoFit/>
          </a:bodyPr>
          <a:lstStyle/>
          <a:p>
            <a:pPr algn="ctr"/>
            <a:r>
              <a:rPr lang="en-US" sz="1400" dirty="0">
                <a:latin typeface="Segoe UI" panose="020B0502040204020203" pitchFamily="34" charset="0"/>
                <a:cs typeface="Segoe UI" panose="020B0502040204020203" pitchFamily="34" charset="0"/>
              </a:rPr>
              <a:t>90% disabled</a:t>
            </a:r>
            <a:endParaRPr lang="en-US" sz="1400" b="0" dirty="0">
              <a:latin typeface="Segoe UI" panose="020B0502040204020203" pitchFamily="34" charset="0"/>
              <a:cs typeface="Segoe UI" panose="020B0502040204020203" pitchFamily="34" charset="0"/>
            </a:endParaRPr>
          </a:p>
        </p:txBody>
      </p:sp>
      <p:sp>
        <p:nvSpPr>
          <p:cNvPr id="18" name="TextBox 17"/>
          <p:cNvSpPr txBox="1"/>
          <p:nvPr/>
        </p:nvSpPr>
        <p:spPr>
          <a:xfrm>
            <a:off x="15266770" y="3362980"/>
            <a:ext cx="1524000" cy="523220"/>
          </a:xfrm>
          <a:prstGeom prst="rect">
            <a:avLst/>
          </a:prstGeom>
        </p:spPr>
        <p:txBody>
          <a:bodyPr wrap="square" rtlCol="0">
            <a:spAutoFit/>
          </a:bodyPr>
          <a:lstStyle/>
          <a:p>
            <a:pPr algn="ctr"/>
            <a:r>
              <a:rPr lang="en-US" sz="1400" dirty="0">
                <a:latin typeface="Segoe UI" panose="020B0502040204020203" pitchFamily="34" charset="0"/>
                <a:cs typeface="Segoe UI" panose="020B0502040204020203" pitchFamily="34" charset="0"/>
              </a:rPr>
              <a:t>100% (totally) disabled</a:t>
            </a:r>
            <a:endParaRPr lang="en-US" sz="1400" b="0" dirty="0">
              <a:latin typeface="Segoe UI" panose="020B0502040204020203" pitchFamily="34" charset="0"/>
              <a:cs typeface="Segoe UI" panose="020B0502040204020203" pitchFamily="34" charset="0"/>
            </a:endParaRPr>
          </a:p>
        </p:txBody>
      </p:sp>
      <p:sp>
        <p:nvSpPr>
          <p:cNvPr id="19" name="TextBox 18"/>
          <p:cNvSpPr txBox="1"/>
          <p:nvPr/>
        </p:nvSpPr>
        <p:spPr>
          <a:xfrm>
            <a:off x="14504769" y="3429000"/>
            <a:ext cx="754811" cy="307777"/>
          </a:xfrm>
          <a:prstGeom prst="rect">
            <a:avLst/>
          </a:prstGeom>
        </p:spPr>
        <p:txBody>
          <a:bodyPr wrap="square" rtlCol="0">
            <a:spAutoFit/>
          </a:bodyPr>
          <a:lstStyle/>
          <a:p>
            <a:pPr algn="ctr"/>
            <a:r>
              <a:rPr lang="en-US" sz="1400" dirty="0">
                <a:solidFill>
                  <a:schemeClr val="bg1"/>
                </a:solidFill>
                <a:latin typeface="Segoe UI" panose="020B0502040204020203" pitchFamily="34" charset="0"/>
                <a:cs typeface="Segoe UI" panose="020B0502040204020203" pitchFamily="34" charset="0"/>
              </a:rPr>
              <a:t>86</a:t>
            </a:r>
            <a:r>
              <a:rPr lang="en-US" sz="1400" b="0" dirty="0">
                <a:solidFill>
                  <a:schemeClr val="bg1"/>
                </a:solidFill>
                <a:latin typeface="Segoe UI" panose="020B0502040204020203" pitchFamily="34" charset="0"/>
                <a:cs typeface="Segoe UI" panose="020B0502040204020203" pitchFamily="34" charset="0"/>
              </a:rPr>
              <a:t>%</a:t>
            </a:r>
          </a:p>
        </p:txBody>
      </p:sp>
      <p:sp>
        <p:nvSpPr>
          <p:cNvPr id="20" name="TextBox 19"/>
          <p:cNvSpPr txBox="1"/>
          <p:nvPr/>
        </p:nvSpPr>
        <p:spPr>
          <a:xfrm>
            <a:off x="14504770" y="2438400"/>
            <a:ext cx="754811" cy="307777"/>
          </a:xfrm>
          <a:prstGeom prst="rect">
            <a:avLst/>
          </a:prstGeom>
        </p:spPr>
        <p:txBody>
          <a:bodyPr wrap="square" rtlCol="0">
            <a:spAutoFit/>
          </a:bodyPr>
          <a:lstStyle/>
          <a:p>
            <a:pPr algn="ctr"/>
            <a:r>
              <a:rPr lang="en-US" sz="1400" dirty="0">
                <a:latin typeface="Segoe UI" panose="020B0502040204020203" pitchFamily="34" charset="0"/>
                <a:cs typeface="Segoe UI" panose="020B0502040204020203" pitchFamily="34" charset="0"/>
              </a:rPr>
              <a:t>14</a:t>
            </a:r>
            <a:r>
              <a:rPr lang="en-US" sz="1400" b="0" dirty="0">
                <a:latin typeface="Segoe UI" panose="020B0502040204020203" pitchFamily="34" charset="0"/>
                <a:cs typeface="Segoe UI" panose="020B0502040204020203" pitchFamily="34" charset="0"/>
              </a:rPr>
              <a:t>%</a:t>
            </a:r>
          </a:p>
        </p:txBody>
      </p:sp>
      <p:cxnSp>
        <p:nvCxnSpPr>
          <p:cNvPr id="24" name="Straight Connector 23"/>
          <p:cNvCxnSpPr/>
          <p:nvPr/>
        </p:nvCxnSpPr>
        <p:spPr>
          <a:xfrm flipH="1" flipV="1">
            <a:off x="12699784" y="3265961"/>
            <a:ext cx="433386" cy="10639"/>
          </a:xfrm>
          <a:prstGeom prst="line">
            <a:avLst/>
          </a:prstGeom>
        </p:spPr>
        <p:style>
          <a:lnRef idx="1">
            <a:schemeClr val="accent1"/>
          </a:lnRef>
          <a:fillRef idx="0">
            <a:schemeClr val="accent1"/>
          </a:fillRef>
          <a:effectRef idx="0">
            <a:schemeClr val="accent1"/>
          </a:effectRef>
          <a:fontRef idx="minor">
            <a:schemeClr val="tx1"/>
          </a:fontRef>
        </p:style>
      </p:cxnSp>
      <p:sp>
        <p:nvSpPr>
          <p:cNvPr id="26" name="Left Brace 25"/>
          <p:cNvSpPr/>
          <p:nvPr/>
        </p:nvSpPr>
        <p:spPr>
          <a:xfrm>
            <a:off x="14047570" y="2438400"/>
            <a:ext cx="304800" cy="2286000"/>
          </a:xfrm>
          <a:prstGeom prst="leftBrace">
            <a:avLst>
              <a:gd name="adj1" fmla="val 8333"/>
              <a:gd name="adj2" fmla="val 3717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 name="TextBox 26"/>
          <p:cNvSpPr txBox="1"/>
          <p:nvPr/>
        </p:nvSpPr>
        <p:spPr>
          <a:xfrm>
            <a:off x="10963060" y="3265961"/>
            <a:ext cx="1431924" cy="523220"/>
          </a:xfrm>
          <a:prstGeom prst="rect">
            <a:avLst/>
          </a:prstGeom>
        </p:spPr>
        <p:txBody>
          <a:bodyPr wrap="square" rtlCol="0">
            <a:spAutoFit/>
          </a:bodyPr>
          <a:lstStyle/>
          <a:p>
            <a:pPr algn="ctr"/>
            <a:r>
              <a:rPr lang="en-US" sz="1400" dirty="0">
                <a:latin typeface="Segoe UI" panose="020B0502040204020203" pitchFamily="34" charset="0"/>
                <a:cs typeface="Segoe UI" panose="020B0502040204020203" pitchFamily="34" charset="0"/>
              </a:rPr>
              <a:t>August 2023 to</a:t>
            </a:r>
            <a:br>
              <a:rPr lang="en-US" sz="1400" dirty="0">
                <a:latin typeface="Segoe UI" panose="020B0502040204020203" pitchFamily="34" charset="0"/>
                <a:cs typeface="Segoe UI" panose="020B0502040204020203" pitchFamily="34" charset="0"/>
              </a:rPr>
            </a:br>
            <a:r>
              <a:rPr lang="en-US" sz="1400" dirty="0">
                <a:latin typeface="Segoe UI" panose="020B0502040204020203" pitchFamily="34" charset="0"/>
                <a:cs typeface="Segoe UI" panose="020B0502040204020203" pitchFamily="34" charset="0"/>
              </a:rPr>
              <a:t>July 2024</a:t>
            </a:r>
            <a:endParaRPr lang="en-US" sz="1400" b="0" dirty="0">
              <a:latin typeface="Segoe UI" panose="020B0502040204020203" pitchFamily="34" charset="0"/>
              <a:cs typeface="Segoe UI" panose="020B0502040204020203" pitchFamily="34" charset="0"/>
            </a:endParaRPr>
          </a:p>
        </p:txBody>
      </p:sp>
      <p:sp>
        <p:nvSpPr>
          <p:cNvPr id="21" name="TextBox 20"/>
          <p:cNvSpPr txBox="1"/>
          <p:nvPr/>
        </p:nvSpPr>
        <p:spPr>
          <a:xfrm>
            <a:off x="9372600" y="3134380"/>
            <a:ext cx="914400" cy="523220"/>
          </a:xfrm>
          <a:prstGeom prst="rect">
            <a:avLst/>
          </a:prstGeom>
        </p:spPr>
        <p:txBody>
          <a:bodyPr wrap="square" rtlCol="0">
            <a:spAutoFit/>
          </a:bodyPr>
          <a:lstStyle/>
          <a:p>
            <a:r>
              <a:rPr lang="en-US" sz="1400" b="0" dirty="0">
                <a:latin typeface="Segoe UI" panose="020B0502040204020203" pitchFamily="34" charset="0"/>
                <a:cs typeface="Segoe UI" panose="020B0502040204020203" pitchFamily="34" charset="0"/>
              </a:rPr>
              <a:t>No data</a:t>
            </a:r>
          </a:p>
          <a:p>
            <a:r>
              <a:rPr lang="en-US" sz="1400" b="1" dirty="0">
                <a:latin typeface="Segoe UI" panose="020B0502040204020203" pitchFamily="34" charset="0"/>
                <a:cs typeface="Segoe UI" panose="020B0502040204020203" pitchFamily="34" charset="0"/>
              </a:rPr>
              <a:t>3%</a:t>
            </a:r>
          </a:p>
        </p:txBody>
      </p:sp>
      <p:cxnSp>
        <p:nvCxnSpPr>
          <p:cNvPr id="23" name="Straight Connector 22"/>
          <p:cNvCxnSpPr/>
          <p:nvPr/>
        </p:nvCxnSpPr>
        <p:spPr>
          <a:xfrm flipH="1" flipV="1">
            <a:off x="9780370" y="3495020"/>
            <a:ext cx="685800" cy="16258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blue circle with text&#10;&#10;Description automatically generated">
            <a:extLst>
              <a:ext uri="{FF2B5EF4-FFF2-40B4-BE49-F238E27FC236}">
                <a16:creationId xmlns:a16="http://schemas.microsoft.com/office/drawing/2014/main" id="{B58C847E-B1C5-0495-FC78-CEE8F6AFC59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0819" y="1752600"/>
            <a:ext cx="8634132" cy="3197352"/>
          </a:xfrm>
          <a:prstGeom prst="rect">
            <a:avLst/>
          </a:prstGeom>
        </p:spPr>
      </p:pic>
    </p:spTree>
    <p:extLst>
      <p:ext uri="{BB962C8B-B14F-4D97-AF65-F5344CB8AC3E}">
        <p14:creationId xmlns:p14="http://schemas.microsoft.com/office/powerpoint/2010/main" val="72931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7" grpId="0"/>
      <p:bldP spid="18" grpId="0"/>
      <p:bldP spid="19" grpId="0"/>
      <p:bldP spid="20" grpId="0"/>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9DE6EB8-52AB-45EA-A660-3E1EBFA72987}" type="slidenum">
              <a:rPr lang="en-US" smtClean="0"/>
              <a:pPr/>
              <a:t>8</a:t>
            </a:fld>
            <a:endParaRPr lang="en-US" dirty="0"/>
          </a:p>
        </p:txBody>
      </p:sp>
      <p:sp>
        <p:nvSpPr>
          <p:cNvPr id="4" name="Title 3"/>
          <p:cNvSpPr>
            <a:spLocks noGrp="1"/>
          </p:cNvSpPr>
          <p:nvPr>
            <p:ph type="title"/>
          </p:nvPr>
        </p:nvSpPr>
        <p:spPr/>
        <p:txBody>
          <a:bodyPr/>
          <a:lstStyle/>
          <a:p>
            <a:r>
              <a:rPr lang="en-US" dirty="0"/>
              <a:t>No residency data available for substantial portion of participants </a:t>
            </a:r>
            <a:endParaRPr lang="en-US" i="1" dirty="0"/>
          </a:p>
        </p:txBody>
      </p:sp>
      <p:sp>
        <p:nvSpPr>
          <p:cNvPr id="5" name="Text Placeholder 4"/>
          <p:cNvSpPr>
            <a:spLocks noGrp="1"/>
          </p:cNvSpPr>
          <p:nvPr>
            <p:ph type="body" sz="quarter" idx="14"/>
          </p:nvPr>
        </p:nvSpPr>
        <p:spPr>
          <a:xfrm>
            <a:off x="533400" y="5486400"/>
            <a:ext cx="8229600" cy="457200"/>
          </a:xfrm>
        </p:spPr>
        <p:txBody>
          <a:bodyPr/>
          <a:lstStyle/>
          <a:p>
            <a:pPr marL="0" indent="0"/>
            <a:r>
              <a:rPr lang="en-US" dirty="0"/>
              <a:t>Source: DVS VMSDEP portal database, latest 12 months of usable data (August 2023 to July 2024)</a:t>
            </a:r>
          </a:p>
        </p:txBody>
      </p:sp>
      <p:sp>
        <p:nvSpPr>
          <p:cNvPr id="17" name="Content Placeholder 1"/>
          <p:cNvSpPr>
            <a:spLocks noGrp="1"/>
          </p:cNvSpPr>
          <p:nvPr>
            <p:ph idx="1"/>
          </p:nvPr>
        </p:nvSpPr>
        <p:spPr>
          <a:xfrm>
            <a:off x="822324" y="1447800"/>
            <a:ext cx="7589520" cy="3579849"/>
          </a:xfrm>
        </p:spPr>
        <p:txBody>
          <a:bodyPr/>
          <a:lstStyle/>
          <a:p>
            <a:r>
              <a:rPr lang="en-US" dirty="0"/>
              <a:t>DVS data on how students met the VMSDEP domicile/presence requirement is missing for some veterans</a:t>
            </a:r>
          </a:p>
          <a:p>
            <a:r>
              <a:rPr lang="en-US" dirty="0"/>
              <a:t>However, based on available data:</a:t>
            </a:r>
          </a:p>
          <a:p>
            <a:pPr lvl="1"/>
            <a:r>
              <a:rPr lang="en-US" dirty="0"/>
              <a:t>2/3 met the residency requirement by entering military service in Virginia</a:t>
            </a:r>
          </a:p>
          <a:p>
            <a:pPr lvl="1"/>
            <a:r>
              <a:rPr lang="en-US" dirty="0"/>
              <a:t>1/3 met the residency requirement by verified domicile or physical presence five years prior to applying</a:t>
            </a:r>
          </a:p>
        </p:txBody>
      </p:sp>
    </p:spTree>
    <p:extLst>
      <p:ext uri="{BB962C8B-B14F-4D97-AF65-F5344CB8AC3E}">
        <p14:creationId xmlns:p14="http://schemas.microsoft.com/office/powerpoint/2010/main" val="2057768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324" y="1371600"/>
            <a:ext cx="7712076" cy="3579849"/>
          </a:xfrm>
        </p:spPr>
        <p:txBody>
          <a:bodyPr/>
          <a:lstStyle/>
          <a:p>
            <a:r>
              <a:rPr lang="en-US" dirty="0">
                <a:effectLst/>
                <a:latin typeface="Franklin Gothic Book" panose="020B0503020102020204" pitchFamily="34" charset="0"/>
              </a:rPr>
              <a:t>Institutions addressed forgone revenue in different ways, but VMSDEP impact on tuition unclear </a:t>
            </a:r>
          </a:p>
          <a:p>
            <a:r>
              <a:rPr lang="en-US" dirty="0">
                <a:effectLst/>
                <a:latin typeface="Franklin Gothic Book" panose="020B0503020102020204" pitchFamily="34" charset="0"/>
              </a:rPr>
              <a:t>Institutions used various means to compensate for forgone revenue</a:t>
            </a:r>
          </a:p>
          <a:p>
            <a:pPr lvl="1"/>
            <a:r>
              <a:rPr lang="en-US" dirty="0">
                <a:effectLst/>
                <a:latin typeface="Franklin Gothic Book" panose="020B0503020102020204" pitchFamily="34" charset="0"/>
              </a:rPr>
              <a:t>Tuition &amp; fees from other students (7 institutions)</a:t>
            </a:r>
          </a:p>
          <a:p>
            <a:pPr lvl="1"/>
            <a:r>
              <a:rPr lang="en-US" dirty="0">
                <a:effectLst/>
                <a:latin typeface="Franklin Gothic Book" panose="020B0503020102020204" pitchFamily="34" charset="0"/>
              </a:rPr>
              <a:t>Reduced or controlled operational spending (6)</a:t>
            </a:r>
          </a:p>
          <a:p>
            <a:pPr lvl="1"/>
            <a:r>
              <a:rPr lang="en-US" dirty="0">
                <a:effectLst/>
                <a:latin typeface="Franklin Gothic Book" panose="020B0503020102020204" pitchFamily="34" charset="0"/>
              </a:rPr>
              <a:t>General funds (5)</a:t>
            </a:r>
          </a:p>
          <a:p>
            <a:pPr lvl="1"/>
            <a:r>
              <a:rPr lang="en-US" dirty="0">
                <a:effectLst/>
                <a:latin typeface="Franklin Gothic Book" panose="020B0503020102020204" pitchFamily="34" charset="0"/>
              </a:rPr>
              <a:t>Institutional revenue (5)</a:t>
            </a:r>
          </a:p>
          <a:p>
            <a:r>
              <a:rPr lang="en-US" dirty="0">
                <a:effectLst/>
                <a:latin typeface="Franklin Gothic Book" panose="020B0503020102020204" pitchFamily="34" charset="0"/>
              </a:rPr>
              <a:t>Quantifying impact of VMSDEP on tuition is extremely difficult </a:t>
            </a:r>
            <a:endParaRPr lang="en-US" dirty="0">
              <a:latin typeface="Franklin Gothic Book" panose="020B0503020102020204" pitchFamily="34" charset="0"/>
            </a:endParaRPr>
          </a:p>
        </p:txBody>
      </p:sp>
      <p:sp>
        <p:nvSpPr>
          <p:cNvPr id="3" name="Slide Number Placeholder 2"/>
          <p:cNvSpPr>
            <a:spLocks noGrp="1"/>
          </p:cNvSpPr>
          <p:nvPr>
            <p:ph type="sldNum" sz="quarter" idx="12"/>
          </p:nvPr>
        </p:nvSpPr>
        <p:spPr/>
        <p:txBody>
          <a:bodyPr/>
          <a:lstStyle/>
          <a:p>
            <a:fld id="{59DE6EB8-52AB-45EA-A660-3E1EBFA72987}" type="slidenum">
              <a:rPr lang="en-US" smtClean="0"/>
              <a:pPr/>
              <a:t>9</a:t>
            </a:fld>
            <a:endParaRPr lang="en-US" dirty="0"/>
          </a:p>
        </p:txBody>
      </p:sp>
      <p:sp>
        <p:nvSpPr>
          <p:cNvPr id="4" name="Title 3"/>
          <p:cNvSpPr>
            <a:spLocks noGrp="1"/>
          </p:cNvSpPr>
          <p:nvPr>
            <p:ph type="title"/>
          </p:nvPr>
        </p:nvSpPr>
        <p:spPr/>
        <p:txBody>
          <a:bodyPr/>
          <a:lstStyle/>
          <a:p>
            <a:r>
              <a:rPr lang="en-US" dirty="0"/>
              <a:t>Escalating VMSDEP costs raised concerns about impact on tuition charged to other students</a:t>
            </a:r>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49788345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txDef>
      <a:spPr/>
      <a:bodyPr/>
      <a:lstStyle>
        <a:defPPr>
          <a:defRPr sz="1400" b="0" dirty="0" smtClean="0">
            <a:solidFill>
              <a:schemeClr val="bg1">
                <a:lumMod val="65000"/>
              </a:schemeClr>
            </a:solidFill>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4927</Words>
  <Application>Microsoft Office PowerPoint</Application>
  <PresentationFormat>On-screen Show (4:3)</PresentationFormat>
  <Paragraphs>579</Paragraphs>
  <Slides>35</Slides>
  <Notes>35</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35</vt:i4>
      </vt:variant>
    </vt:vector>
  </HeadingPairs>
  <TitlesOfParts>
    <vt:vector size="47" baseType="lpstr">
      <vt:lpstr>Aptos Narrow</vt:lpstr>
      <vt:lpstr>Arial</vt:lpstr>
      <vt:lpstr>Calibri</vt:lpstr>
      <vt:lpstr>Calibri Light</vt:lpstr>
      <vt:lpstr>Franklin Gothic Book</vt:lpstr>
      <vt:lpstr>Franklin Gothic Medium</vt:lpstr>
      <vt:lpstr>Segoe UI</vt:lpstr>
      <vt:lpstr>Segoe UI Semibold</vt:lpstr>
      <vt:lpstr>Segoe UI Symbol</vt:lpstr>
      <vt:lpstr>Wingdings</vt:lpstr>
      <vt:lpstr>Angles</vt:lpstr>
      <vt:lpstr>Custom Design</vt:lpstr>
      <vt:lpstr>Virginia Military Survivors &amp; Dependents Education Program (VMSDEP)</vt:lpstr>
      <vt:lpstr>Background</vt:lpstr>
      <vt:lpstr>Major VMSDEP program changes and VMSDEP participation trends</vt:lpstr>
      <vt:lpstr>General Assembly appropriated substantial funding to offset forgone revenue impact of VMSDEP</vt:lpstr>
      <vt:lpstr>Despite rapid growth, VMSDEP is relatively small percentage of total enrollment at most institutions</vt:lpstr>
      <vt:lpstr>Most VMSDEP participants are undergraduates, but increasingly more are graduate students</vt:lpstr>
      <vt:lpstr>Nearly all VMSDEP participants receive benefits because of a disability</vt:lpstr>
      <vt:lpstr>No residency data available for substantial portion of participants </vt:lpstr>
      <vt:lpstr>Escalating VMSDEP costs raised concerns about impact on tuition charged to other students</vt:lpstr>
      <vt:lpstr>VMSDEP waivers represented varying proportions of tuition revenue prior to general fund infusion</vt:lpstr>
      <vt:lpstr>General Fund allocations would have funded nearly all waivers during the 2022–23 academic year</vt:lpstr>
      <vt:lpstr>Increased 2023–24 participation pushed forgone revenue higher than FY25, FY26 general fund allocation</vt:lpstr>
      <vt:lpstr>Accurate projections of future VMSDEP growth are challenging</vt:lpstr>
      <vt:lpstr>Nationally, veteran population and disabled veteran population have been trending in opposite directions</vt:lpstr>
      <vt:lpstr>No quantitative evidence that VMSDEP participation has peaked or will soon decline</vt:lpstr>
      <vt:lpstr>JLARC staff use criteria to decide between recommendations &amp; options</vt:lpstr>
      <vt:lpstr>JLARC comparison of VMSDEP to similar programs in other states informs potential options</vt:lpstr>
      <vt:lpstr>Several aspects of VMSDEP are very common in other states’ veterans education benefit programs</vt:lpstr>
      <vt:lpstr>Some veterans and other interested stakeholders strongly emphasized VMSDEP’s importance</vt:lpstr>
      <vt:lpstr>Policy option #1</vt:lpstr>
      <vt:lpstr>Policy option #2</vt:lpstr>
      <vt:lpstr>Effective dates of any changes could vary based on type of change</vt:lpstr>
      <vt:lpstr>It is common for other states’ veterans education benefit programs to have an academic requirement</vt:lpstr>
      <vt:lpstr>Common for other states’ veterans education benefit programs to factor in other available aid</vt:lpstr>
      <vt:lpstr>Majority of states cover undergraduate, but not graduate, education</vt:lpstr>
      <vt:lpstr>States take different approaches to determining benefit amount provided</vt:lpstr>
      <vt:lpstr>Several states prioritize budget predictability, cost containment by using appropriated amount to determine benefit value</vt:lpstr>
      <vt:lpstr>Not common for 90% permanently disabled to be an eligibility category in other states’ programs</vt:lpstr>
      <vt:lpstr>Unlike many states, VMSDEP doesn’t require veterans to have a military connection to Virginia</vt:lpstr>
      <vt:lpstr>Service-related (non-combat) eligibility: Recent expansion substantially contributing to increase in participation </vt:lpstr>
      <vt:lpstr>Service-related eligibility is very common in other states’ programs</vt:lpstr>
      <vt:lpstr>Summary: Policy options for adjusting eligibility or program requirements to improve sustainability</vt:lpstr>
      <vt:lpstr>VMSDEP changes will need to balance sustainability and state’s commitment to veterans</vt:lpstr>
      <vt:lpstr>Flexibility could be provided in exchange for reduced benefit cost</vt:lpstr>
      <vt:lpstr>Policy option to provide participants more flexibility, while reducing program costs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2020-11-16T21:50:53Z</dcterms:created>
  <dcterms:modified xsi:type="dcterms:W3CDTF">2024-10-21T18:12:57Z</dcterms:modified>
</cp:coreProperties>
</file>