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316" r:id="rId3"/>
    <p:sldId id="317" r:id="rId4"/>
    <p:sldId id="295" r:id="rId5"/>
    <p:sldId id="296" r:id="rId6"/>
    <p:sldId id="318" r:id="rId7"/>
    <p:sldId id="273" r:id="rId8"/>
    <p:sldId id="256" r:id="rId9"/>
    <p:sldId id="257" r:id="rId10"/>
    <p:sldId id="258" r:id="rId11"/>
    <p:sldId id="259" r:id="rId1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56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6.9027112172031058E-2"/>
          <c:w val="0.84530558948843815"/>
          <c:h val="0.93097288782796661"/>
        </c:manualLayout>
      </c:layout>
      <c:pie3DChart>
        <c:varyColors val="1"/>
        <c:ser>
          <c:idx val="0"/>
          <c:order val="0"/>
          <c:spPr>
            <a:solidFill>
              <a:schemeClr val="accent1"/>
            </a:solidFill>
            <a:ln w="12656">
              <a:solidFill>
                <a:schemeClr val="tx1"/>
              </a:solidFill>
              <a:prstDash val="solid"/>
            </a:ln>
          </c:spPr>
          <c:dPt>
            <c:idx val="1"/>
            <c:bubble3D val="0"/>
            <c:spPr>
              <a:solidFill>
                <a:schemeClr val="accent2"/>
              </a:solidFill>
              <a:ln w="1265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63A3-485B-9E51-8E04574B60DD}"/>
              </c:ext>
            </c:extLst>
          </c:dPt>
          <c:dLbls>
            <c:delete val="1"/>
          </c:dLbls>
          <c:val>
            <c:numRef>
              <c:f>Sheet1!$B$2:$C$2</c:f>
              <c:numCache>
                <c:formatCode>General</c:formatCode>
                <c:ptCount val="2"/>
                <c:pt idx="0">
                  <c:v>64</c:v>
                </c:pt>
                <c:pt idx="1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A3-485B-9E51-8E04574B60D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 w="25368">
          <a:noFill/>
        </a:ln>
      </c:spPr>
    </c:plotArea>
    <c:plotVisOnly val="1"/>
    <c:dispBlanksAs val="zero"/>
    <c:showDLblsOverMax val="0"/>
  </c:chart>
  <c:spPr>
    <a:noFill/>
    <a:ln>
      <a:noFill/>
    </a:ln>
    <a:effectLst>
      <a:outerShdw blurRad="50800" dist="50800" dir="5400000" algn="ctr" rotWithShape="0">
        <a:srgbClr val="00CC99">
          <a:lumMod val="75000"/>
          <a:alpha val="88000"/>
        </a:srgbClr>
      </a:outerShdw>
    </a:effectLst>
  </c:spPr>
  <c:txPr>
    <a:bodyPr/>
    <a:lstStyle/>
    <a:p>
      <a:pPr>
        <a:defRPr sz="179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0.48371</cdr:x>
      <cdr:y>0.19794</cdr:y>
    </cdr:from>
    <cdr:to>
      <cdr:x>0.93108</cdr:x>
      <cdr:y>0.35222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63762" y="796925"/>
          <a:ext cx="19812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0.03709</cdr:x>
      <cdr:y>0.27508</cdr:y>
    </cdr:from>
    <cdr:to>
      <cdr:x>0.82558</cdr:x>
      <cdr:y>0.9271</cdr:y>
    </cdr:to>
    <cdr:grpSp>
      <cdr:nvGrpSpPr>
        <cdr:cNvPr id="7" name="Group 5">
          <a:extLst xmlns:a="http://schemas.openxmlformats.org/drawingml/2006/main">
            <a:ext uri="{FF2B5EF4-FFF2-40B4-BE49-F238E27FC236}">
              <a16:creationId xmlns:a16="http://schemas.microsoft.com/office/drawing/2014/main" id="{66DCF6D2-7487-4014-A327-834B7AAD06B4}"/>
            </a:ext>
          </a:extLst>
        </cdr:cNvPr>
        <cdr:cNvGrpSpPr/>
      </cdr:nvGrpSpPr>
      <cdr:grpSpPr>
        <a:xfrm xmlns:a="http://schemas.openxmlformats.org/drawingml/2006/main">
          <a:off x="156515" y="1036939"/>
          <a:ext cx="3327320" cy="2457849"/>
          <a:chOff x="182562" y="1101725"/>
          <a:chExt cx="3495862" cy="2576193"/>
        </a:xfrm>
      </cdr:grpSpPr>
      <cdr:sp macro="" textlink="">
        <cdr:nvSpPr>
          <cdr:cNvPr id="4" name="TextBox 3"/>
          <cdr:cNvSpPr txBox="1"/>
        </cdr:nvSpPr>
        <cdr:spPr>
          <a:xfrm xmlns:a="http://schemas.openxmlformats.org/drawingml/2006/main">
            <a:off x="182562" y="1101725"/>
            <a:ext cx="1524000" cy="1752600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pPr algn="ctr"/>
            <a:r>
              <a:rPr lang="en-US" sz="2800" b="1" dirty="0">
                <a:solidFill>
                  <a:schemeClr val="bg1"/>
                </a:solidFill>
              </a:rPr>
              <a:t>General Fund 36.0%</a:t>
            </a:r>
          </a:p>
        </cdr:txBody>
      </cdr:sp>
      <cdr:sp macro="" textlink="">
        <cdr:nvSpPr>
          <cdr:cNvPr id="5" name="TextBox 1"/>
          <cdr:cNvSpPr txBox="1"/>
        </cdr:nvSpPr>
        <cdr:spPr>
          <a:xfrm xmlns:a="http://schemas.openxmlformats.org/drawingml/2006/main">
            <a:off x="1760264" y="1925318"/>
            <a:ext cx="1918160" cy="1752600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square" rtlCol="0"/>
          <a:lstStyle xmlns:a="http://schemas.openxmlformats.org/drawingml/2006/main">
            <a:lvl1pPr marL="0" indent="0">
              <a:defRPr sz="1100">
                <a:latin typeface="Times New Roman"/>
              </a:defRPr>
            </a:lvl1pPr>
            <a:lvl2pPr marL="457200" indent="0">
              <a:defRPr sz="1100">
                <a:latin typeface="Times New Roman"/>
              </a:defRPr>
            </a:lvl2pPr>
            <a:lvl3pPr marL="914400" indent="0">
              <a:defRPr sz="1100">
                <a:latin typeface="Times New Roman"/>
              </a:defRPr>
            </a:lvl3pPr>
            <a:lvl4pPr marL="1371600" indent="0">
              <a:defRPr sz="1100">
                <a:latin typeface="Times New Roman"/>
              </a:defRPr>
            </a:lvl4pPr>
            <a:lvl5pPr marL="1828800" indent="0">
              <a:defRPr sz="1100">
                <a:latin typeface="Times New Roman"/>
              </a:defRPr>
            </a:lvl5pPr>
            <a:lvl6pPr marL="2286000" indent="0">
              <a:defRPr sz="1100">
                <a:latin typeface="Times New Roman"/>
              </a:defRPr>
            </a:lvl6pPr>
            <a:lvl7pPr marL="2743200" indent="0">
              <a:defRPr sz="1100">
                <a:latin typeface="Times New Roman"/>
              </a:defRPr>
            </a:lvl7pPr>
            <a:lvl8pPr marL="3200400" indent="0">
              <a:defRPr sz="1100">
                <a:latin typeface="Times New Roman"/>
              </a:defRPr>
            </a:lvl8pPr>
            <a:lvl9pPr marL="3657600" indent="0">
              <a:defRPr sz="1100">
                <a:latin typeface="Times New Roman"/>
              </a:defRPr>
            </a:lvl9pPr>
          </a:lstStyle>
          <a:p xmlns:a="http://schemas.openxmlformats.org/drawingml/2006/main">
            <a:pPr algn="ctr"/>
            <a:r>
              <a:rPr lang="en-US" sz="2400" b="1" dirty="0">
                <a:solidFill>
                  <a:schemeClr val="bg1"/>
                </a:solidFill>
              </a:rPr>
              <a:t>Nongeneral</a:t>
            </a:r>
          </a:p>
          <a:p xmlns:a="http://schemas.openxmlformats.org/drawingml/2006/main">
            <a:pPr algn="ctr"/>
            <a:r>
              <a:rPr lang="en-US" sz="2400" b="1" dirty="0">
                <a:solidFill>
                  <a:schemeClr val="bg1"/>
                </a:solidFill>
              </a:rPr>
              <a:t>Funds 64.0%</a:t>
            </a:r>
          </a:p>
        </cdr:txBody>
      </cdr: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3DA07-AB3F-4AED-9703-DEB5A60C5003}" type="datetimeFigureOut">
              <a:rPr lang="en-US" smtClean="0"/>
              <a:t>11/6/2025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03B4B-248E-49E8-BCFA-EE85A84D0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909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310127-011C-467A-9F63-BF83BF8FE24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557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78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778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778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778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778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9B034C-F8D9-4A7D-9DA9-820D89D839CC}" type="slidenum">
              <a:rPr lang="en-US" altLang="en-US" sz="1200" smtClean="0"/>
              <a:pPr/>
              <a:t>3</a:t>
            </a:fld>
            <a:endParaRPr lang="en-US" altLang="en-US" sz="1200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69843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5736F1-A6E8-4B12-922A-D9AB9247F02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41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C0A734-E7D7-4DF4-AFA5-89148B4B80B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AGENCY BUDGET PREPARATION</a:t>
            </a:r>
            <a:r>
              <a:rPr lang="en-US" dirty="0"/>
              <a:t> </a:t>
            </a:r>
          </a:p>
          <a:p>
            <a:pPr>
              <a:defRPr/>
            </a:pPr>
            <a:r>
              <a:rPr lang="en-US" dirty="0"/>
              <a:t>DPB provides guidance on Governor's priorities and instructions for preparing budget requests (Budget Instructions)</a:t>
            </a:r>
          </a:p>
          <a:p>
            <a:pPr>
              <a:defRPr/>
            </a:pPr>
            <a:r>
              <a:rPr lang="en-US" dirty="0"/>
              <a:t>Agencies analyze programs and needs as they prepare requests</a:t>
            </a:r>
            <a:endParaRPr lang="en-US" dirty="0">
              <a:solidFill>
                <a:srgbClr val="800080"/>
              </a:solidFill>
            </a:endParaRPr>
          </a:p>
          <a:p>
            <a:pPr>
              <a:defRPr/>
            </a:pPr>
            <a:r>
              <a:rPr lang="en-US" dirty="0"/>
              <a:t>Agencies submit budget requests to DPB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BUDGET REVIEW &amp; RECOMMENDATION</a:t>
            </a:r>
            <a:endParaRPr lang="en-US" dirty="0"/>
          </a:p>
          <a:p>
            <a:pPr>
              <a:defRPr/>
            </a:pPr>
            <a:r>
              <a:rPr lang="en-US" dirty="0"/>
              <a:t>DPB analyzes budget requests to verify costs, confirm need for services, investigate funding alternatives, identify policy issues, and review performance</a:t>
            </a:r>
          </a:p>
          <a:p>
            <a:pPr>
              <a:defRPr/>
            </a:pPr>
            <a:r>
              <a:rPr lang="en-US" dirty="0"/>
              <a:t>DPB, working with the Governor and Governor's Secretaries, prepares proposed budget to reflect Governor's priorities</a:t>
            </a:r>
          </a:p>
          <a:p>
            <a:pPr>
              <a:defRPr/>
            </a:pPr>
            <a:r>
              <a:rPr lang="en-US" dirty="0"/>
              <a:t>Governor makes final decisions regarding what to include in the budget</a:t>
            </a:r>
          </a:p>
          <a:p>
            <a:pPr>
              <a:defRPr/>
            </a:pPr>
            <a:r>
              <a:rPr lang="en-US" dirty="0"/>
              <a:t>Governor submits budget to General Assembly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619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4DA5-B134-4277-9F64-D74D65C64674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42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457E-C65A-4BF2-AEA1-8D66EB4C92EC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610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E950-801A-4486-9872-C038B6E2A282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299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512" y="609600"/>
            <a:ext cx="777297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512" y="1981200"/>
            <a:ext cx="7772977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735B0-2217-460D-9955-BEAEF209BC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123265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7945-167C-48FB-BE51-4CEC915C1A6F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26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E4E5-CDD3-42F9-9C88-9E8BDD2E120C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6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17C3-7DA3-4E11-80E5-32A723F74187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61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3C72-4350-46D0-8D3A-5DEB334588BF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31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550-2588-4D32-8C29-6F481A83B215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50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0DF2-26C3-4BF2-B5FF-7A7B01D78845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11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62C-AAD9-47F2-B484-56865353AB63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10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0B60D-87AE-48EA-AE41-F5288FF3671A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97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DC7DA-9648-4640-9620-B7F4C170E63A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69630-E80C-4DD0-9349-F76F68D9E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7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3200"/>
            <a:ext cx="9067800" cy="1752600"/>
          </a:xfrm>
        </p:spPr>
        <p:txBody>
          <a:bodyPr>
            <a:normAutofit/>
          </a:bodyPr>
          <a:lstStyle/>
          <a:p>
            <a:r>
              <a:rPr lang="en-US" sz="6000" b="1" u="sng" dirty="0">
                <a:solidFill>
                  <a:schemeClr val="accent1"/>
                </a:solidFill>
              </a:rPr>
              <a:t>Virginia’s Budget</a:t>
            </a:r>
            <a:endParaRPr lang="en-US" u="sng" dirty="0">
              <a:solidFill>
                <a:schemeClr val="accent1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04799" y="6019800"/>
            <a:ext cx="670560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SzPct val="125000"/>
              <a:buFont typeface="Wingdings" panose="05000000000000000000" pitchFamily="2" charset="2"/>
              <a:buChar char="ü"/>
              <a:defRPr sz="28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33CC"/>
              </a:buClr>
              <a:buSzPct val="70000"/>
              <a:buFont typeface="Wingdings" panose="05000000000000000000" pitchFamily="2" charset="2"/>
              <a:buChar char="l"/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chemeClr val="accent1"/>
                </a:solidFill>
                <a:latin typeface="+mj-lt"/>
              </a:rPr>
              <a:t>Virginia Department of Planning and Budget (DPB) </a:t>
            </a:r>
            <a:r>
              <a:rPr lang="en-US" altLang="en-US" sz="2400" dirty="0">
                <a:solidFill>
                  <a:schemeClr val="accent1"/>
                </a:solidFill>
              </a:rPr>
              <a:t>  </a:t>
            </a:r>
          </a:p>
        </p:txBody>
      </p:sp>
      <p:sp>
        <p:nvSpPr>
          <p:cNvPr id="8" name="Right Triangle 7"/>
          <p:cNvSpPr/>
          <p:nvPr/>
        </p:nvSpPr>
        <p:spPr>
          <a:xfrm rot="10800000" flipH="1" flipV="1">
            <a:off x="7315199" y="5286594"/>
            <a:ext cx="1082485" cy="473056"/>
          </a:xfrm>
          <a:prstGeom prst="rtTriangle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315201" y="5786449"/>
            <a:ext cx="344936" cy="538151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687061" y="5786449"/>
            <a:ext cx="343318" cy="538151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054361" y="5786449"/>
            <a:ext cx="343318" cy="538151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ight Triangle 13"/>
          <p:cNvSpPr/>
          <p:nvPr/>
        </p:nvSpPr>
        <p:spPr>
          <a:xfrm flipH="1" flipV="1">
            <a:off x="7315199" y="5285938"/>
            <a:ext cx="1082479" cy="468760"/>
          </a:xfrm>
          <a:prstGeom prst="rtTriangle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8" descr="http://www.volunteer.noaa.gov/images/virginia.gif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tx2">
                <a:lumMod val="40000"/>
                <a:lumOff val="6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  <a14:imgEffect>
                      <a14:saturation sat="66000"/>
                    </a14:imgEffect>
                  </a14:imgLayer>
                </a14:imgProps>
              </a:ext>
            </a:extLst>
          </a:blip>
          <a:srcRect t="14287" b="23809"/>
          <a:stretch/>
        </p:blipFill>
        <p:spPr bwMode="auto">
          <a:xfrm>
            <a:off x="457200" y="609600"/>
            <a:ext cx="3200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9630-E80C-4DD0-9349-F76F68D9E56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46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Hallmarks of Effective Board Stewardship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2520"/>
          </a:xfrm>
        </p:spPr>
        <p:txBody>
          <a:bodyPr>
            <a:normAutofit lnSpcReduction="10000"/>
          </a:bodyPr>
          <a:lstStyle/>
          <a:p>
            <a:r>
              <a:rPr sz="2400" dirty="0"/>
              <a:t>Informed – Understand financial drivers, policy context, and state expectations.</a:t>
            </a:r>
            <a:endParaRPr lang="en-US" sz="2400" dirty="0"/>
          </a:p>
          <a:p>
            <a:pPr marL="0" indent="0">
              <a:buNone/>
            </a:pPr>
            <a:endParaRPr sz="2400" dirty="0"/>
          </a:p>
          <a:p>
            <a:pPr marL="0" indent="0">
              <a:buNone/>
            </a:pPr>
            <a:r>
              <a:rPr sz="2400" dirty="0"/>
              <a:t>• Thoughtful – Balance access, quality, and fiscal prudence.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sz="2400" dirty="0"/>
              <a:t>• Accountable – Make transparent, mission-driven decisions.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sz="2400" dirty="0"/>
              <a:t>Collaborative – Engage constructively with administration and stakeholders.</a:t>
            </a:r>
            <a:endParaRPr lang="en-US" sz="2400" dirty="0"/>
          </a:p>
          <a:p>
            <a:endParaRPr sz="2400" dirty="0"/>
          </a:p>
          <a:p>
            <a:r>
              <a:rPr sz="2400" dirty="0"/>
              <a:t>• Forward-Looking – Monitor outcomes and adjust strategies for long-term success.</a:t>
            </a:r>
          </a:p>
        </p:txBody>
      </p:sp>
    </p:spTree>
    <p:extLst>
      <p:ext uri="{BB962C8B-B14F-4D97-AF65-F5344CB8AC3E}">
        <p14:creationId xmlns:p14="http://schemas.microsoft.com/office/powerpoint/2010/main" val="2632837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Best Practice - Budget Workshop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25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The three big objectives, in my opinion, are: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- </a:t>
            </a:r>
            <a:r>
              <a:rPr lang="en-US" dirty="0"/>
              <a:t>To present an overview of the university's financial structure and performance.  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- </a:t>
            </a:r>
            <a:r>
              <a:rPr lang="en-US" dirty="0"/>
              <a:t>To outline the budget process, timeline, and factors that impact it (legislative actions, economic conditions, enrollment projections, </a:t>
            </a:r>
            <a:r>
              <a:rPr lang="en-US" dirty="0" err="1"/>
              <a:t>etc</a:t>
            </a:r>
            <a:r>
              <a:rPr lang="en-US" dirty="0"/>
              <a:t>).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- </a:t>
            </a:r>
            <a:r>
              <a:rPr lang="en-US" dirty="0"/>
              <a:t>To provide a venue for questions and dialogue prior to the tuition recommendations  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79818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6364" y="519546"/>
            <a:ext cx="8229023" cy="92796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2024-2026 Budget: </a:t>
            </a:r>
            <a:br>
              <a:rPr lang="en-US" dirty="0"/>
            </a:br>
            <a:r>
              <a:rPr lang="en-US" dirty="0"/>
              <a:t>Nongeneral fund vs. General fund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01200227"/>
              </p:ext>
            </p:extLst>
          </p:nvPr>
        </p:nvGraphicFramePr>
        <p:xfrm>
          <a:off x="118341" y="1815523"/>
          <a:ext cx="4219864" cy="3769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44" name="Content Placeholder 8"/>
          <p:cNvSpPr>
            <a:spLocks noGrp="1"/>
          </p:cNvSpPr>
          <p:nvPr>
            <p:ph sz="quarter" idx="4"/>
          </p:nvPr>
        </p:nvSpPr>
        <p:spPr>
          <a:xfrm>
            <a:off x="3671455" y="1627909"/>
            <a:ext cx="5472545" cy="464127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455"/>
              </a:spcBef>
              <a:spcAft>
                <a:spcPts val="455"/>
              </a:spcAft>
              <a:buNone/>
            </a:pPr>
            <a:r>
              <a:rPr lang="en-US" u="sng" dirty="0">
                <a:solidFill>
                  <a:srgbClr val="800080"/>
                </a:solidFill>
              </a:rPr>
              <a:t>The General Fund (36.0%) </a:t>
            </a:r>
          </a:p>
          <a:p>
            <a:pPr lvl="1">
              <a:spcBef>
                <a:spcPts val="455"/>
              </a:spcBef>
              <a:spcAft>
                <a:spcPts val="455"/>
              </a:spcAft>
              <a:buClr>
                <a:srgbClr val="800080"/>
              </a:buClr>
            </a:pPr>
            <a:r>
              <a:rPr lang="en-US" dirty="0"/>
              <a:t>From income and sales taxes paid by citizens and businesses</a:t>
            </a:r>
          </a:p>
          <a:p>
            <a:pPr lvl="1">
              <a:spcBef>
                <a:spcPts val="455"/>
              </a:spcBef>
              <a:spcAft>
                <a:spcPts val="455"/>
              </a:spcAft>
              <a:buClr>
                <a:srgbClr val="800080"/>
              </a:buClr>
            </a:pPr>
            <a:r>
              <a:rPr lang="en-US" dirty="0"/>
              <a:t>Can be used for a variety of government programs</a:t>
            </a:r>
          </a:p>
          <a:p>
            <a:pPr lvl="1">
              <a:spcBef>
                <a:spcPts val="455"/>
              </a:spcBef>
              <a:spcAft>
                <a:spcPts val="455"/>
              </a:spcAft>
              <a:buClr>
                <a:srgbClr val="800080"/>
              </a:buClr>
            </a:pPr>
            <a:r>
              <a:rPr lang="en-US" dirty="0"/>
              <a:t>Governor and General Assembly have the most discretion </a:t>
            </a:r>
          </a:p>
          <a:p>
            <a:pPr>
              <a:spcBef>
                <a:spcPts val="455"/>
              </a:spcBef>
              <a:spcAft>
                <a:spcPts val="455"/>
              </a:spcAft>
              <a:buNone/>
            </a:pPr>
            <a:r>
              <a:rPr lang="en-US" u="sng" dirty="0">
                <a:solidFill>
                  <a:srgbClr val="800080"/>
                </a:solidFill>
              </a:rPr>
              <a:t>Nongeneral Funds (64.0%)</a:t>
            </a:r>
          </a:p>
          <a:p>
            <a:pPr lvl="1">
              <a:spcBef>
                <a:spcPts val="455"/>
              </a:spcBef>
              <a:spcAft>
                <a:spcPts val="455"/>
              </a:spcAft>
              <a:buClr>
                <a:srgbClr val="800080"/>
              </a:buClr>
            </a:pPr>
            <a:r>
              <a:rPr lang="en-US" dirty="0"/>
              <a:t>Receipts set aside for specific purposes:</a:t>
            </a:r>
          </a:p>
          <a:p>
            <a:pPr lvl="2">
              <a:spcBef>
                <a:spcPts val="455"/>
              </a:spcBef>
              <a:spcAft>
                <a:spcPts val="455"/>
              </a:spcAft>
            </a:pPr>
            <a:r>
              <a:rPr lang="en-US" sz="1818" dirty="0"/>
              <a:t>motor vehicle and gas taxes for transportation programs </a:t>
            </a:r>
          </a:p>
          <a:p>
            <a:pPr lvl="2">
              <a:spcBef>
                <a:spcPts val="455"/>
              </a:spcBef>
              <a:spcAft>
                <a:spcPts val="455"/>
              </a:spcAft>
            </a:pPr>
            <a:r>
              <a:rPr lang="en-US" sz="1818" dirty="0"/>
              <a:t>student tuition and fees for higher education</a:t>
            </a:r>
          </a:p>
          <a:p>
            <a:pPr lvl="2">
              <a:spcBef>
                <a:spcPts val="455"/>
              </a:spcBef>
              <a:spcAft>
                <a:spcPts val="455"/>
              </a:spcAft>
            </a:pPr>
            <a:r>
              <a:rPr lang="en-US" sz="1818" dirty="0"/>
              <a:t>federal grants for specific activities</a:t>
            </a:r>
          </a:p>
          <a:p>
            <a:endParaRPr lang="en-US" dirty="0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09E0E6-0E6F-4B4E-8324-D9FF5E2ADEC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60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SzPct val="125000"/>
              <a:buFont typeface="Wingdings" panose="05000000000000000000" pitchFamily="2" charset="2"/>
              <a:buChar char="ü"/>
              <a:defRPr sz="2545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675416" indent="-259775">
              <a:spcBef>
                <a:spcPct val="20000"/>
              </a:spcBef>
              <a:buClr>
                <a:srgbClr val="FF33CC"/>
              </a:buClr>
              <a:buSzPct val="70000"/>
              <a:buFont typeface="Wingdings" panose="05000000000000000000" pitchFamily="2" charset="2"/>
              <a:buChar char="l"/>
              <a:defRPr sz="2182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039101" indent="-207820">
              <a:spcBef>
                <a:spcPct val="20000"/>
              </a:spcBef>
              <a:buChar char="•"/>
              <a:defRPr sz="2182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454742" indent="-207820">
              <a:spcBef>
                <a:spcPct val="20000"/>
              </a:spcBef>
              <a:buChar char="–"/>
              <a:defRPr sz="1818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1870382" indent="-207820">
              <a:spcBef>
                <a:spcPct val="20000"/>
              </a:spcBef>
              <a:buChar char="»"/>
              <a:defRPr sz="1818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286023" indent="-20782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18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701663" indent="-20782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18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117304" indent="-20782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18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532944" indent="-20782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18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835953-0C86-446B-8F00-3843AC5C9EAE}" type="slidenum">
              <a:rPr lang="en-US" altLang="en-US" sz="1273" b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73" b="0" dirty="0">
              <a:solidFill>
                <a:schemeClr val="tx1"/>
              </a:solidFill>
            </a:endParaRPr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Where the operating money goes-</a:t>
            </a:r>
            <a:br>
              <a:rPr lang="en-US" dirty="0"/>
            </a:br>
            <a:r>
              <a:rPr lang="en-US" dirty="0"/>
              <a:t>General Fund 2024-2026</a:t>
            </a:r>
          </a:p>
        </p:txBody>
      </p:sp>
      <p:graphicFrame>
        <p:nvGraphicFramePr>
          <p:cNvPr id="17412" name="Object 3"/>
          <p:cNvGraphicFramePr>
            <a:graphicFrameLocks noGrp="1" noChangeAspect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94267623"/>
              </p:ext>
            </p:extLst>
          </p:nvPr>
        </p:nvGraphicFramePr>
        <p:xfrm>
          <a:off x="376238" y="2138363"/>
          <a:ext cx="9983787" cy="449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1307189" imgH="5094415" progId="Word.Document.8">
                  <p:embed/>
                </p:oleObj>
              </mc:Choice>
              <mc:Fallback>
                <p:oleObj name="Document" r:id="rId3" imgW="11307189" imgH="5094415" progId="Word.Document.8">
                  <p:embed/>
                  <p:pic>
                    <p:nvPicPr>
                      <p:cNvPr id="1741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8" y="2138363"/>
                        <a:ext cx="9983787" cy="449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5857957"/>
      </p:ext>
    </p:extLst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8B2CAD-E793-4FBC-8CC9-C9C802CC469E}" type="slidenum">
              <a:rPr lang="en-US" altLang="en-US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909" b="1" dirty="0"/>
              <a:t>Budgetary authorization for higher education involves several major programs</a:t>
            </a:r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364" dirty="0"/>
              <a:t>Educational and General (E&amp;G)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/>
              <a:t>General fund (GF) and nongeneral fund (NGF) sources (tuition and fee revenue)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364" dirty="0"/>
              <a:t>Student Financial Assistance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/>
              <a:t>General fund and nongeneral fund (tuition revenue and donations)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364" dirty="0"/>
              <a:t>Sponsored Programs (Research)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/>
              <a:t>General fund and nongeneral fund (federal and private grants)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/>
              <a:t>Institution specific initiatives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364" dirty="0"/>
              <a:t>Auxiliary Enterprises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/>
              <a:t>Nongeneral fund only (self-supporting activities such as residential facilities, collegiate sports, dining halls, and parking)</a:t>
            </a:r>
          </a:p>
        </p:txBody>
      </p:sp>
    </p:spTree>
    <p:extLst>
      <p:ext uri="{BB962C8B-B14F-4D97-AF65-F5344CB8AC3E}">
        <p14:creationId xmlns:p14="http://schemas.microsoft.com/office/powerpoint/2010/main" val="1330438945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C87D2-9B99-4DBC-93D4-A7CF6368B5D6}" type="slidenum">
              <a:rPr lang="en-US" altLang="en-US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512" y="381000"/>
            <a:ext cx="7772977" cy="1524000"/>
          </a:xfrm>
        </p:spPr>
        <p:txBody>
          <a:bodyPr/>
          <a:lstStyle/>
          <a:p>
            <a:pPr eaLnBrk="1" hangingPunct="1"/>
            <a:r>
              <a:rPr lang="en-US" altLang="en-US" sz="2909" b="1" dirty="0"/>
              <a:t>Support for educational and general is a shared cost</a:t>
            </a:r>
          </a:p>
        </p:txBody>
      </p:sp>
      <p:graphicFrame>
        <p:nvGraphicFramePr>
          <p:cNvPr id="9220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590988"/>
              </p:ext>
            </p:extLst>
          </p:nvPr>
        </p:nvGraphicFramePr>
        <p:xfrm>
          <a:off x="1736725" y="1666875"/>
          <a:ext cx="5383213" cy="450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791244" imgH="4010025" progId="Excel.Sheet.8">
                  <p:embed/>
                </p:oleObj>
              </mc:Choice>
              <mc:Fallback>
                <p:oleObj name="Worksheet" r:id="rId2" imgW="4791244" imgH="4010025" progId="Excel.Sheet.8">
                  <p:embed/>
                  <p:pic>
                    <p:nvPicPr>
                      <p:cNvPr id="922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1666875"/>
                        <a:ext cx="5383213" cy="450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447800" y="6334689"/>
            <a:ext cx="2770909" cy="204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727" dirty="0"/>
              <a:t>Source: SCHEV</a:t>
            </a:r>
          </a:p>
        </p:txBody>
      </p:sp>
    </p:spTree>
    <p:extLst>
      <p:ext uri="{BB962C8B-B14F-4D97-AF65-F5344CB8AC3E}">
        <p14:creationId xmlns:p14="http://schemas.microsoft.com/office/powerpoint/2010/main" val="40031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512" y="658091"/>
            <a:ext cx="7772977" cy="103909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Many factors and perspectives influence budget development: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92728" y="5507182"/>
            <a:ext cx="7772977" cy="3740727"/>
          </a:xfrm>
        </p:spPr>
        <p:txBody>
          <a:bodyPr/>
          <a:lstStyle/>
          <a:p>
            <a:pPr lvl="1">
              <a:spcBef>
                <a:spcPct val="10000"/>
              </a:spcBef>
              <a:buClr>
                <a:srgbClr val="800080"/>
              </a:buClr>
            </a:pPr>
            <a:endParaRPr lang="en-US" dirty="0">
              <a:solidFill>
                <a:srgbClr val="800080"/>
              </a:solidFill>
            </a:endParaRPr>
          </a:p>
          <a:p>
            <a:pPr lvl="1">
              <a:spcBef>
                <a:spcPct val="10000"/>
              </a:spcBef>
              <a:buClr>
                <a:srgbClr val="800080"/>
              </a:buClr>
            </a:pP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17413" name="TextBox 7"/>
          <p:cNvSpPr txBox="1">
            <a:spLocks noChangeArrowheads="1"/>
          </p:cNvSpPr>
          <p:nvPr/>
        </p:nvSpPr>
        <p:spPr bwMode="auto">
          <a:xfrm>
            <a:off x="4017818" y="5576455"/>
            <a:ext cx="3769591" cy="344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36" dirty="0"/>
          </a:p>
        </p:txBody>
      </p:sp>
      <p:sp>
        <p:nvSpPr>
          <p:cNvPr id="15" name="Freeform 14"/>
          <p:cNvSpPr/>
          <p:nvPr/>
        </p:nvSpPr>
        <p:spPr>
          <a:xfrm>
            <a:off x="626341" y="2182091"/>
            <a:ext cx="1108364" cy="3532909"/>
          </a:xfrm>
          <a:custGeom>
            <a:avLst/>
            <a:gdLst>
              <a:gd name="connsiteX0" fmla="*/ 0 w 1219460"/>
              <a:gd name="connsiteY0" fmla="*/ 121946 h 3886200"/>
              <a:gd name="connsiteX1" fmla="*/ 35717 w 1219460"/>
              <a:gd name="connsiteY1" fmla="*/ 35717 h 3886200"/>
              <a:gd name="connsiteX2" fmla="*/ 121946 w 1219460"/>
              <a:gd name="connsiteY2" fmla="*/ 0 h 3886200"/>
              <a:gd name="connsiteX3" fmla="*/ 1097514 w 1219460"/>
              <a:gd name="connsiteY3" fmla="*/ 0 h 3886200"/>
              <a:gd name="connsiteX4" fmla="*/ 1183743 w 1219460"/>
              <a:gd name="connsiteY4" fmla="*/ 35717 h 3886200"/>
              <a:gd name="connsiteX5" fmla="*/ 1219460 w 1219460"/>
              <a:gd name="connsiteY5" fmla="*/ 121946 h 3886200"/>
              <a:gd name="connsiteX6" fmla="*/ 1219460 w 1219460"/>
              <a:gd name="connsiteY6" fmla="*/ 3764254 h 3886200"/>
              <a:gd name="connsiteX7" fmla="*/ 1183743 w 1219460"/>
              <a:gd name="connsiteY7" fmla="*/ 3850483 h 3886200"/>
              <a:gd name="connsiteX8" fmla="*/ 1097514 w 1219460"/>
              <a:gd name="connsiteY8" fmla="*/ 3886200 h 3886200"/>
              <a:gd name="connsiteX9" fmla="*/ 121946 w 1219460"/>
              <a:gd name="connsiteY9" fmla="*/ 3886200 h 3886200"/>
              <a:gd name="connsiteX10" fmla="*/ 35717 w 1219460"/>
              <a:gd name="connsiteY10" fmla="*/ 3850483 h 3886200"/>
              <a:gd name="connsiteX11" fmla="*/ 0 w 1219460"/>
              <a:gd name="connsiteY11" fmla="*/ 3764254 h 3886200"/>
              <a:gd name="connsiteX12" fmla="*/ 0 w 1219460"/>
              <a:gd name="connsiteY12" fmla="*/ 121946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460" h="3886200">
                <a:moveTo>
                  <a:pt x="0" y="121946"/>
                </a:moveTo>
                <a:cubicBezTo>
                  <a:pt x="0" y="89604"/>
                  <a:pt x="12848" y="58586"/>
                  <a:pt x="35717" y="35717"/>
                </a:cubicBezTo>
                <a:cubicBezTo>
                  <a:pt x="58586" y="12848"/>
                  <a:pt x="89604" y="0"/>
                  <a:pt x="121946" y="0"/>
                </a:cubicBezTo>
                <a:lnTo>
                  <a:pt x="1097514" y="0"/>
                </a:lnTo>
                <a:cubicBezTo>
                  <a:pt x="1129856" y="0"/>
                  <a:pt x="1160874" y="12848"/>
                  <a:pt x="1183743" y="35717"/>
                </a:cubicBezTo>
                <a:cubicBezTo>
                  <a:pt x="1206612" y="58586"/>
                  <a:pt x="1219460" y="89604"/>
                  <a:pt x="1219460" y="121946"/>
                </a:cubicBezTo>
                <a:lnTo>
                  <a:pt x="1219460" y="3764254"/>
                </a:lnTo>
                <a:cubicBezTo>
                  <a:pt x="1219460" y="3796596"/>
                  <a:pt x="1206612" y="3827614"/>
                  <a:pt x="1183743" y="3850483"/>
                </a:cubicBezTo>
                <a:cubicBezTo>
                  <a:pt x="1160874" y="3873352"/>
                  <a:pt x="1129856" y="3886200"/>
                  <a:pt x="1097514" y="3886200"/>
                </a:cubicBezTo>
                <a:lnTo>
                  <a:pt x="121946" y="3886200"/>
                </a:lnTo>
                <a:cubicBezTo>
                  <a:pt x="89604" y="3886200"/>
                  <a:pt x="58586" y="3873352"/>
                  <a:pt x="35717" y="3850483"/>
                </a:cubicBezTo>
                <a:cubicBezTo>
                  <a:pt x="12848" y="3827614"/>
                  <a:pt x="0" y="3796596"/>
                  <a:pt x="0" y="3764254"/>
                </a:cubicBezTo>
                <a:lnTo>
                  <a:pt x="0" y="12194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16378" tIns="1529542" rIns="116378" bIns="822960" spcCol="1270" anchor="ctr"/>
          <a:lstStyle/>
          <a:p>
            <a:pPr algn="ctr" defTabSz="727371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636" b="1" dirty="0">
                <a:solidFill>
                  <a:srgbClr val="800080"/>
                </a:solidFill>
                <a:latin typeface="Arial Narrow" pitchFamily="34" charset="0"/>
              </a:rPr>
              <a:t>Priorities of the Governor </a:t>
            </a:r>
            <a:endParaRPr lang="en-US" sz="1636" b="1" dirty="0">
              <a:latin typeface="Arial Narrow" pitchFamily="34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1767898" y="2182091"/>
            <a:ext cx="1108364" cy="3532909"/>
          </a:xfrm>
          <a:custGeom>
            <a:avLst/>
            <a:gdLst>
              <a:gd name="connsiteX0" fmla="*/ 0 w 1219460"/>
              <a:gd name="connsiteY0" fmla="*/ 121946 h 3886200"/>
              <a:gd name="connsiteX1" fmla="*/ 35717 w 1219460"/>
              <a:gd name="connsiteY1" fmla="*/ 35717 h 3886200"/>
              <a:gd name="connsiteX2" fmla="*/ 121946 w 1219460"/>
              <a:gd name="connsiteY2" fmla="*/ 0 h 3886200"/>
              <a:gd name="connsiteX3" fmla="*/ 1097514 w 1219460"/>
              <a:gd name="connsiteY3" fmla="*/ 0 h 3886200"/>
              <a:gd name="connsiteX4" fmla="*/ 1183743 w 1219460"/>
              <a:gd name="connsiteY4" fmla="*/ 35717 h 3886200"/>
              <a:gd name="connsiteX5" fmla="*/ 1219460 w 1219460"/>
              <a:gd name="connsiteY5" fmla="*/ 121946 h 3886200"/>
              <a:gd name="connsiteX6" fmla="*/ 1219460 w 1219460"/>
              <a:gd name="connsiteY6" fmla="*/ 3764254 h 3886200"/>
              <a:gd name="connsiteX7" fmla="*/ 1183743 w 1219460"/>
              <a:gd name="connsiteY7" fmla="*/ 3850483 h 3886200"/>
              <a:gd name="connsiteX8" fmla="*/ 1097514 w 1219460"/>
              <a:gd name="connsiteY8" fmla="*/ 3886200 h 3886200"/>
              <a:gd name="connsiteX9" fmla="*/ 121946 w 1219460"/>
              <a:gd name="connsiteY9" fmla="*/ 3886200 h 3886200"/>
              <a:gd name="connsiteX10" fmla="*/ 35717 w 1219460"/>
              <a:gd name="connsiteY10" fmla="*/ 3850483 h 3886200"/>
              <a:gd name="connsiteX11" fmla="*/ 0 w 1219460"/>
              <a:gd name="connsiteY11" fmla="*/ 3764254 h 3886200"/>
              <a:gd name="connsiteX12" fmla="*/ 0 w 1219460"/>
              <a:gd name="connsiteY12" fmla="*/ 121946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460" h="3886200">
                <a:moveTo>
                  <a:pt x="0" y="121946"/>
                </a:moveTo>
                <a:cubicBezTo>
                  <a:pt x="0" y="89604"/>
                  <a:pt x="12848" y="58586"/>
                  <a:pt x="35717" y="35717"/>
                </a:cubicBezTo>
                <a:cubicBezTo>
                  <a:pt x="58586" y="12848"/>
                  <a:pt x="89604" y="0"/>
                  <a:pt x="121946" y="0"/>
                </a:cubicBezTo>
                <a:lnTo>
                  <a:pt x="1097514" y="0"/>
                </a:lnTo>
                <a:cubicBezTo>
                  <a:pt x="1129856" y="0"/>
                  <a:pt x="1160874" y="12848"/>
                  <a:pt x="1183743" y="35717"/>
                </a:cubicBezTo>
                <a:cubicBezTo>
                  <a:pt x="1206612" y="58586"/>
                  <a:pt x="1219460" y="89604"/>
                  <a:pt x="1219460" y="121946"/>
                </a:cubicBezTo>
                <a:lnTo>
                  <a:pt x="1219460" y="3764254"/>
                </a:lnTo>
                <a:cubicBezTo>
                  <a:pt x="1219460" y="3796596"/>
                  <a:pt x="1206612" y="3827614"/>
                  <a:pt x="1183743" y="3850483"/>
                </a:cubicBezTo>
                <a:cubicBezTo>
                  <a:pt x="1160874" y="3873352"/>
                  <a:pt x="1129856" y="3886200"/>
                  <a:pt x="1097514" y="3886200"/>
                </a:cubicBezTo>
                <a:lnTo>
                  <a:pt x="121946" y="3886200"/>
                </a:lnTo>
                <a:cubicBezTo>
                  <a:pt x="89604" y="3886200"/>
                  <a:pt x="58586" y="3873352"/>
                  <a:pt x="35717" y="3850483"/>
                </a:cubicBezTo>
                <a:cubicBezTo>
                  <a:pt x="12848" y="3827614"/>
                  <a:pt x="0" y="3796596"/>
                  <a:pt x="0" y="3764254"/>
                </a:cubicBezTo>
                <a:lnTo>
                  <a:pt x="0" y="12194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16378" tIns="1529542" rIns="116378" bIns="822960" spcCol="1270" anchor="ctr"/>
          <a:lstStyle/>
          <a:p>
            <a:pPr algn="ctr" defTabSz="727371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636" b="1" dirty="0">
                <a:solidFill>
                  <a:srgbClr val="990099"/>
                </a:solidFill>
                <a:latin typeface="Arial Narrow" pitchFamily="34" charset="0"/>
              </a:rPr>
              <a:t>Priorities of the General Assembly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801092" y="2394239"/>
            <a:ext cx="1041977" cy="1176193"/>
          </a:xfrm>
          <a:prstGeom prst="roundRect">
            <a:avLst/>
          </a:prstGeom>
          <a:blipFill rotWithShape="0">
            <a:blip r:embed="rId3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9" name="Freeform 18"/>
          <p:cNvSpPr/>
          <p:nvPr/>
        </p:nvSpPr>
        <p:spPr>
          <a:xfrm>
            <a:off x="2909454" y="2182091"/>
            <a:ext cx="1108364" cy="3532909"/>
          </a:xfrm>
          <a:custGeom>
            <a:avLst/>
            <a:gdLst>
              <a:gd name="connsiteX0" fmla="*/ 0 w 1219460"/>
              <a:gd name="connsiteY0" fmla="*/ 121946 h 3886200"/>
              <a:gd name="connsiteX1" fmla="*/ 35717 w 1219460"/>
              <a:gd name="connsiteY1" fmla="*/ 35717 h 3886200"/>
              <a:gd name="connsiteX2" fmla="*/ 121946 w 1219460"/>
              <a:gd name="connsiteY2" fmla="*/ 0 h 3886200"/>
              <a:gd name="connsiteX3" fmla="*/ 1097514 w 1219460"/>
              <a:gd name="connsiteY3" fmla="*/ 0 h 3886200"/>
              <a:gd name="connsiteX4" fmla="*/ 1183743 w 1219460"/>
              <a:gd name="connsiteY4" fmla="*/ 35717 h 3886200"/>
              <a:gd name="connsiteX5" fmla="*/ 1219460 w 1219460"/>
              <a:gd name="connsiteY5" fmla="*/ 121946 h 3886200"/>
              <a:gd name="connsiteX6" fmla="*/ 1219460 w 1219460"/>
              <a:gd name="connsiteY6" fmla="*/ 3764254 h 3886200"/>
              <a:gd name="connsiteX7" fmla="*/ 1183743 w 1219460"/>
              <a:gd name="connsiteY7" fmla="*/ 3850483 h 3886200"/>
              <a:gd name="connsiteX8" fmla="*/ 1097514 w 1219460"/>
              <a:gd name="connsiteY8" fmla="*/ 3886200 h 3886200"/>
              <a:gd name="connsiteX9" fmla="*/ 121946 w 1219460"/>
              <a:gd name="connsiteY9" fmla="*/ 3886200 h 3886200"/>
              <a:gd name="connsiteX10" fmla="*/ 35717 w 1219460"/>
              <a:gd name="connsiteY10" fmla="*/ 3850483 h 3886200"/>
              <a:gd name="connsiteX11" fmla="*/ 0 w 1219460"/>
              <a:gd name="connsiteY11" fmla="*/ 3764254 h 3886200"/>
              <a:gd name="connsiteX12" fmla="*/ 0 w 1219460"/>
              <a:gd name="connsiteY12" fmla="*/ 121946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460" h="3886200">
                <a:moveTo>
                  <a:pt x="0" y="121946"/>
                </a:moveTo>
                <a:cubicBezTo>
                  <a:pt x="0" y="89604"/>
                  <a:pt x="12848" y="58586"/>
                  <a:pt x="35717" y="35717"/>
                </a:cubicBezTo>
                <a:cubicBezTo>
                  <a:pt x="58586" y="12848"/>
                  <a:pt x="89604" y="0"/>
                  <a:pt x="121946" y="0"/>
                </a:cubicBezTo>
                <a:lnTo>
                  <a:pt x="1097514" y="0"/>
                </a:lnTo>
                <a:cubicBezTo>
                  <a:pt x="1129856" y="0"/>
                  <a:pt x="1160874" y="12848"/>
                  <a:pt x="1183743" y="35717"/>
                </a:cubicBezTo>
                <a:cubicBezTo>
                  <a:pt x="1206612" y="58586"/>
                  <a:pt x="1219460" y="89604"/>
                  <a:pt x="1219460" y="121946"/>
                </a:cubicBezTo>
                <a:lnTo>
                  <a:pt x="1219460" y="3764254"/>
                </a:lnTo>
                <a:cubicBezTo>
                  <a:pt x="1219460" y="3796596"/>
                  <a:pt x="1206612" y="3827614"/>
                  <a:pt x="1183743" y="3850483"/>
                </a:cubicBezTo>
                <a:cubicBezTo>
                  <a:pt x="1160874" y="3873352"/>
                  <a:pt x="1129856" y="3886200"/>
                  <a:pt x="1097514" y="3886200"/>
                </a:cubicBezTo>
                <a:lnTo>
                  <a:pt x="121946" y="3886200"/>
                </a:lnTo>
                <a:cubicBezTo>
                  <a:pt x="89604" y="3886200"/>
                  <a:pt x="58586" y="3873352"/>
                  <a:pt x="35717" y="3850483"/>
                </a:cubicBezTo>
                <a:cubicBezTo>
                  <a:pt x="12848" y="3827614"/>
                  <a:pt x="0" y="3796596"/>
                  <a:pt x="0" y="3764254"/>
                </a:cubicBezTo>
                <a:lnTo>
                  <a:pt x="0" y="12194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16378" tIns="1529542" rIns="116378" bIns="822960" spcCol="1270" anchor="ctr"/>
          <a:lstStyle/>
          <a:p>
            <a:pPr algn="ctr" defTabSz="727371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636" b="1" dirty="0">
                <a:solidFill>
                  <a:srgbClr val="800080"/>
                </a:solidFill>
                <a:latin typeface="Arial Narrow" pitchFamily="34" charset="0"/>
              </a:rPr>
              <a:t>Public sentiment</a:t>
            </a:r>
            <a:endParaRPr lang="en-US" sz="1636" b="1" dirty="0">
              <a:latin typeface="Arial Narrow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942649" y="2394239"/>
            <a:ext cx="1041977" cy="1176193"/>
          </a:xfrm>
          <a:prstGeom prst="roundRect">
            <a:avLst/>
          </a:prstGeom>
          <a:blipFill rotWithShape="0">
            <a:blip r:embed="rId4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1" name="Freeform 20"/>
          <p:cNvSpPr/>
          <p:nvPr/>
        </p:nvSpPr>
        <p:spPr>
          <a:xfrm>
            <a:off x="4051012" y="2182091"/>
            <a:ext cx="1108364" cy="3532909"/>
          </a:xfrm>
          <a:custGeom>
            <a:avLst/>
            <a:gdLst>
              <a:gd name="connsiteX0" fmla="*/ 0 w 1219460"/>
              <a:gd name="connsiteY0" fmla="*/ 121946 h 3886200"/>
              <a:gd name="connsiteX1" fmla="*/ 35717 w 1219460"/>
              <a:gd name="connsiteY1" fmla="*/ 35717 h 3886200"/>
              <a:gd name="connsiteX2" fmla="*/ 121946 w 1219460"/>
              <a:gd name="connsiteY2" fmla="*/ 0 h 3886200"/>
              <a:gd name="connsiteX3" fmla="*/ 1097514 w 1219460"/>
              <a:gd name="connsiteY3" fmla="*/ 0 h 3886200"/>
              <a:gd name="connsiteX4" fmla="*/ 1183743 w 1219460"/>
              <a:gd name="connsiteY4" fmla="*/ 35717 h 3886200"/>
              <a:gd name="connsiteX5" fmla="*/ 1219460 w 1219460"/>
              <a:gd name="connsiteY5" fmla="*/ 121946 h 3886200"/>
              <a:gd name="connsiteX6" fmla="*/ 1219460 w 1219460"/>
              <a:gd name="connsiteY6" fmla="*/ 3764254 h 3886200"/>
              <a:gd name="connsiteX7" fmla="*/ 1183743 w 1219460"/>
              <a:gd name="connsiteY7" fmla="*/ 3850483 h 3886200"/>
              <a:gd name="connsiteX8" fmla="*/ 1097514 w 1219460"/>
              <a:gd name="connsiteY8" fmla="*/ 3886200 h 3886200"/>
              <a:gd name="connsiteX9" fmla="*/ 121946 w 1219460"/>
              <a:gd name="connsiteY9" fmla="*/ 3886200 h 3886200"/>
              <a:gd name="connsiteX10" fmla="*/ 35717 w 1219460"/>
              <a:gd name="connsiteY10" fmla="*/ 3850483 h 3886200"/>
              <a:gd name="connsiteX11" fmla="*/ 0 w 1219460"/>
              <a:gd name="connsiteY11" fmla="*/ 3764254 h 3886200"/>
              <a:gd name="connsiteX12" fmla="*/ 0 w 1219460"/>
              <a:gd name="connsiteY12" fmla="*/ 121946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460" h="3886200">
                <a:moveTo>
                  <a:pt x="0" y="121946"/>
                </a:moveTo>
                <a:cubicBezTo>
                  <a:pt x="0" y="89604"/>
                  <a:pt x="12848" y="58586"/>
                  <a:pt x="35717" y="35717"/>
                </a:cubicBezTo>
                <a:cubicBezTo>
                  <a:pt x="58586" y="12848"/>
                  <a:pt x="89604" y="0"/>
                  <a:pt x="121946" y="0"/>
                </a:cubicBezTo>
                <a:lnTo>
                  <a:pt x="1097514" y="0"/>
                </a:lnTo>
                <a:cubicBezTo>
                  <a:pt x="1129856" y="0"/>
                  <a:pt x="1160874" y="12848"/>
                  <a:pt x="1183743" y="35717"/>
                </a:cubicBezTo>
                <a:cubicBezTo>
                  <a:pt x="1206612" y="58586"/>
                  <a:pt x="1219460" y="89604"/>
                  <a:pt x="1219460" y="121946"/>
                </a:cubicBezTo>
                <a:lnTo>
                  <a:pt x="1219460" y="3764254"/>
                </a:lnTo>
                <a:cubicBezTo>
                  <a:pt x="1219460" y="3796596"/>
                  <a:pt x="1206612" y="3827614"/>
                  <a:pt x="1183743" y="3850483"/>
                </a:cubicBezTo>
                <a:cubicBezTo>
                  <a:pt x="1160874" y="3873352"/>
                  <a:pt x="1129856" y="3886200"/>
                  <a:pt x="1097514" y="3886200"/>
                </a:cubicBezTo>
                <a:lnTo>
                  <a:pt x="121946" y="3886200"/>
                </a:lnTo>
                <a:cubicBezTo>
                  <a:pt x="89604" y="3886200"/>
                  <a:pt x="58586" y="3873352"/>
                  <a:pt x="35717" y="3850483"/>
                </a:cubicBezTo>
                <a:cubicBezTo>
                  <a:pt x="12848" y="3827614"/>
                  <a:pt x="0" y="3796596"/>
                  <a:pt x="0" y="3764254"/>
                </a:cubicBezTo>
                <a:lnTo>
                  <a:pt x="0" y="12194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16378" tIns="1529542" rIns="116378" bIns="822960" spcCol="1270" anchor="ctr"/>
          <a:lstStyle/>
          <a:p>
            <a:pPr algn="ctr" defTabSz="727371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636" b="1" dirty="0">
                <a:solidFill>
                  <a:srgbClr val="800080"/>
                </a:solidFill>
                <a:latin typeface="Arial Narrow" pitchFamily="34" charset="0"/>
              </a:rPr>
              <a:t>Increases/</a:t>
            </a:r>
            <a:br>
              <a:rPr lang="en-US" sz="1636" b="1" dirty="0">
                <a:solidFill>
                  <a:srgbClr val="800080"/>
                </a:solidFill>
                <a:latin typeface="Arial Narrow" pitchFamily="34" charset="0"/>
              </a:rPr>
            </a:br>
            <a:r>
              <a:rPr lang="en-US" sz="1636" b="1" dirty="0">
                <a:solidFill>
                  <a:srgbClr val="800080"/>
                </a:solidFill>
                <a:latin typeface="Arial Narrow" pitchFamily="34" charset="0"/>
              </a:rPr>
              <a:t>Decreases in federal funds </a:t>
            </a:r>
            <a:endParaRPr lang="en-US" sz="1636" b="1" dirty="0">
              <a:latin typeface="Arial Narrow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084205" y="2394239"/>
            <a:ext cx="1041977" cy="1176193"/>
          </a:xfrm>
          <a:prstGeom prst="roundRect">
            <a:avLst/>
          </a:prstGeom>
          <a:blipFill rotWithShape="0">
            <a:blip r:embed="rId5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5195455" y="2182091"/>
            <a:ext cx="1111250" cy="3532909"/>
            <a:chOff x="5715000" y="2057400"/>
            <a:chExt cx="1221716" cy="3886200"/>
          </a:xfrm>
        </p:grpSpPr>
        <p:sp>
          <p:nvSpPr>
            <p:cNvPr id="23" name="Freeform 22"/>
            <p:cNvSpPr/>
            <p:nvPr/>
          </p:nvSpPr>
          <p:spPr>
            <a:xfrm>
              <a:off x="5715000" y="2057400"/>
              <a:ext cx="1221716" cy="3886200"/>
            </a:xfrm>
            <a:custGeom>
              <a:avLst/>
              <a:gdLst>
                <a:gd name="connsiteX0" fmla="*/ 0 w 1221716"/>
                <a:gd name="connsiteY0" fmla="*/ 122172 h 3886200"/>
                <a:gd name="connsiteX1" fmla="*/ 35783 w 1221716"/>
                <a:gd name="connsiteY1" fmla="*/ 35783 h 3886200"/>
                <a:gd name="connsiteX2" fmla="*/ 122172 w 1221716"/>
                <a:gd name="connsiteY2" fmla="*/ 0 h 3886200"/>
                <a:gd name="connsiteX3" fmla="*/ 1099544 w 1221716"/>
                <a:gd name="connsiteY3" fmla="*/ 0 h 3886200"/>
                <a:gd name="connsiteX4" fmla="*/ 1185933 w 1221716"/>
                <a:gd name="connsiteY4" fmla="*/ 35783 h 3886200"/>
                <a:gd name="connsiteX5" fmla="*/ 1221716 w 1221716"/>
                <a:gd name="connsiteY5" fmla="*/ 122172 h 3886200"/>
                <a:gd name="connsiteX6" fmla="*/ 1221716 w 1221716"/>
                <a:gd name="connsiteY6" fmla="*/ 3764028 h 3886200"/>
                <a:gd name="connsiteX7" fmla="*/ 1185933 w 1221716"/>
                <a:gd name="connsiteY7" fmla="*/ 3850417 h 3886200"/>
                <a:gd name="connsiteX8" fmla="*/ 1099544 w 1221716"/>
                <a:gd name="connsiteY8" fmla="*/ 3886200 h 3886200"/>
                <a:gd name="connsiteX9" fmla="*/ 122172 w 1221716"/>
                <a:gd name="connsiteY9" fmla="*/ 3886200 h 3886200"/>
                <a:gd name="connsiteX10" fmla="*/ 35783 w 1221716"/>
                <a:gd name="connsiteY10" fmla="*/ 3850417 h 3886200"/>
                <a:gd name="connsiteX11" fmla="*/ 0 w 1221716"/>
                <a:gd name="connsiteY11" fmla="*/ 3764028 h 3886200"/>
                <a:gd name="connsiteX12" fmla="*/ 0 w 1221716"/>
                <a:gd name="connsiteY12" fmla="*/ 122172 h 388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21716" h="3886200">
                  <a:moveTo>
                    <a:pt x="0" y="122172"/>
                  </a:moveTo>
                  <a:cubicBezTo>
                    <a:pt x="0" y="89770"/>
                    <a:pt x="12872" y="58695"/>
                    <a:pt x="35783" y="35783"/>
                  </a:cubicBezTo>
                  <a:cubicBezTo>
                    <a:pt x="58695" y="12871"/>
                    <a:pt x="89770" y="0"/>
                    <a:pt x="122172" y="0"/>
                  </a:cubicBezTo>
                  <a:lnTo>
                    <a:pt x="1099544" y="0"/>
                  </a:lnTo>
                  <a:cubicBezTo>
                    <a:pt x="1131946" y="0"/>
                    <a:pt x="1163021" y="12872"/>
                    <a:pt x="1185933" y="35783"/>
                  </a:cubicBezTo>
                  <a:cubicBezTo>
                    <a:pt x="1208845" y="58695"/>
                    <a:pt x="1221716" y="89770"/>
                    <a:pt x="1221716" y="122172"/>
                  </a:cubicBezTo>
                  <a:lnTo>
                    <a:pt x="1221716" y="3764028"/>
                  </a:lnTo>
                  <a:cubicBezTo>
                    <a:pt x="1221716" y="3796430"/>
                    <a:pt x="1208844" y="3827505"/>
                    <a:pt x="1185933" y="3850417"/>
                  </a:cubicBezTo>
                  <a:cubicBezTo>
                    <a:pt x="1163021" y="3873329"/>
                    <a:pt x="1131946" y="3886200"/>
                    <a:pt x="1099544" y="3886200"/>
                  </a:cubicBezTo>
                  <a:lnTo>
                    <a:pt x="122172" y="3886200"/>
                  </a:lnTo>
                  <a:cubicBezTo>
                    <a:pt x="89770" y="3886200"/>
                    <a:pt x="58695" y="3873328"/>
                    <a:pt x="35783" y="3850417"/>
                  </a:cubicBezTo>
                  <a:cubicBezTo>
                    <a:pt x="12871" y="3827505"/>
                    <a:pt x="0" y="3796430"/>
                    <a:pt x="0" y="3764028"/>
                  </a:cubicBezTo>
                  <a:lnTo>
                    <a:pt x="0" y="12217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16378" tIns="1529542" rIns="116378" bIns="822960" spcCol="1270" anchor="ctr"/>
            <a:lstStyle/>
            <a:p>
              <a:pPr algn="ctr" defTabSz="72737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36" b="1" dirty="0">
                  <a:solidFill>
                    <a:srgbClr val="800080"/>
                  </a:solidFill>
                  <a:latin typeface="Arial Narrow" pitchFamily="34" charset="0"/>
                </a:rPr>
                <a:t>Changes</a:t>
              </a:r>
              <a:br>
                <a:rPr lang="en-US" sz="1636" b="1" dirty="0">
                  <a:solidFill>
                    <a:srgbClr val="800080"/>
                  </a:solidFill>
                  <a:latin typeface="Arial Narrow" pitchFamily="34" charset="0"/>
                </a:rPr>
              </a:br>
              <a:r>
                <a:rPr lang="en-US" sz="1636" b="1" dirty="0">
                  <a:solidFill>
                    <a:srgbClr val="800080"/>
                  </a:solidFill>
                  <a:latin typeface="Arial Narrow" pitchFamily="34" charset="0"/>
                </a:rPr>
                <a:t> in laws and </a:t>
              </a:r>
              <a:r>
                <a:rPr lang="en-US" sz="1545" b="1" dirty="0">
                  <a:solidFill>
                    <a:srgbClr val="800080"/>
                  </a:solidFill>
                  <a:latin typeface="Arial Narrow" pitchFamily="34" charset="0"/>
                </a:rPr>
                <a:t>regulations</a:t>
              </a:r>
              <a:endParaRPr lang="en-US" sz="1545" b="1" dirty="0">
                <a:latin typeface="Arial Narrow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749906" y="2309813"/>
              <a:ext cx="1147144" cy="1293812"/>
            </a:xfrm>
            <a:prstGeom prst="roundRect">
              <a:avLst/>
            </a:prstGeom>
            <a:blipFill rotWithShape="0">
              <a:blip r:embed="rId6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6337012" y="2182091"/>
            <a:ext cx="1144443" cy="3532909"/>
            <a:chOff x="6970786" y="2057400"/>
            <a:chExt cx="1258814" cy="3886200"/>
          </a:xfrm>
        </p:grpSpPr>
        <p:sp>
          <p:nvSpPr>
            <p:cNvPr id="25" name="Freeform 24"/>
            <p:cNvSpPr/>
            <p:nvPr/>
          </p:nvSpPr>
          <p:spPr>
            <a:xfrm>
              <a:off x="6970786" y="2057400"/>
              <a:ext cx="1258814" cy="3886200"/>
            </a:xfrm>
            <a:custGeom>
              <a:avLst/>
              <a:gdLst>
                <a:gd name="connsiteX0" fmla="*/ 0 w 1219460"/>
                <a:gd name="connsiteY0" fmla="*/ 121946 h 3886200"/>
                <a:gd name="connsiteX1" fmla="*/ 35717 w 1219460"/>
                <a:gd name="connsiteY1" fmla="*/ 35717 h 3886200"/>
                <a:gd name="connsiteX2" fmla="*/ 121946 w 1219460"/>
                <a:gd name="connsiteY2" fmla="*/ 0 h 3886200"/>
                <a:gd name="connsiteX3" fmla="*/ 1097514 w 1219460"/>
                <a:gd name="connsiteY3" fmla="*/ 0 h 3886200"/>
                <a:gd name="connsiteX4" fmla="*/ 1183743 w 1219460"/>
                <a:gd name="connsiteY4" fmla="*/ 35717 h 3886200"/>
                <a:gd name="connsiteX5" fmla="*/ 1219460 w 1219460"/>
                <a:gd name="connsiteY5" fmla="*/ 121946 h 3886200"/>
                <a:gd name="connsiteX6" fmla="*/ 1219460 w 1219460"/>
                <a:gd name="connsiteY6" fmla="*/ 3764254 h 3886200"/>
                <a:gd name="connsiteX7" fmla="*/ 1183743 w 1219460"/>
                <a:gd name="connsiteY7" fmla="*/ 3850483 h 3886200"/>
                <a:gd name="connsiteX8" fmla="*/ 1097514 w 1219460"/>
                <a:gd name="connsiteY8" fmla="*/ 3886200 h 3886200"/>
                <a:gd name="connsiteX9" fmla="*/ 121946 w 1219460"/>
                <a:gd name="connsiteY9" fmla="*/ 3886200 h 3886200"/>
                <a:gd name="connsiteX10" fmla="*/ 35717 w 1219460"/>
                <a:gd name="connsiteY10" fmla="*/ 3850483 h 3886200"/>
                <a:gd name="connsiteX11" fmla="*/ 0 w 1219460"/>
                <a:gd name="connsiteY11" fmla="*/ 3764254 h 3886200"/>
                <a:gd name="connsiteX12" fmla="*/ 0 w 1219460"/>
                <a:gd name="connsiteY12" fmla="*/ 121946 h 388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19460" h="3886200">
                  <a:moveTo>
                    <a:pt x="0" y="121946"/>
                  </a:moveTo>
                  <a:cubicBezTo>
                    <a:pt x="0" y="89604"/>
                    <a:pt x="12848" y="58586"/>
                    <a:pt x="35717" y="35717"/>
                  </a:cubicBezTo>
                  <a:cubicBezTo>
                    <a:pt x="58586" y="12848"/>
                    <a:pt x="89604" y="0"/>
                    <a:pt x="121946" y="0"/>
                  </a:cubicBezTo>
                  <a:lnTo>
                    <a:pt x="1097514" y="0"/>
                  </a:lnTo>
                  <a:cubicBezTo>
                    <a:pt x="1129856" y="0"/>
                    <a:pt x="1160874" y="12848"/>
                    <a:pt x="1183743" y="35717"/>
                  </a:cubicBezTo>
                  <a:cubicBezTo>
                    <a:pt x="1206612" y="58586"/>
                    <a:pt x="1219460" y="89604"/>
                    <a:pt x="1219460" y="121946"/>
                  </a:cubicBezTo>
                  <a:lnTo>
                    <a:pt x="1219460" y="3764254"/>
                  </a:lnTo>
                  <a:cubicBezTo>
                    <a:pt x="1219460" y="3796596"/>
                    <a:pt x="1206612" y="3827614"/>
                    <a:pt x="1183743" y="3850483"/>
                  </a:cubicBezTo>
                  <a:cubicBezTo>
                    <a:pt x="1160874" y="3873352"/>
                    <a:pt x="1129856" y="3886200"/>
                    <a:pt x="1097514" y="3886200"/>
                  </a:cubicBezTo>
                  <a:lnTo>
                    <a:pt x="121946" y="3886200"/>
                  </a:lnTo>
                  <a:cubicBezTo>
                    <a:pt x="89604" y="3886200"/>
                    <a:pt x="58586" y="3873352"/>
                    <a:pt x="35717" y="3850483"/>
                  </a:cubicBezTo>
                  <a:cubicBezTo>
                    <a:pt x="12848" y="3827614"/>
                    <a:pt x="0" y="3796596"/>
                    <a:pt x="0" y="3764254"/>
                  </a:cubicBezTo>
                  <a:lnTo>
                    <a:pt x="0" y="12194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16378" tIns="1529542" rIns="116378" bIns="822960" spcCol="1270" anchor="ctr"/>
            <a:lstStyle/>
            <a:p>
              <a:pPr algn="ctr" defTabSz="72737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36" b="1" dirty="0">
                  <a:solidFill>
                    <a:srgbClr val="800080"/>
                  </a:solidFill>
                  <a:latin typeface="Arial Narrow" pitchFamily="34" charset="0"/>
                </a:rPr>
                <a:t>Traditional practices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07296" y="2290763"/>
              <a:ext cx="1146109" cy="1293812"/>
            </a:xfrm>
            <a:prstGeom prst="roundRect">
              <a:avLst/>
            </a:prstGeom>
            <a:blipFill rotWithShape="0">
              <a:blip r:embed="rId7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7478568" y="2182091"/>
            <a:ext cx="1108364" cy="3532909"/>
            <a:chOff x="8226830" y="2057400"/>
            <a:chExt cx="1219460" cy="3886200"/>
          </a:xfrm>
        </p:grpSpPr>
        <p:sp>
          <p:nvSpPr>
            <p:cNvPr id="27" name="Freeform 26"/>
            <p:cNvSpPr/>
            <p:nvPr/>
          </p:nvSpPr>
          <p:spPr>
            <a:xfrm>
              <a:off x="8226830" y="2057400"/>
              <a:ext cx="1219460" cy="3886200"/>
            </a:xfrm>
            <a:custGeom>
              <a:avLst/>
              <a:gdLst>
                <a:gd name="connsiteX0" fmla="*/ 0 w 1219460"/>
                <a:gd name="connsiteY0" fmla="*/ 121946 h 3886200"/>
                <a:gd name="connsiteX1" fmla="*/ 35717 w 1219460"/>
                <a:gd name="connsiteY1" fmla="*/ 35717 h 3886200"/>
                <a:gd name="connsiteX2" fmla="*/ 121946 w 1219460"/>
                <a:gd name="connsiteY2" fmla="*/ 0 h 3886200"/>
                <a:gd name="connsiteX3" fmla="*/ 1097514 w 1219460"/>
                <a:gd name="connsiteY3" fmla="*/ 0 h 3886200"/>
                <a:gd name="connsiteX4" fmla="*/ 1183743 w 1219460"/>
                <a:gd name="connsiteY4" fmla="*/ 35717 h 3886200"/>
                <a:gd name="connsiteX5" fmla="*/ 1219460 w 1219460"/>
                <a:gd name="connsiteY5" fmla="*/ 121946 h 3886200"/>
                <a:gd name="connsiteX6" fmla="*/ 1219460 w 1219460"/>
                <a:gd name="connsiteY6" fmla="*/ 3764254 h 3886200"/>
                <a:gd name="connsiteX7" fmla="*/ 1183743 w 1219460"/>
                <a:gd name="connsiteY7" fmla="*/ 3850483 h 3886200"/>
                <a:gd name="connsiteX8" fmla="*/ 1097514 w 1219460"/>
                <a:gd name="connsiteY8" fmla="*/ 3886200 h 3886200"/>
                <a:gd name="connsiteX9" fmla="*/ 121946 w 1219460"/>
                <a:gd name="connsiteY9" fmla="*/ 3886200 h 3886200"/>
                <a:gd name="connsiteX10" fmla="*/ 35717 w 1219460"/>
                <a:gd name="connsiteY10" fmla="*/ 3850483 h 3886200"/>
                <a:gd name="connsiteX11" fmla="*/ 0 w 1219460"/>
                <a:gd name="connsiteY11" fmla="*/ 3764254 h 3886200"/>
                <a:gd name="connsiteX12" fmla="*/ 0 w 1219460"/>
                <a:gd name="connsiteY12" fmla="*/ 121946 h 388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19460" h="3886200">
                  <a:moveTo>
                    <a:pt x="0" y="121946"/>
                  </a:moveTo>
                  <a:cubicBezTo>
                    <a:pt x="0" y="89604"/>
                    <a:pt x="12848" y="58586"/>
                    <a:pt x="35717" y="35717"/>
                  </a:cubicBezTo>
                  <a:cubicBezTo>
                    <a:pt x="58586" y="12848"/>
                    <a:pt x="89604" y="0"/>
                    <a:pt x="121946" y="0"/>
                  </a:cubicBezTo>
                  <a:lnTo>
                    <a:pt x="1097514" y="0"/>
                  </a:lnTo>
                  <a:cubicBezTo>
                    <a:pt x="1129856" y="0"/>
                    <a:pt x="1160874" y="12848"/>
                    <a:pt x="1183743" y="35717"/>
                  </a:cubicBezTo>
                  <a:cubicBezTo>
                    <a:pt x="1206612" y="58586"/>
                    <a:pt x="1219460" y="89604"/>
                    <a:pt x="1219460" y="121946"/>
                  </a:cubicBezTo>
                  <a:lnTo>
                    <a:pt x="1219460" y="3764254"/>
                  </a:lnTo>
                  <a:cubicBezTo>
                    <a:pt x="1219460" y="3796596"/>
                    <a:pt x="1206612" y="3827614"/>
                    <a:pt x="1183743" y="3850483"/>
                  </a:cubicBezTo>
                  <a:cubicBezTo>
                    <a:pt x="1160874" y="3873352"/>
                    <a:pt x="1129856" y="3886200"/>
                    <a:pt x="1097514" y="3886200"/>
                  </a:cubicBezTo>
                  <a:lnTo>
                    <a:pt x="121946" y="3886200"/>
                  </a:lnTo>
                  <a:cubicBezTo>
                    <a:pt x="89604" y="3886200"/>
                    <a:pt x="58586" y="3873352"/>
                    <a:pt x="35717" y="3850483"/>
                  </a:cubicBezTo>
                  <a:cubicBezTo>
                    <a:pt x="12848" y="3827614"/>
                    <a:pt x="0" y="3796596"/>
                    <a:pt x="0" y="3764254"/>
                  </a:cubicBezTo>
                  <a:lnTo>
                    <a:pt x="0" y="12194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16378" tIns="1529542" rIns="116378" bIns="822960" spcCol="1270" anchor="ctr"/>
            <a:lstStyle/>
            <a:p>
              <a:pPr algn="ctr" defTabSz="72737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36" b="1" dirty="0">
                  <a:solidFill>
                    <a:srgbClr val="800080"/>
                  </a:solidFill>
                  <a:latin typeface="Arial Narrow" pitchFamily="34" charset="0"/>
                </a:rPr>
                <a:t>Increase in number of clients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8263351" y="2290763"/>
              <a:ext cx="1146419" cy="1293812"/>
            </a:xfrm>
            <a:prstGeom prst="roundRect">
              <a:avLst/>
            </a:prstGeom>
            <a:blipFill rotWithShape="0">
              <a:blip r:embed="rId8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2728" y="2364828"/>
            <a:ext cx="935454" cy="120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44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9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48"/>
          <p:cNvGrpSpPr>
            <a:grpSpLocks/>
          </p:cNvGrpSpPr>
          <p:nvPr/>
        </p:nvGrpSpPr>
        <p:grpSpPr bwMode="auto">
          <a:xfrm>
            <a:off x="484910" y="1588943"/>
            <a:ext cx="7928841" cy="3961533"/>
            <a:chOff x="384" y="1014"/>
            <a:chExt cx="4994" cy="2745"/>
          </a:xfrm>
        </p:grpSpPr>
        <p:sp>
          <p:nvSpPr>
            <p:cNvPr id="20490" name="Line 39"/>
            <p:cNvSpPr>
              <a:spLocks noChangeShapeType="1"/>
            </p:cNvSpPr>
            <p:nvPr/>
          </p:nvSpPr>
          <p:spPr bwMode="auto">
            <a:xfrm>
              <a:off x="2708" y="3504"/>
              <a:ext cx="27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  <p:sp>
          <p:nvSpPr>
            <p:cNvPr id="20491" name="Line 40"/>
            <p:cNvSpPr>
              <a:spLocks noChangeShapeType="1"/>
            </p:cNvSpPr>
            <p:nvPr/>
          </p:nvSpPr>
          <p:spPr bwMode="auto">
            <a:xfrm>
              <a:off x="3936" y="350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  <p:sp>
          <p:nvSpPr>
            <p:cNvPr id="20492" name="Line 41"/>
            <p:cNvSpPr>
              <a:spLocks noChangeShapeType="1"/>
            </p:cNvSpPr>
            <p:nvPr/>
          </p:nvSpPr>
          <p:spPr bwMode="auto">
            <a:xfrm>
              <a:off x="1470" y="3504"/>
              <a:ext cx="343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  <p:sp>
          <p:nvSpPr>
            <p:cNvPr id="20493" name="Line 37"/>
            <p:cNvSpPr>
              <a:spLocks noChangeShapeType="1"/>
            </p:cNvSpPr>
            <p:nvPr/>
          </p:nvSpPr>
          <p:spPr bwMode="auto">
            <a:xfrm>
              <a:off x="2719" y="1824"/>
              <a:ext cx="30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  <p:sp>
          <p:nvSpPr>
            <p:cNvPr id="20494" name="Line 38"/>
            <p:cNvSpPr>
              <a:spLocks noChangeShapeType="1"/>
            </p:cNvSpPr>
            <p:nvPr/>
          </p:nvSpPr>
          <p:spPr bwMode="auto">
            <a:xfrm>
              <a:off x="3936" y="1824"/>
              <a:ext cx="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  <p:sp>
          <p:nvSpPr>
            <p:cNvPr id="20496" name="Text Box 32"/>
            <p:cNvSpPr txBox="1">
              <a:spLocks noChangeArrowheads="1"/>
            </p:cNvSpPr>
            <p:nvPr/>
          </p:nvSpPr>
          <p:spPr bwMode="auto">
            <a:xfrm>
              <a:off x="2981" y="2886"/>
              <a:ext cx="1091" cy="21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55" b="1" dirty="0">
                  <a:solidFill>
                    <a:schemeClr val="bg1"/>
                  </a:solidFill>
                  <a:latin typeface="Arial" charset="0"/>
                </a:rPr>
                <a:t>Gov’s Review</a:t>
              </a:r>
              <a:endParaRPr lang="en-US" sz="1636" dirty="0"/>
            </a:p>
          </p:txBody>
        </p:sp>
        <p:sp>
          <p:nvSpPr>
            <p:cNvPr id="20501" name="Text Box 7"/>
            <p:cNvSpPr txBox="1">
              <a:spLocks noChangeArrowheads="1"/>
            </p:cNvSpPr>
            <p:nvPr/>
          </p:nvSpPr>
          <p:spPr bwMode="auto">
            <a:xfrm>
              <a:off x="576" y="1552"/>
              <a:ext cx="912" cy="5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 anchorCtr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82" b="1" dirty="0">
                  <a:latin typeface="Arial" charset="0"/>
                </a:rPr>
                <a:t>DPB issues instructions to agencies</a:t>
              </a:r>
              <a:endParaRPr lang="en-US" sz="1636" dirty="0"/>
            </a:p>
          </p:txBody>
        </p:sp>
        <p:sp>
          <p:nvSpPr>
            <p:cNvPr id="20502" name="Text Box 8"/>
            <p:cNvSpPr txBox="1">
              <a:spLocks noChangeArrowheads="1"/>
            </p:cNvSpPr>
            <p:nvPr/>
          </p:nvSpPr>
          <p:spPr bwMode="auto">
            <a:xfrm>
              <a:off x="1824" y="1552"/>
              <a:ext cx="912" cy="5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 anchorCtr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82" b="1" dirty="0">
                  <a:latin typeface="Arial" charset="0"/>
                </a:rPr>
                <a:t>Agencies generate &amp; submit requests</a:t>
              </a:r>
              <a:endParaRPr lang="en-US" sz="1636" dirty="0"/>
            </a:p>
          </p:txBody>
        </p:sp>
        <p:sp>
          <p:nvSpPr>
            <p:cNvPr id="20503" name="Text Box 11"/>
            <p:cNvSpPr txBox="1">
              <a:spLocks noChangeArrowheads="1"/>
            </p:cNvSpPr>
            <p:nvPr/>
          </p:nvSpPr>
          <p:spPr bwMode="auto">
            <a:xfrm>
              <a:off x="3024" y="1552"/>
              <a:ext cx="912" cy="5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 anchorCtr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82" b="1" dirty="0">
                  <a:latin typeface="Arial" charset="0"/>
                </a:rPr>
                <a:t>Governor, DPB, Cabinet review</a:t>
              </a:r>
              <a:endParaRPr lang="en-US" sz="1636" dirty="0"/>
            </a:p>
          </p:txBody>
        </p:sp>
        <p:sp>
          <p:nvSpPr>
            <p:cNvPr id="20504" name="Text Box 12"/>
            <p:cNvSpPr txBox="1">
              <a:spLocks noChangeArrowheads="1"/>
            </p:cNvSpPr>
            <p:nvPr/>
          </p:nvSpPr>
          <p:spPr bwMode="auto">
            <a:xfrm>
              <a:off x="4136" y="1552"/>
              <a:ext cx="1057" cy="5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 anchorCtr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82" b="1" dirty="0">
                  <a:latin typeface="Arial" charset="0"/>
                </a:rPr>
                <a:t>Governor submits document &amp; bill  to</a:t>
              </a:r>
              <a:br>
                <a:rPr lang="en-US" sz="1182" b="1" dirty="0">
                  <a:latin typeface="Arial" charset="0"/>
                </a:rPr>
              </a:br>
              <a:r>
                <a:rPr lang="en-US" sz="1182" b="1" dirty="0">
                  <a:latin typeface="Arial" charset="0"/>
                </a:rPr>
                <a:t>the General Assembly (GA)</a:t>
              </a:r>
              <a:endParaRPr lang="en-US" sz="1455" b="1" dirty="0">
                <a:latin typeface="Arial" charset="0"/>
              </a:endParaRPr>
            </a:p>
          </p:txBody>
        </p:sp>
        <p:sp>
          <p:nvSpPr>
            <p:cNvPr id="20509" name="Text Box 17"/>
            <p:cNvSpPr txBox="1">
              <a:spLocks noChangeArrowheads="1"/>
            </p:cNvSpPr>
            <p:nvPr/>
          </p:nvSpPr>
          <p:spPr bwMode="auto">
            <a:xfrm>
              <a:off x="576" y="3190"/>
              <a:ext cx="912" cy="56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 anchorCtr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82" b="1" dirty="0">
                  <a:latin typeface="Arial" charset="0"/>
                </a:rPr>
                <a:t>Budget Bill referred to Money Committees</a:t>
              </a:r>
              <a:endParaRPr lang="en-US" sz="1636" dirty="0"/>
            </a:p>
          </p:txBody>
        </p:sp>
        <p:sp>
          <p:nvSpPr>
            <p:cNvPr id="20510" name="Text Box 18"/>
            <p:cNvSpPr txBox="1">
              <a:spLocks noChangeArrowheads="1"/>
            </p:cNvSpPr>
            <p:nvPr/>
          </p:nvSpPr>
          <p:spPr bwMode="auto">
            <a:xfrm>
              <a:off x="1824" y="3189"/>
              <a:ext cx="912" cy="5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 anchorCtr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82" b="1" dirty="0">
                  <a:latin typeface="Arial" charset="0"/>
                </a:rPr>
                <a:t>Conference committee reports bill &amp; GA approves</a:t>
              </a:r>
              <a:endParaRPr lang="en-US" sz="1636" dirty="0"/>
            </a:p>
          </p:txBody>
        </p:sp>
        <p:sp>
          <p:nvSpPr>
            <p:cNvPr id="20511" name="Text Box 19"/>
            <p:cNvSpPr txBox="1">
              <a:spLocks noChangeArrowheads="1"/>
            </p:cNvSpPr>
            <p:nvPr/>
          </p:nvSpPr>
          <p:spPr bwMode="auto">
            <a:xfrm>
              <a:off x="2981" y="3189"/>
              <a:ext cx="1091" cy="5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 anchorCtr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091" b="1" dirty="0">
                  <a:latin typeface="Arial" charset="0"/>
                </a:rPr>
                <a:t>Governor signs/vetoes bill/ vetoes portions/returns to GA with amendments</a:t>
              </a:r>
              <a:endParaRPr lang="en-US" sz="1091" dirty="0"/>
            </a:p>
          </p:txBody>
        </p:sp>
        <p:sp>
          <p:nvSpPr>
            <p:cNvPr id="20512" name="Text Box 20"/>
            <p:cNvSpPr txBox="1">
              <a:spLocks noChangeArrowheads="1"/>
            </p:cNvSpPr>
            <p:nvPr/>
          </p:nvSpPr>
          <p:spPr bwMode="auto">
            <a:xfrm>
              <a:off x="4272" y="3190"/>
              <a:ext cx="921" cy="56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 anchorCtr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182" b="1" dirty="0">
                  <a:latin typeface="Arial" charset="0"/>
                </a:rPr>
                <a:t>DPB, DOA &amp; other agencies implement Appropriation Act</a:t>
              </a:r>
              <a:endParaRPr lang="en-US" sz="1455" b="1" dirty="0">
                <a:latin typeface="Arial" charset="0"/>
              </a:endParaRPr>
            </a:p>
          </p:txBody>
        </p:sp>
        <p:sp>
          <p:nvSpPr>
            <p:cNvPr id="20514" name="Text Box 22"/>
            <p:cNvSpPr txBox="1">
              <a:spLocks noChangeArrowheads="1"/>
            </p:cNvSpPr>
            <p:nvPr/>
          </p:nvSpPr>
          <p:spPr bwMode="auto">
            <a:xfrm>
              <a:off x="576" y="1014"/>
              <a:ext cx="4608" cy="21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55" b="1" dirty="0">
                  <a:solidFill>
                    <a:schemeClr val="bg1"/>
                  </a:solidFill>
                  <a:latin typeface="Arial" charset="0"/>
                </a:rPr>
                <a:t>BUDGET DEVELOPMENT</a:t>
              </a:r>
              <a:endParaRPr lang="en-US" sz="1636" dirty="0"/>
            </a:p>
          </p:txBody>
        </p:sp>
        <p:sp>
          <p:nvSpPr>
            <p:cNvPr id="20517" name="Text Box 25"/>
            <p:cNvSpPr txBox="1">
              <a:spLocks noChangeArrowheads="1"/>
            </p:cNvSpPr>
            <p:nvPr/>
          </p:nvSpPr>
          <p:spPr bwMode="auto">
            <a:xfrm>
              <a:off x="559" y="1282"/>
              <a:ext cx="2190" cy="21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55" b="1" dirty="0">
                  <a:solidFill>
                    <a:schemeClr val="bg1"/>
                  </a:solidFill>
                  <a:latin typeface="Arial" charset="0"/>
                </a:rPr>
                <a:t>AGENCY BUDGET PREPARATION</a:t>
              </a:r>
              <a:endParaRPr lang="en-US" sz="1636" dirty="0"/>
            </a:p>
          </p:txBody>
        </p:sp>
        <p:sp>
          <p:nvSpPr>
            <p:cNvPr id="20518" name="Text Box 26"/>
            <p:cNvSpPr txBox="1">
              <a:spLocks noChangeArrowheads="1"/>
            </p:cNvSpPr>
            <p:nvPr/>
          </p:nvSpPr>
          <p:spPr bwMode="auto">
            <a:xfrm>
              <a:off x="3030" y="1282"/>
              <a:ext cx="2163" cy="21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55" b="1" dirty="0">
                  <a:solidFill>
                    <a:schemeClr val="bg1"/>
                  </a:solidFill>
                  <a:latin typeface="Arial" charset="0"/>
                </a:rPr>
                <a:t>REVIEW &amp; RECOMMENDATION</a:t>
              </a:r>
              <a:endParaRPr lang="en-US" sz="1636" dirty="0"/>
            </a:p>
          </p:txBody>
        </p:sp>
        <p:sp>
          <p:nvSpPr>
            <p:cNvPr id="20520" name="Text Box 28"/>
            <p:cNvSpPr txBox="1">
              <a:spLocks noChangeArrowheads="1"/>
            </p:cNvSpPr>
            <p:nvPr/>
          </p:nvSpPr>
          <p:spPr bwMode="auto">
            <a:xfrm>
              <a:off x="576" y="2597"/>
              <a:ext cx="3496" cy="21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55" b="1" dirty="0">
                  <a:solidFill>
                    <a:schemeClr val="bg1"/>
                  </a:solidFill>
                  <a:latin typeface="Arial" charset="0"/>
                </a:rPr>
                <a:t>APPROPRIATION</a:t>
              </a:r>
              <a:endParaRPr lang="en-US" sz="1636" dirty="0"/>
            </a:p>
          </p:txBody>
        </p:sp>
        <p:sp>
          <p:nvSpPr>
            <p:cNvPr id="20522" name="Text Box 31"/>
            <p:cNvSpPr txBox="1">
              <a:spLocks noChangeArrowheads="1"/>
            </p:cNvSpPr>
            <p:nvPr/>
          </p:nvSpPr>
          <p:spPr bwMode="auto">
            <a:xfrm>
              <a:off x="576" y="2886"/>
              <a:ext cx="2173" cy="21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55" b="1" dirty="0">
                  <a:solidFill>
                    <a:schemeClr val="bg1"/>
                  </a:solidFill>
                  <a:latin typeface="Arial" charset="0"/>
                </a:rPr>
                <a:t>LEGISLATIVE ACTION</a:t>
              </a:r>
              <a:endParaRPr lang="en-US" sz="1636" dirty="0"/>
            </a:p>
          </p:txBody>
        </p:sp>
        <p:sp>
          <p:nvSpPr>
            <p:cNvPr id="20524" name="Text Box 34"/>
            <p:cNvSpPr txBox="1">
              <a:spLocks noChangeArrowheads="1"/>
            </p:cNvSpPr>
            <p:nvPr/>
          </p:nvSpPr>
          <p:spPr bwMode="auto">
            <a:xfrm>
              <a:off x="4272" y="2597"/>
              <a:ext cx="921" cy="21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55" b="1" dirty="0">
                  <a:solidFill>
                    <a:schemeClr val="bg1"/>
                  </a:solidFill>
                  <a:latin typeface="Arial" charset="0"/>
                </a:rPr>
                <a:t>EXECUTION</a:t>
              </a:r>
              <a:endParaRPr lang="en-US" sz="1636" dirty="0"/>
            </a:p>
          </p:txBody>
        </p:sp>
        <p:sp>
          <p:nvSpPr>
            <p:cNvPr id="20525" name="Line 36"/>
            <p:cNvSpPr>
              <a:spLocks noChangeShapeType="1"/>
            </p:cNvSpPr>
            <p:nvPr/>
          </p:nvSpPr>
          <p:spPr bwMode="auto">
            <a:xfrm>
              <a:off x="1488" y="182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  <p:sp>
          <p:nvSpPr>
            <p:cNvPr id="20526" name="Line 42"/>
            <p:cNvSpPr>
              <a:spLocks noChangeShapeType="1"/>
            </p:cNvSpPr>
            <p:nvPr/>
          </p:nvSpPr>
          <p:spPr bwMode="auto">
            <a:xfrm>
              <a:off x="5184" y="182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  <p:sp>
          <p:nvSpPr>
            <p:cNvPr id="20527" name="Line 43"/>
            <p:cNvSpPr>
              <a:spLocks noChangeShapeType="1"/>
            </p:cNvSpPr>
            <p:nvPr/>
          </p:nvSpPr>
          <p:spPr bwMode="auto">
            <a:xfrm>
              <a:off x="5376" y="1824"/>
              <a:ext cx="0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  <p:sp>
          <p:nvSpPr>
            <p:cNvPr id="20528" name="Line 44"/>
            <p:cNvSpPr>
              <a:spLocks noChangeShapeType="1"/>
            </p:cNvSpPr>
            <p:nvPr/>
          </p:nvSpPr>
          <p:spPr bwMode="auto">
            <a:xfrm flipH="1">
              <a:off x="386" y="2505"/>
              <a:ext cx="49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  <p:sp>
          <p:nvSpPr>
            <p:cNvPr id="20529" name="Line 46"/>
            <p:cNvSpPr>
              <a:spLocks noChangeShapeType="1"/>
            </p:cNvSpPr>
            <p:nvPr/>
          </p:nvSpPr>
          <p:spPr bwMode="auto">
            <a:xfrm>
              <a:off x="384" y="2496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  <p:sp>
          <p:nvSpPr>
            <p:cNvPr id="20530" name="Line 47"/>
            <p:cNvSpPr>
              <a:spLocks noChangeShapeType="1"/>
            </p:cNvSpPr>
            <p:nvPr/>
          </p:nvSpPr>
          <p:spPr bwMode="auto">
            <a:xfrm>
              <a:off x="384" y="350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636" dirty="0"/>
            </a:p>
          </p:txBody>
        </p:sp>
      </p:grp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512" y="519545"/>
            <a:ext cx="7772977" cy="831273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2"/>
                </a:solidFill>
              </a:rPr>
              <a:t>Budget Creation Timeline</a:t>
            </a: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844F6F-ED09-4F17-8470-33EEF624E78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776432" y="3257262"/>
            <a:ext cx="3463636" cy="415636"/>
          </a:xfrm>
          <a:prstGeom prst="rect">
            <a:avLst/>
          </a:prstGeom>
          <a:solidFill>
            <a:schemeClr val="accent5">
              <a:lumMod val="50000"/>
              <a:alpha val="5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en-US" sz="1818" dirty="0">
              <a:latin typeface="Arial Narrow" pitchFamily="34" charset="0"/>
            </a:endParaRP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4694671" y="3257262"/>
            <a:ext cx="3394364" cy="415636"/>
          </a:xfrm>
          <a:prstGeom prst="rect">
            <a:avLst/>
          </a:prstGeom>
          <a:solidFill>
            <a:schemeClr val="accent5">
              <a:lumMod val="50000"/>
              <a:alpha val="5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818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October -December</a:t>
            </a: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776432" y="3265921"/>
            <a:ext cx="3394364" cy="372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818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July -September</a:t>
            </a:r>
          </a:p>
        </p:txBody>
      </p:sp>
      <p:sp>
        <p:nvSpPr>
          <p:cNvPr id="51" name="Rectangle 3"/>
          <p:cNvSpPr>
            <a:spLocks noChangeArrowheads="1"/>
          </p:cNvSpPr>
          <p:nvPr/>
        </p:nvSpPr>
        <p:spPr bwMode="auto">
          <a:xfrm>
            <a:off x="4724977" y="5784273"/>
            <a:ext cx="3394364" cy="415636"/>
          </a:xfrm>
          <a:prstGeom prst="rect">
            <a:avLst/>
          </a:prstGeom>
          <a:solidFill>
            <a:schemeClr val="accent5">
              <a:lumMod val="50000"/>
              <a:alpha val="5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818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April-June</a:t>
            </a:r>
          </a:p>
        </p:txBody>
      </p:sp>
      <p:sp>
        <p:nvSpPr>
          <p:cNvPr id="52" name="Rectangle 3"/>
          <p:cNvSpPr>
            <a:spLocks noChangeArrowheads="1"/>
          </p:cNvSpPr>
          <p:nvPr/>
        </p:nvSpPr>
        <p:spPr bwMode="auto">
          <a:xfrm>
            <a:off x="776432" y="5758296"/>
            <a:ext cx="3394364" cy="415636"/>
          </a:xfrm>
          <a:prstGeom prst="rect">
            <a:avLst/>
          </a:prstGeom>
          <a:solidFill>
            <a:schemeClr val="accent5">
              <a:lumMod val="50000"/>
              <a:alpha val="5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818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January-March</a:t>
            </a:r>
          </a:p>
        </p:txBody>
      </p:sp>
    </p:spTree>
    <p:extLst>
      <p:ext uri="{BB962C8B-B14F-4D97-AF65-F5344CB8AC3E}">
        <p14:creationId xmlns:p14="http://schemas.microsoft.com/office/powerpoint/2010/main" val="2734754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Board’s Purpose in Budget Construction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sz="2400" dirty="0"/>
              <a:t>Guidance, Stewardship, and Accountability</a:t>
            </a:r>
          </a:p>
          <a:p>
            <a:endParaRPr sz="2400" dirty="0"/>
          </a:p>
          <a:p>
            <a:r>
              <a:rPr sz="2400" dirty="0"/>
              <a:t> Serve as fiduciaries of public and family resources.</a:t>
            </a:r>
            <a:endParaRPr lang="en-US" sz="2400" dirty="0"/>
          </a:p>
          <a:p>
            <a:endParaRPr sz="2400" dirty="0"/>
          </a:p>
          <a:p>
            <a:r>
              <a:rPr sz="2400" dirty="0"/>
              <a:t> Ensure budgets align with the institution’s mission and Commonwealth priorities for access, affordability, and quality.</a:t>
            </a:r>
            <a:endParaRPr lang="en-US" sz="2400" dirty="0"/>
          </a:p>
          <a:p>
            <a:endParaRPr sz="2400" dirty="0"/>
          </a:p>
          <a:p>
            <a:r>
              <a:rPr sz="2400" dirty="0"/>
              <a:t>Provide strategic oversight, not operational control.</a:t>
            </a:r>
            <a:endParaRPr lang="en-US" sz="2400" dirty="0"/>
          </a:p>
          <a:p>
            <a:endParaRPr sz="2400" dirty="0"/>
          </a:p>
          <a:p>
            <a:r>
              <a:rPr sz="2400" dirty="0"/>
              <a:t>Use the budget as a tool to advance long-term institutional goals.</a:t>
            </a:r>
          </a:p>
        </p:txBody>
      </p:sp>
    </p:spTree>
    <p:extLst>
      <p:ext uri="{BB962C8B-B14F-4D97-AF65-F5344CB8AC3E}">
        <p14:creationId xmlns:p14="http://schemas.microsoft.com/office/powerpoint/2010/main" val="3797720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sz="2400" dirty="0"/>
              <a:t>Set Strategic &amp; Fiscal Parameters – Define revenue, expenditure, and tuition assumptions early.</a:t>
            </a:r>
            <a:endParaRPr lang="en-US" sz="2400" dirty="0"/>
          </a:p>
          <a:p>
            <a:endParaRPr sz="2400" dirty="0"/>
          </a:p>
          <a:p>
            <a:r>
              <a:rPr sz="2400" dirty="0"/>
              <a:t>Balance Affordability &amp; Sustainability – Protect students and institutional viability.</a:t>
            </a:r>
            <a:endParaRPr lang="en-US" sz="2400" dirty="0"/>
          </a:p>
          <a:p>
            <a:endParaRPr sz="2400" dirty="0"/>
          </a:p>
          <a:p>
            <a:r>
              <a:rPr sz="2400" dirty="0"/>
              <a:t>Promote Transparency &amp; Accountability – Require clear data, tradeoffs, and justifications.</a:t>
            </a:r>
            <a:endParaRPr lang="en-US" sz="2400" dirty="0"/>
          </a:p>
          <a:p>
            <a:endParaRPr sz="2400" dirty="0"/>
          </a:p>
          <a:p>
            <a:r>
              <a:rPr sz="2400" dirty="0"/>
              <a:t>Assess Risks &amp; Contingencies – Understand financial exposures and future obligations.</a:t>
            </a:r>
            <a:endParaRPr lang="en-US" sz="2400" dirty="0"/>
          </a:p>
          <a:p>
            <a:endParaRPr sz="2400" dirty="0"/>
          </a:p>
          <a:p>
            <a:r>
              <a:rPr sz="2400" dirty="0"/>
              <a:t>Encourage Shared Governance – Support collaboration among leadership, faculty, and students.</a:t>
            </a:r>
          </a:p>
        </p:txBody>
      </p:sp>
    </p:spTree>
    <p:extLst>
      <p:ext uri="{BB962C8B-B14F-4D97-AF65-F5344CB8AC3E}">
        <p14:creationId xmlns:p14="http://schemas.microsoft.com/office/powerpoint/2010/main" val="483640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3722</TotalTime>
  <Words>705</Words>
  <Application>Microsoft Office PowerPoint</Application>
  <PresentationFormat>On-screen Show (4:3)</PresentationFormat>
  <Paragraphs>107</Paragraphs>
  <Slides>11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Narrow</vt:lpstr>
      <vt:lpstr>Calibri</vt:lpstr>
      <vt:lpstr>Wingdings</vt:lpstr>
      <vt:lpstr>Office Theme</vt:lpstr>
      <vt:lpstr>Document</vt:lpstr>
      <vt:lpstr>Worksheet</vt:lpstr>
      <vt:lpstr>Virginia’s Budget</vt:lpstr>
      <vt:lpstr>2024-2026 Budget:  Nongeneral fund vs. General fund</vt:lpstr>
      <vt:lpstr>Where the operating money goes- General Fund 2024-2026</vt:lpstr>
      <vt:lpstr>Budgetary authorization for higher education involves several major programs</vt:lpstr>
      <vt:lpstr>Support for educational and general is a shared cost</vt:lpstr>
      <vt:lpstr>Many factors and perspectives influence budget development:</vt:lpstr>
      <vt:lpstr>Budget Creation Timeline</vt:lpstr>
      <vt:lpstr>Board’s Purpose in Budget Construction</vt:lpstr>
      <vt:lpstr>Core Responsibilities</vt:lpstr>
      <vt:lpstr>Hallmarks of Effective Board Stewardship</vt:lpstr>
      <vt:lpstr>Best Practice - Budget Workshop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tsq68588</dc:creator>
  <cp:lastModifiedBy>Osberger, Laura (SCHEV)</cp:lastModifiedBy>
  <cp:revision>195</cp:revision>
  <cp:lastPrinted>2018-01-25T14:31:56Z</cp:lastPrinted>
  <dcterms:created xsi:type="dcterms:W3CDTF">2015-08-24T13:58:49Z</dcterms:created>
  <dcterms:modified xsi:type="dcterms:W3CDTF">2025-11-06T18:26:50Z</dcterms:modified>
</cp:coreProperties>
</file>