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4"/>
  </p:notesMasterIdLst>
  <p:sldIdLst>
    <p:sldId id="256" r:id="rId4"/>
    <p:sldId id="479" r:id="rId5"/>
    <p:sldId id="501" r:id="rId6"/>
    <p:sldId id="258" r:id="rId7"/>
    <p:sldId id="502" r:id="rId8"/>
    <p:sldId id="263" r:id="rId9"/>
    <p:sldId id="264" r:id="rId10"/>
    <p:sldId id="265" r:id="rId11"/>
    <p:sldId id="267" r:id="rId12"/>
    <p:sldId id="266" r:id="rId13"/>
    <p:sldId id="500" r:id="rId14"/>
    <p:sldId id="269" r:id="rId15"/>
    <p:sldId id="314" r:id="rId16"/>
    <p:sldId id="491" r:id="rId17"/>
    <p:sldId id="503" r:id="rId18"/>
    <p:sldId id="461" r:id="rId19"/>
    <p:sldId id="466" r:id="rId20"/>
    <p:sldId id="467" r:id="rId21"/>
    <p:sldId id="273" r:id="rId22"/>
    <p:sldId id="498" r:id="rId23"/>
    <p:sldId id="276" r:id="rId24"/>
    <p:sldId id="474" r:id="rId25"/>
    <p:sldId id="495" r:id="rId26"/>
    <p:sldId id="494" r:id="rId27"/>
    <p:sldId id="455" r:id="rId28"/>
    <p:sldId id="450" r:id="rId29"/>
    <p:sldId id="432" r:id="rId30"/>
    <p:sldId id="483" r:id="rId31"/>
    <p:sldId id="475" r:id="rId32"/>
    <p:sldId id="50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91BAD4-43A2-4791-AEC3-EE94032A8A09}" v="25" dt="2025-11-11T18:35:02.088"/>
    <p1510:client id="{EBD0E323-0A75-4AAE-B023-240EBA1F35D2}" v="5" dt="2025-11-11T14:13:38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59F2D-3BED-4EDE-AC4F-FF3AFF44D2E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73841-FFE1-4A33-864E-BFE30AFE4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88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Trusteeship is like being the owner of a professional sports franchise.  Individually, you might have little to do directly with the product on the field, but you are still the ones responsible for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69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FC49D-5AB0-2C78-6CEE-84DB947E6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F56C7-6DC9-1FC6-C7EE-33953D008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9B3C08-1AFD-228D-0E49-C77ECF911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https://www.utsystem.edu/ipa/commission/StudentLearningAssessment-021606.pdf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C4B1D-A4C7-4B9D-2D35-4D3139393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4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D21C9-15AB-BD8E-00F2-0ACB65982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D460C-2740-0EDA-B6F2-089FCD301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561050-0C83-8EC4-3B4B-E1C6DE2E3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https://www.utsystem.edu/ipa/commission/StudentLearningAssessment-021606.pdf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C0FE2-B24B-CE7E-D167-77B12F4F4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79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F548FA46-BBBE-94A7-B17B-139D4FC61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FD37EFE1-DD89-E379-E153-9101493A9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282DF541-2E7D-D1CB-175A-FF9847B54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7A855C-435C-4817-924C-147DE3EC11EA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0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https://www.goacta.org/resource/implementing_governance_for_a_new_era/; https://www.goacta.org/wp-content/uploads/2020/05/10-questions-trustees-should-ask.pdf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https://www.purdue.edu/uns/images/2022/president-metrics.pdf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Questions to ask: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5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National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514E9-3774-4677-8072-C8300366AF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87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National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2514E9-3774-4677-8072-C8300366AF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34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Lowest performers most likely to be unemployed, living at home, and in credit card debt after graduation.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449" indent="-28956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100" indent="-2313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8987" indent="-2313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873" indent="-2313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0760" indent="-231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6647" indent="-231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2534" indent="-231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8421" indent="-2313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94F797-1932-4ADA-886B-BD161FBFCFF8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847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https://www.goacta.org/wp-content/uploads/ee/download/are_they_learning.pdf - Nationally-normed.  Learning outcomes: measures the delta.  Inexpensive.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73841-FFE1-4A33-864E-BFE30AFE4B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32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3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6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63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98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73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98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85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75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3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50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28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34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42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7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129025" y="5667375"/>
            <a:ext cx="1815790" cy="737722"/>
            <a:chOff x="280639" y="5618628"/>
            <a:chExt cx="1815790" cy="737722"/>
          </a:xfrm>
        </p:grpSpPr>
        <p:sp>
          <p:nvSpPr>
            <p:cNvPr id="8" name="Rectangle 7"/>
            <p:cNvSpPr/>
            <p:nvPr userDrawn="1"/>
          </p:nvSpPr>
          <p:spPr>
            <a:xfrm>
              <a:off x="280639" y="5618628"/>
              <a:ext cx="1815790" cy="73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7" y="5725006"/>
              <a:ext cx="1557454" cy="51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317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29025" y="5667375"/>
            <a:ext cx="1815790" cy="737722"/>
            <a:chOff x="280639" y="5618628"/>
            <a:chExt cx="1815790" cy="737722"/>
          </a:xfrm>
        </p:grpSpPr>
        <p:sp>
          <p:nvSpPr>
            <p:cNvPr id="8" name="Rectangle 7"/>
            <p:cNvSpPr/>
            <p:nvPr userDrawn="1"/>
          </p:nvSpPr>
          <p:spPr>
            <a:xfrm>
              <a:off x="280639" y="5618628"/>
              <a:ext cx="1815790" cy="73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7" y="5725006"/>
              <a:ext cx="1557454" cy="51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3440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0129025" y="5667375"/>
            <a:ext cx="1815790" cy="73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193" y="5773753"/>
            <a:ext cx="1557454" cy="5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6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129025" y="5667375"/>
            <a:ext cx="1815790" cy="737722"/>
            <a:chOff x="280639" y="5618628"/>
            <a:chExt cx="1815790" cy="737722"/>
          </a:xfrm>
        </p:grpSpPr>
        <p:sp>
          <p:nvSpPr>
            <p:cNvPr id="11" name="Rectangle 10"/>
            <p:cNvSpPr/>
            <p:nvPr userDrawn="1"/>
          </p:nvSpPr>
          <p:spPr>
            <a:xfrm>
              <a:off x="280639" y="5618628"/>
              <a:ext cx="1815790" cy="73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7" y="5725006"/>
              <a:ext cx="1557454" cy="51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55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129025" y="5667375"/>
            <a:ext cx="1815790" cy="737722"/>
            <a:chOff x="280639" y="5618628"/>
            <a:chExt cx="1815790" cy="737722"/>
          </a:xfrm>
        </p:grpSpPr>
        <p:sp>
          <p:nvSpPr>
            <p:cNvPr id="7" name="Rectangle 6"/>
            <p:cNvSpPr/>
            <p:nvPr userDrawn="1"/>
          </p:nvSpPr>
          <p:spPr>
            <a:xfrm>
              <a:off x="280639" y="5618628"/>
              <a:ext cx="1815790" cy="73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7" y="5725006"/>
              <a:ext cx="1557454" cy="51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4885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44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19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129025" y="5667375"/>
            <a:ext cx="1815790" cy="737722"/>
            <a:chOff x="280639" y="5618628"/>
            <a:chExt cx="1815790" cy="737722"/>
          </a:xfrm>
        </p:grpSpPr>
        <p:sp>
          <p:nvSpPr>
            <p:cNvPr id="9" name="Rectangle 8"/>
            <p:cNvSpPr/>
            <p:nvPr userDrawn="1"/>
          </p:nvSpPr>
          <p:spPr>
            <a:xfrm>
              <a:off x="280639" y="5618628"/>
              <a:ext cx="1815790" cy="73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7" y="5725006"/>
              <a:ext cx="1557454" cy="51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2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129025" y="5667375"/>
            <a:ext cx="1815790" cy="737722"/>
            <a:chOff x="280639" y="5618628"/>
            <a:chExt cx="1815790" cy="737722"/>
          </a:xfrm>
        </p:grpSpPr>
        <p:sp>
          <p:nvSpPr>
            <p:cNvPr id="9" name="Rectangle 8"/>
            <p:cNvSpPr/>
            <p:nvPr userDrawn="1"/>
          </p:nvSpPr>
          <p:spPr>
            <a:xfrm>
              <a:off x="280639" y="5618628"/>
              <a:ext cx="1815790" cy="73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07" y="5725006"/>
              <a:ext cx="1557454" cy="517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146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38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71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2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8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0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C40EE6-AFD2-44BC-A4DA-E5A088113DA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3B9F78-D9F6-489F-941E-E2F460191BB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2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79399F6-FD87-49DA-94FB-6A80C3077D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47683A3-79F7-4FE5-816E-FC9E2F29A3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3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82879" y="6474155"/>
            <a:ext cx="11826241" cy="199909"/>
          </a:xfrm>
          <a:prstGeom prst="rect">
            <a:avLst/>
          </a:prstGeom>
          <a:solidFill>
            <a:srgbClr val="462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12192000" cy="183935"/>
            </a:xfrm>
            <a:prstGeom prst="rect">
              <a:avLst/>
            </a:prstGeom>
            <a:solidFill>
              <a:srgbClr val="A19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6674065"/>
              <a:ext cx="12192000" cy="183935"/>
            </a:xfrm>
            <a:prstGeom prst="rect">
              <a:avLst/>
            </a:prstGeom>
            <a:solidFill>
              <a:srgbClr val="A19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-1" y="183312"/>
              <a:ext cx="182880" cy="6490753"/>
            </a:xfrm>
            <a:prstGeom prst="rect">
              <a:avLst/>
            </a:prstGeom>
            <a:solidFill>
              <a:srgbClr val="A19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2009120" y="183311"/>
              <a:ext cx="182880" cy="6490753"/>
            </a:xfrm>
            <a:prstGeom prst="rect">
              <a:avLst/>
            </a:prstGeom>
            <a:solidFill>
              <a:srgbClr val="A19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846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whatwilltheylearn.com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whatwilltheylearn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D492-D3F9-D6CC-6DE9-E633538587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Governance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D03E59-BF09-BE9A-EE7D-50748AA625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Armand Alacbay</a:t>
            </a:r>
          </a:p>
          <a:p>
            <a:r>
              <a:rPr lang="en-US"/>
              <a:t>American council of trustees and alumni (ACTA)</a:t>
            </a:r>
          </a:p>
        </p:txBody>
      </p:sp>
    </p:spTree>
    <p:extLst>
      <p:ext uri="{BB962C8B-B14F-4D97-AF65-F5344CB8AC3E}">
        <p14:creationId xmlns:p14="http://schemas.microsoft.com/office/powerpoint/2010/main" val="267361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E432-8118-A4E5-0968-C162C14A3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Metrics and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04EB7-988A-B985-C4FD-FBCF56600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567" y="1969830"/>
            <a:ext cx="4477153" cy="420373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31F6DE-000D-EE73-3DAD-246BC8F0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Purdue University model: at-risk metrics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C2E3DE-CD99-91C8-42B4-E3D048940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" y="2440643"/>
            <a:ext cx="4877119" cy="27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47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9F26F-B3B0-78BE-6A56-D44A1864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Colleges Spend Money">
            <a:extLst>
              <a:ext uri="{FF2B5EF4-FFF2-40B4-BE49-F238E27FC236}">
                <a16:creationId xmlns:a16="http://schemas.microsoft.com/office/drawing/2014/main" id="{2286FFA5-87E4-D3C6-46EB-99A94473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2" y="4871629"/>
            <a:ext cx="2771775" cy="7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7EF15A-F851-9E8D-BBA8-8D3D21A07754}"/>
              </a:ext>
            </a:extLst>
          </p:cNvPr>
          <p:cNvSpPr txBox="1"/>
          <p:nvPr/>
        </p:nvSpPr>
        <p:spPr>
          <a:xfrm>
            <a:off x="3448150" y="4972943"/>
            <a:ext cx="497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HowCollegesSpendMoney.com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D42B3-1C6F-1268-5293-6FF2D7FA6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6" y="361709"/>
            <a:ext cx="7620000" cy="3838936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A85BC7-9471-3A21-9331-47088338A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854" y="365748"/>
            <a:ext cx="3173634" cy="3059213"/>
          </a:xfrm>
          <a:prstGeom prst="rect">
            <a:avLst/>
          </a:prstGeom>
        </p:spPr>
      </p:pic>
      <p:pic>
        <p:nvPicPr>
          <p:cNvPr id="8" name="Picture 7" descr="A screenshot of a group of college students&#10;&#10;AI-generated content may be incorrect.">
            <a:extLst>
              <a:ext uri="{FF2B5EF4-FFF2-40B4-BE49-F238E27FC236}">
                <a16:creationId xmlns:a16="http://schemas.microsoft.com/office/drawing/2014/main" id="{4BED7C96-1902-FD10-007C-DD083A00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" t="-9" r="2414" b="-383"/>
          <a:stretch>
            <a:fillRect/>
          </a:stretch>
        </p:blipFill>
        <p:spPr>
          <a:xfrm>
            <a:off x="8546170" y="3805003"/>
            <a:ext cx="3169124" cy="180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7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3DBE6-0F2C-FAC0-D914-1697106E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C2685F-0C5E-3C62-2AFE-A04341A80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740" y="7810399"/>
            <a:ext cx="1336478" cy="835299"/>
          </a:xfrm>
          <a:prstGeom prst="rect">
            <a:avLst/>
          </a:prstGeom>
        </p:spPr>
      </p:pic>
      <p:pic>
        <p:nvPicPr>
          <p:cNvPr id="1028" name="Picture 4" descr="How Colleges Spend Money">
            <a:extLst>
              <a:ext uri="{FF2B5EF4-FFF2-40B4-BE49-F238E27FC236}">
                <a16:creationId xmlns:a16="http://schemas.microsoft.com/office/drawing/2014/main" id="{58752FBA-23CB-7DEE-4FE6-6D9717B1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483" y="4987896"/>
            <a:ext cx="2771775" cy="7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25E48E9-4213-BAA4-9529-3D6E5BC6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73" y="211434"/>
            <a:ext cx="7511358" cy="375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F8A00-5161-EFC9-D6C3-4FCC59A1BF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879"/>
          <a:stretch>
            <a:fillRect/>
          </a:stretch>
        </p:blipFill>
        <p:spPr>
          <a:xfrm>
            <a:off x="328131" y="211434"/>
            <a:ext cx="3108960" cy="1345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9A45B-6E66-B5B0-28E2-4E7696138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11" y="1679157"/>
            <a:ext cx="3108960" cy="1865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D38AF-5F79-7083-E2DE-6B5C7420C7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420"/>
          <a:stretch>
            <a:fillRect/>
          </a:stretch>
        </p:blipFill>
        <p:spPr>
          <a:xfrm>
            <a:off x="328131" y="3666287"/>
            <a:ext cx="3108960" cy="1892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AF8BE-311C-5A12-3E37-8C3379817B36}"/>
              </a:ext>
            </a:extLst>
          </p:cNvPr>
          <p:cNvSpPr txBox="1"/>
          <p:nvPr/>
        </p:nvSpPr>
        <p:spPr>
          <a:xfrm>
            <a:off x="7222679" y="4664815"/>
            <a:ext cx="4641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HCSM Comparison Builder allows users to create their own groups of peers </a:t>
            </a:r>
          </a:p>
        </p:txBody>
      </p:sp>
    </p:spTree>
    <p:extLst>
      <p:ext uri="{BB962C8B-B14F-4D97-AF65-F5344CB8AC3E}">
        <p14:creationId xmlns:p14="http://schemas.microsoft.com/office/powerpoint/2010/main" val="360879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B86323-1AEF-6846-A304-1386F8D9B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28" y="304801"/>
            <a:ext cx="2784426" cy="619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1C4D92-C7C5-ED8A-DCBF-B5DD956BC95B}"/>
              </a:ext>
            </a:extLst>
          </p:cNvPr>
          <p:cNvSpPr txBox="1">
            <a:spLocks/>
          </p:cNvSpPr>
          <p:nvPr/>
        </p:nvSpPr>
        <p:spPr>
          <a:xfrm>
            <a:off x="4921249" y="369977"/>
            <a:ext cx="61220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Academic Program Review</a:t>
            </a:r>
          </a:p>
          <a:p>
            <a:endParaRPr lang="en-US" dirty="0"/>
          </a:p>
          <a:p>
            <a:r>
              <a:rPr lang="en-US" sz="3500" dirty="0"/>
              <a:t>Every 5-10 years, typically 7</a:t>
            </a:r>
          </a:p>
          <a:p>
            <a:r>
              <a:rPr lang="en-US" sz="3500" dirty="0"/>
              <a:t>Input should come jointly from Academic Affairs and Finance committees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“The price for academic program bloat for all is impoverishment of each.” </a:t>
            </a:r>
          </a:p>
          <a:p>
            <a:pPr marL="0" indent="0" algn="r">
              <a:buNone/>
            </a:pPr>
            <a:r>
              <a:rPr lang="en-US" sz="2000" dirty="0"/>
              <a:t>			-Robert C. Dickeson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9233B-2749-9B67-3AE2-9FC9B4EB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Facilitating Meaningful Prioritization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6189B-7261-0F33-C4F9-CCDC40693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History, development, and expectations of the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External demand for the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Internal demand for the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Quality of program inputs and processes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Quality of program outcomes</a:t>
            </a:r>
          </a:p>
          <a:p>
            <a:pPr marL="457200" indent="-457200">
              <a:buFont typeface="+mj-lt"/>
              <a:buAutoNum type="arabicPeriod"/>
            </a:pPr>
            <a:endParaRPr lang="en-US" sz="2400"/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Size, scope, and productivity of the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Revenue and other resources generated by the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Costs and other expenses associated with the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Impact, justification, and overall essentiality of the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Opportunity analysis of the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A814A-03CE-85AB-9136-28F8886DB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665" y="5029199"/>
            <a:ext cx="1223835" cy="122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0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F82CA2-3322-DD7C-E0CC-66DFE74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430" y="278946"/>
            <a:ext cx="4065270" cy="58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6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FA46E9-63EE-4AD4-A5E6-381D8CCDA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051755E-8733-43C3-B113-324EA6AE8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AFA51-340E-B146-7A05-1BBEAC384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009398"/>
            <a:ext cx="7033103" cy="3453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Education results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D1D12E1-1FA6-47FA-8881-515756238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457200"/>
            <a:ext cx="704088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D92115-12B1-EA4B-433C-8F6D73B7E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16" b="1932"/>
          <a:stretch/>
        </p:blipFill>
        <p:spPr>
          <a:xfrm>
            <a:off x="8308484" y="2357960"/>
            <a:ext cx="3400916" cy="841772"/>
          </a:xfrm>
          <a:prstGeom prst="rect">
            <a:avLst/>
          </a:prstGeo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A1E3AB72-FD57-2C39-8FED-4A6AEB96B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4858" y="3817029"/>
            <a:ext cx="3264818" cy="12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07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8E04116-C052-E9D8-9C68-F625E5731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4" y="808073"/>
            <a:ext cx="6269665" cy="5861941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B6EE92D-606E-3615-4A6C-394D08E81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662" y="650215"/>
            <a:ext cx="5339581" cy="5943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45B9B4-EBB4-8CD7-D066-F7EAE9AC09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6" t="46458" r="15433" b="3586"/>
          <a:stretch/>
        </p:blipFill>
        <p:spPr>
          <a:xfrm>
            <a:off x="4832233" y="1699294"/>
            <a:ext cx="1440977" cy="10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38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5532541-3DD3-41E5-8A32-66B3A7E87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2B616-8D14-45CB-A478-6E86E9409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DFC63-1682-487D-9C51-E2AE6A82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5E8F75-14DA-4B0D-9A9D-517CDEDB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22CA6-F7C7-442F-B116-0CE98BFB4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328" y="610997"/>
            <a:ext cx="3705526" cy="5189048"/>
          </a:xfrm>
          <a:prstGeom prst="rect">
            <a:avLst/>
          </a:prstGeom>
          <a:solidFill>
            <a:srgbClr val="FFFF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D82277-C6C3-37EF-0A6D-4FB83442E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6" t="46458" r="15433" b="3586"/>
          <a:stretch/>
        </p:blipFill>
        <p:spPr>
          <a:xfrm>
            <a:off x="763856" y="2062676"/>
            <a:ext cx="3064266" cy="22614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C3F9C0A-ED6A-47AD-8E68-07AD0DD44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0" y="610998"/>
            <a:ext cx="7498925" cy="5178980"/>
          </a:xfrm>
          <a:prstGeom prst="rect">
            <a:avLst/>
          </a:prstGeom>
          <a:solidFill>
            <a:srgbClr val="FFFF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B0EA9EF-3BA9-7990-767A-760D94F29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16" y="1540774"/>
            <a:ext cx="7072816" cy="33052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86F83E-A144-4A18-92C2-0BBCAE06B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13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176A1-5CDE-8F72-E666-CB23A4A099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92088"/>
            <a:ext cx="10058400" cy="779462"/>
          </a:xfrm>
        </p:spPr>
        <p:txBody>
          <a:bodyPr anchor="ctr">
            <a:normAutofit/>
          </a:bodyPr>
          <a:lstStyle/>
          <a:p>
            <a:pPr algn="ctr"/>
            <a:r>
              <a:rPr lang="en-US" sz="4000"/>
              <a:t>National Survey of Student Engagement (NSSE)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24430-1979-6641-DE13-38C26996985F}"/>
              </a:ext>
            </a:extLst>
          </p:cNvPr>
          <p:cNvSpPr txBox="1"/>
          <p:nvPr/>
        </p:nvSpPr>
        <p:spPr>
          <a:xfrm>
            <a:off x="247650" y="971550"/>
            <a:ext cx="668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During the current school year, about how many papers, reports, or other writing tasks of the following lengths have you been assigned?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50F50-5AC2-8027-D1D3-F8E2AF2B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055" y="1617881"/>
            <a:ext cx="7849695" cy="2333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6380DE-6360-ADF4-7982-9C6844C1CD8C}"/>
              </a:ext>
            </a:extLst>
          </p:cNvPr>
          <p:cNvSpPr/>
          <p:nvPr/>
        </p:nvSpPr>
        <p:spPr>
          <a:xfrm>
            <a:off x="4333875" y="2397343"/>
            <a:ext cx="5095875" cy="180975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40A33-52E9-D05A-F439-48A1461BF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545668"/>
            <a:ext cx="4760260" cy="2677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0F6C0-BA94-5834-8267-B0BBD4EC1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99" y="290240"/>
            <a:ext cx="4615848" cy="3078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0FD33-7E8A-7A6D-017D-812E49899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836" y="236452"/>
            <a:ext cx="5042646" cy="2836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4DE220-F10C-D26B-7682-E75FB5EA6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655" y="3280143"/>
            <a:ext cx="2911286" cy="29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DF06D-F601-C05D-2EF8-7A62CEFE5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C26D-31C2-1FF7-8E8A-88D798B277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192088"/>
            <a:ext cx="10058400" cy="779462"/>
          </a:xfrm>
        </p:spPr>
        <p:txBody>
          <a:bodyPr anchor="ctr">
            <a:normAutofit/>
          </a:bodyPr>
          <a:lstStyle/>
          <a:p>
            <a:pPr algn="ctr"/>
            <a:r>
              <a:rPr lang="en-US" sz="4000"/>
              <a:t>National Survey of Student Engagement (NSSE)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9663C-EF68-DEE3-3F0A-C35F2B6F1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336" y="1104900"/>
            <a:ext cx="8088296" cy="2457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DC2783-F8C5-23ED-47A0-2ED029CF1692}"/>
              </a:ext>
            </a:extLst>
          </p:cNvPr>
          <p:cNvSpPr/>
          <p:nvPr/>
        </p:nvSpPr>
        <p:spPr>
          <a:xfrm>
            <a:off x="4505326" y="1903412"/>
            <a:ext cx="5237306" cy="782638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43D1B-8ECA-F9FF-0250-ECECE25F6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11" y="3973512"/>
            <a:ext cx="8473734" cy="17795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3913B7-D1B6-196A-A0DB-1029D0C3C5F2}"/>
              </a:ext>
            </a:extLst>
          </p:cNvPr>
          <p:cNvSpPr/>
          <p:nvPr/>
        </p:nvSpPr>
        <p:spPr>
          <a:xfrm>
            <a:off x="4076701" y="4598986"/>
            <a:ext cx="5923744" cy="982663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389667-69BE-2D31-BF7D-B24135702BCA}"/>
              </a:ext>
            </a:extLst>
          </p:cNvPr>
          <p:cNvSpPr txBox="1"/>
          <p:nvPr/>
        </p:nvSpPr>
        <p:spPr>
          <a:xfrm>
            <a:off x="10296524" y="4857750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41%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CEC72-D318-CCFC-C1C2-D91F9959044A}"/>
              </a:ext>
            </a:extLst>
          </p:cNvPr>
          <p:cNvSpPr txBox="1"/>
          <p:nvPr/>
        </p:nvSpPr>
        <p:spPr>
          <a:xfrm>
            <a:off x="10038544" y="2103199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56%</a:t>
            </a:r>
          </a:p>
        </p:txBody>
      </p:sp>
    </p:spTree>
    <p:extLst>
      <p:ext uri="{BB962C8B-B14F-4D97-AF65-F5344CB8AC3E}">
        <p14:creationId xmlns:p14="http://schemas.microsoft.com/office/powerpoint/2010/main" val="2640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ontent Placeholder 2"/>
          <p:cNvSpPr>
            <a:spLocks noGrp="1"/>
          </p:cNvSpPr>
          <p:nvPr>
            <p:ph idx="4294967295"/>
          </p:nvPr>
        </p:nvSpPr>
        <p:spPr>
          <a:xfrm>
            <a:off x="5319828" y="3938278"/>
            <a:ext cx="4314825" cy="1306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/>
              <a:t>Class of 2009: 36% with </a:t>
            </a:r>
            <a:r>
              <a:rPr lang="en-US" altLang="en-US" b="1"/>
              <a:t>no significant learning improvement</a:t>
            </a:r>
          </a:p>
        </p:txBody>
      </p:sp>
      <p:pic>
        <p:nvPicPr>
          <p:cNvPr id="901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1" y="858072"/>
            <a:ext cx="3265487" cy="494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14875" y="1374775"/>
            <a:ext cx="6638925" cy="2073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US" altLang="en-US"/>
              <a:t>“Large numbers of college students report that they </a:t>
            </a:r>
            <a:r>
              <a:rPr lang="en-US" altLang="en-US" i="1"/>
              <a:t>experience only limited academic demands and invest only limited effort in their academic endeavors.”</a:t>
            </a:r>
          </a:p>
        </p:txBody>
      </p:sp>
    </p:spTree>
    <p:extLst>
      <p:ext uri="{BB962C8B-B14F-4D97-AF65-F5344CB8AC3E}">
        <p14:creationId xmlns:p14="http://schemas.microsoft.com/office/powerpoint/2010/main" val="747870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36FCB0-422D-B66F-80DF-30191EA86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14" y="407553"/>
            <a:ext cx="2579286" cy="5764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22AE5-5BAA-E9EA-7607-85ED19BF3B88}"/>
              </a:ext>
            </a:extLst>
          </p:cNvPr>
          <p:cNvSpPr txBox="1"/>
          <p:nvPr/>
        </p:nvSpPr>
        <p:spPr>
          <a:xfrm>
            <a:off x="5201932" y="18986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Collegiate Learning Assessment (CLA)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75D36-4323-081B-DDE1-287F099B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4476750"/>
            <a:ext cx="1631950" cy="16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40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AE58E-BF2C-1534-3D66-3C66A1D2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69E22-AF6C-1627-4DF4-7E3FC4CF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14" y="407553"/>
            <a:ext cx="2579286" cy="57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F5182-EEAB-CA2C-BFEF-EB8494AB2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226" y="1155700"/>
            <a:ext cx="6839194" cy="4115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4168AE-BC7D-2B66-F707-435748F8611D}"/>
              </a:ext>
            </a:extLst>
          </p:cNvPr>
          <p:cNvSpPr/>
          <p:nvPr/>
        </p:nvSpPr>
        <p:spPr>
          <a:xfrm>
            <a:off x="9544050" y="1524000"/>
            <a:ext cx="1990725" cy="336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17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2C09B-CE52-C642-C0A6-16397A2B0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C6E43-C53D-E06C-F5F1-994A75D76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14" y="407553"/>
            <a:ext cx="2579286" cy="57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BF8A33-10AD-D83A-2068-875B396E9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35" y="724896"/>
            <a:ext cx="7432533" cy="49801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998618-C3BA-A962-BA5C-D69D1715E764}"/>
              </a:ext>
            </a:extLst>
          </p:cNvPr>
          <p:cNvSpPr/>
          <p:nvPr/>
        </p:nvSpPr>
        <p:spPr>
          <a:xfrm>
            <a:off x="8164111" y="2571751"/>
            <a:ext cx="636989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98754-2B5C-F877-944C-4BDCFB72413B}"/>
              </a:ext>
            </a:extLst>
          </p:cNvPr>
          <p:cNvSpPr/>
          <p:nvPr/>
        </p:nvSpPr>
        <p:spPr>
          <a:xfrm>
            <a:off x="8174822" y="4418606"/>
            <a:ext cx="636989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4916BE-D022-34D2-5DCF-71E4AFDCE2F3}"/>
              </a:ext>
            </a:extLst>
          </p:cNvPr>
          <p:cNvSpPr/>
          <p:nvPr/>
        </p:nvSpPr>
        <p:spPr>
          <a:xfrm>
            <a:off x="10070297" y="2571751"/>
            <a:ext cx="1597828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A202A-5357-79B7-0CD8-B98C0857EC3B}"/>
              </a:ext>
            </a:extLst>
          </p:cNvPr>
          <p:cNvSpPr/>
          <p:nvPr/>
        </p:nvSpPr>
        <p:spPr>
          <a:xfrm>
            <a:off x="10070297" y="4418606"/>
            <a:ext cx="1597828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 descr="A picture containing text, clip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3E8AFDF-E835-9239-F11D-846EFA090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0" y="2435164"/>
            <a:ext cx="6834511" cy="225538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04C1A7C-89CB-FBAD-0950-5E4688177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2148" y="944381"/>
            <a:ext cx="3845052" cy="4294370"/>
          </a:xfrm>
        </p:spPr>
        <p:txBody>
          <a:bodyPr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B2B98-BA42-5A31-0359-60321BC0686E}"/>
              </a:ext>
            </a:extLst>
          </p:cNvPr>
          <p:cNvSpPr txBox="1"/>
          <p:nvPr/>
        </p:nvSpPr>
        <p:spPr>
          <a:xfrm>
            <a:off x="2346960" y="5173980"/>
            <a:ext cx="468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www.WhatWillTheyLearn.com</a:t>
            </a:r>
          </a:p>
        </p:txBody>
      </p:sp>
    </p:spTree>
    <p:extLst>
      <p:ext uri="{BB962C8B-B14F-4D97-AF65-F5344CB8AC3E}">
        <p14:creationId xmlns:p14="http://schemas.microsoft.com/office/powerpoint/2010/main" val="1353957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668B1-54F0-8BFC-3369-049A88555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0589"/>
            <a:ext cx="3189270" cy="326718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Will Students Learn in the Classroom?</a:t>
            </a: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5D753-A96F-FD8A-2126-F7B64B057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2270589"/>
            <a:ext cx="3427283" cy="3882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ACTA’s What Will They Learn?® project grades the core curricula at colleges and universities on an </a:t>
            </a:r>
            <a:r>
              <a:rPr lang="en-US" b="1">
                <a:latin typeface="Century Gothic" panose="020B0502020202020204" pitchFamily="34" charset="0"/>
              </a:rPr>
              <a:t>“A+” through “F” scale </a:t>
            </a:r>
            <a:r>
              <a:rPr lang="en-US">
                <a:latin typeface="Century Gothic" panose="020B0502020202020204" pitchFamily="34" charset="0"/>
              </a:rPr>
              <a:t>based on </a:t>
            </a:r>
            <a:r>
              <a:rPr lang="en-US" b="1">
                <a:latin typeface="Century Gothic" panose="020B0502020202020204" pitchFamily="34" charset="0"/>
              </a:rPr>
              <a:t>how many of the seven WWTL subjects they require </a:t>
            </a:r>
            <a:r>
              <a:rPr lang="en-US">
                <a:latin typeface="Century Gothic" panose="020B0502020202020204" pitchFamily="34" charset="0"/>
              </a:rPr>
              <a:t>students to study. This year, only 7 of over 1,100 colleges earned an “A+”.</a:t>
            </a:r>
            <a:endParaRPr lang="en-US" sz="360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7E1E9-730A-F85F-8002-3BD2818BCD3B}"/>
              </a:ext>
            </a:extLst>
          </p:cNvPr>
          <p:cNvSpPr txBox="1"/>
          <p:nvPr/>
        </p:nvSpPr>
        <p:spPr>
          <a:xfrm>
            <a:off x="8451604" y="2270589"/>
            <a:ext cx="3197701" cy="35057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Subjects Areas Evaluated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Foreign Language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Literature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Government &amp; History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Mathematics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Science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5" name="Content Placeholder 9" descr="A picture containing text, clipa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BFE98E8-115C-D0B5-7D17-A830972DF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6" y="5128906"/>
            <a:ext cx="1634453" cy="5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87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BF7B72C8-89BF-7D86-8022-72069BEA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B0BA4D-4256-4551-8503-1621FDE28064}" type="slidenum">
              <a:rPr lang="en-US" altLang="en-US">
                <a:solidFill>
                  <a:srgbClr val="FFFFFF"/>
                </a:solidFill>
              </a:rPr>
              <a:pPr/>
              <a:t>27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86018" name="Content Placeholder 4">
            <a:extLst>
              <a:ext uri="{FF2B5EF4-FFF2-40B4-BE49-F238E27FC236}">
                <a16:creationId xmlns:a16="http://schemas.microsoft.com/office/drawing/2014/main" id="{71B3161B-4484-2002-A04A-1A53D52C9B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9948"/>
          <a:stretch>
            <a:fillRect/>
          </a:stretch>
        </p:blipFill>
        <p:spPr>
          <a:xfrm>
            <a:off x="3272790" y="238171"/>
            <a:ext cx="5985510" cy="606452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C295A1-C002-ED44-7E14-70C67B63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/>
              <a:t>Freedom of Expression and Intellectual Diversity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5440B-826F-45ED-C5F6-0FFC25061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32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AA7C-ACD5-54A2-CA17-C80AB05E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370517"/>
            <a:ext cx="5708356" cy="19825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ACTA Gold Standard for Freedom of Expression™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742B0E92-260C-2081-F6F5-105F88E81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83" y="782229"/>
            <a:ext cx="4287379" cy="5550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ED7F7C-4566-ABAF-D42C-84927074F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144" y="3939988"/>
            <a:ext cx="1702174" cy="170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3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D58A9-3951-DF22-53AF-C614474C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26" y="480907"/>
            <a:ext cx="4565227" cy="57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0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EA642F-5B71-358B-1BA8-5E87737C2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510348"/>
            <a:ext cx="11334750" cy="423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917FF-4FC6-74C3-8F55-DC34F98BCE88}"/>
              </a:ext>
            </a:extLst>
          </p:cNvPr>
          <p:cNvSpPr txBox="1"/>
          <p:nvPr/>
        </p:nvSpPr>
        <p:spPr>
          <a:xfrm>
            <a:off x="1594625" y="5258020"/>
            <a:ext cx="9835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https://www.goacta.org/campus-freedom-initiative/va-report-card/</a:t>
            </a:r>
          </a:p>
        </p:txBody>
      </p:sp>
    </p:spTree>
    <p:extLst>
      <p:ext uri="{BB962C8B-B14F-4D97-AF65-F5344CB8AC3E}">
        <p14:creationId xmlns:p14="http://schemas.microsoft.com/office/powerpoint/2010/main" val="200476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CCB6F8-35CB-D8D6-70EC-71916B5FD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7418" y="893641"/>
            <a:ext cx="3982447" cy="48736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C5E36E-5E7A-9901-F746-F1C54F5EA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88" y="495300"/>
            <a:ext cx="4151312" cy="536575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“It will be then for the wisdom &amp; discretion of the visitors to devise &amp; perfect a proper system of government, which, if it be founded in reason &amp; comity, will be more likely to nourish, in the minds of our youth, the combined spirit of order &amp; self respect, so congenial with our political institutions, and so important to be woven into the American character.”</a:t>
            </a:r>
          </a:p>
          <a:p>
            <a:endParaRPr lang="en-US" sz="2000" dirty="0"/>
          </a:p>
          <a:p>
            <a:r>
              <a:rPr lang="en-US" sz="1800" dirty="0"/>
              <a:t>Report of the Board of Commissioners for the University of Virginia to the Virginia General Assembly (1818)</a:t>
            </a:r>
          </a:p>
        </p:txBody>
      </p:sp>
    </p:spTree>
    <p:extLst>
      <p:ext uri="{BB962C8B-B14F-4D97-AF65-F5344CB8AC3E}">
        <p14:creationId xmlns:p14="http://schemas.microsoft.com/office/powerpoint/2010/main" val="250675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F9AA6C-B16F-6F95-0B8B-2B2E6604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§ 23.1-1304. Governing boards; additional duties; educational programs.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F9218-3F85-A88E-1926-61397AF2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endParaRPr lang="en-US" dirty="0"/>
          </a:p>
          <a:p>
            <a:pPr fontAlgn="base"/>
            <a:r>
              <a:rPr lang="en-US" sz="2800" i="1" dirty="0"/>
              <a:t>B. Educational programs for the governing boards of public institutions of higher education shall include presentations relating to:</a:t>
            </a:r>
          </a:p>
          <a:p>
            <a:pPr fontAlgn="base"/>
            <a:r>
              <a:rPr lang="en-US" sz="2800" b="1" i="1" dirty="0"/>
              <a:t>1. Board members' primary duty to the citizens of the Commonwealth;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7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3AB0AC-8992-80DE-C052-3BF08AC11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3" y="393430"/>
            <a:ext cx="4336404" cy="5641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37B3C-C911-23FC-5782-600669FFC0A2}"/>
              </a:ext>
            </a:extLst>
          </p:cNvPr>
          <p:cNvSpPr txBox="1"/>
          <p:nvPr/>
        </p:nvSpPr>
        <p:spPr>
          <a:xfrm>
            <a:off x="5331759" y="1159912"/>
            <a:ext cx="6507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“Board members should be receptive to all, but</a:t>
            </a:r>
          </a:p>
          <a:p>
            <a:r>
              <a:rPr lang="en-US" sz="3600"/>
              <a:t>beholden to none. Their indispensable value to</a:t>
            </a:r>
          </a:p>
          <a:p>
            <a:r>
              <a:rPr lang="en-US" sz="3600"/>
              <a:t>students, institutions, and to the nation rests upon</a:t>
            </a:r>
          </a:p>
          <a:p>
            <a:r>
              <a:rPr lang="en-US" sz="3600"/>
              <a:t>their independent judgment.”</a:t>
            </a:r>
          </a:p>
        </p:txBody>
      </p:sp>
    </p:spTree>
    <p:extLst>
      <p:ext uri="{BB962C8B-B14F-4D97-AF65-F5344CB8AC3E}">
        <p14:creationId xmlns:p14="http://schemas.microsoft.com/office/powerpoint/2010/main" val="6071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A4C87D-6F58-B7E3-6489-6BB6185ED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Before meetings</a:t>
            </a:r>
          </a:p>
          <a:p>
            <a:pPr lvl="1"/>
            <a:r>
              <a:rPr lang="en-US" sz="2400" dirty="0"/>
              <a:t>Set expectations </a:t>
            </a:r>
          </a:p>
          <a:p>
            <a:pPr lvl="1"/>
            <a:r>
              <a:rPr lang="en-US" sz="2400" u="sng" dirty="0"/>
              <a:t>Complete</a:t>
            </a:r>
            <a:r>
              <a:rPr lang="en-US" sz="2400" dirty="0"/>
              <a:t> set of materials to Visitors at least 7-10 days before</a:t>
            </a:r>
          </a:p>
          <a:p>
            <a:pPr lvl="1"/>
            <a:r>
              <a:rPr lang="en-US" sz="2400" dirty="0"/>
              <a:t>Concise (no “death by PowerPoint”) but comprehensive board books</a:t>
            </a:r>
          </a:p>
          <a:p>
            <a:r>
              <a:rPr lang="en-US" sz="2800" dirty="0"/>
              <a:t>At meetings</a:t>
            </a:r>
          </a:p>
          <a:p>
            <a:pPr lvl="1"/>
            <a:r>
              <a:rPr lang="en-US" sz="2400" dirty="0"/>
              <a:t>Be judicious about consent agendas</a:t>
            </a:r>
          </a:p>
          <a:p>
            <a:pPr lvl="1"/>
            <a:r>
              <a:rPr lang="en-US" sz="2400" dirty="0"/>
              <a:t>Allocate time for substantive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3F8A-4BB0-45E5-5CAA-F184FFD0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</a:t>
            </a:r>
          </a:p>
        </p:txBody>
      </p:sp>
    </p:spTree>
    <p:extLst>
      <p:ext uri="{BB962C8B-B14F-4D97-AF65-F5344CB8AC3E}">
        <p14:creationId xmlns:p14="http://schemas.microsoft.com/office/powerpoint/2010/main" val="18509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62E89-4811-849B-2BA9-14AC5FE6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9C12B9-4B94-D073-792F-12F8A6557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Before meetings</a:t>
            </a:r>
          </a:p>
          <a:p>
            <a:pPr lvl="1"/>
            <a:r>
              <a:rPr lang="en-US" sz="2400" dirty="0"/>
              <a:t>Set expectations </a:t>
            </a:r>
          </a:p>
          <a:p>
            <a:pPr lvl="1"/>
            <a:r>
              <a:rPr lang="en-US" sz="2400" u="sng" dirty="0"/>
              <a:t>Complete</a:t>
            </a:r>
            <a:r>
              <a:rPr lang="en-US" sz="2400" dirty="0"/>
              <a:t> set of materials to Visitors at least 7-10 days before</a:t>
            </a:r>
          </a:p>
          <a:p>
            <a:pPr lvl="1"/>
            <a:r>
              <a:rPr lang="en-US" sz="2400" dirty="0"/>
              <a:t>Concise (no “death by PowerPoint”) but comprehensive board books</a:t>
            </a:r>
          </a:p>
          <a:p>
            <a:r>
              <a:rPr lang="en-US" sz="2800" dirty="0"/>
              <a:t>At meetings</a:t>
            </a:r>
          </a:p>
          <a:p>
            <a:pPr lvl="1"/>
            <a:r>
              <a:rPr lang="en-US" sz="2400" dirty="0"/>
              <a:t>Be judicious about consent agendas</a:t>
            </a:r>
          </a:p>
          <a:p>
            <a:pPr lvl="1"/>
            <a:r>
              <a:rPr lang="en-US" sz="2400" dirty="0"/>
              <a:t>Allocate time for substantive discussion</a:t>
            </a:r>
          </a:p>
          <a:p>
            <a:pPr lvl="1"/>
            <a:r>
              <a:rPr lang="en-US" sz="2400" b="1" dirty="0"/>
              <a:t>Consider tasking Governance committee to assess adequate information flow to Visitors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95F50A-116C-EAF7-5077-215B4477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</a:t>
            </a:r>
          </a:p>
        </p:txBody>
      </p:sp>
    </p:spTree>
    <p:extLst>
      <p:ext uri="{BB962C8B-B14F-4D97-AF65-F5344CB8AC3E}">
        <p14:creationId xmlns:p14="http://schemas.microsoft.com/office/powerpoint/2010/main" val="411433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46650-76DA-F0CC-F420-BF73BA7F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0" y="233124"/>
            <a:ext cx="3714039" cy="59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BFA85-92EF-ECEF-B2E6-CB2E4F42E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24" y="814986"/>
            <a:ext cx="3448531" cy="5068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936298-E1C3-DF7A-D983-3C66E93B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514" y="2404782"/>
            <a:ext cx="1469092" cy="14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782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ACT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BE4F0A"/>
      </a:accent1>
      <a:accent2>
        <a:srgbClr val="512651"/>
      </a:accent2>
      <a:accent3>
        <a:srgbClr val="89C24E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A Presentation Template" id="{9D94501B-62FE-479F-8A1F-A19EAD6919F0}" vid="{AECCC2DC-D5FE-423C-A27B-E8F57AC7FEE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186</TotalTime>
  <Words>816</Words>
  <Application>Microsoft Office PowerPoint</Application>
  <PresentationFormat>Widescreen</PresentationFormat>
  <Paragraphs>102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Century Gothic</vt:lpstr>
      <vt:lpstr>Gill Sans MT</vt:lpstr>
      <vt:lpstr>Wingdings 2</vt:lpstr>
      <vt:lpstr>Retrospect</vt:lpstr>
      <vt:lpstr>Dividend</vt:lpstr>
      <vt:lpstr>Office Theme</vt:lpstr>
      <vt:lpstr>Governance 101</vt:lpstr>
      <vt:lpstr>PowerPoint Presentation</vt:lpstr>
      <vt:lpstr>PowerPoint Presentation</vt:lpstr>
      <vt:lpstr>PowerPoint Presentation</vt:lpstr>
      <vt:lpstr>§ 23.1-1304. Governing boards; additional duties; educational programs.</vt:lpstr>
      <vt:lpstr>PowerPoint Presentation</vt:lpstr>
      <vt:lpstr>General Principles</vt:lpstr>
      <vt:lpstr>General Principles</vt:lpstr>
      <vt:lpstr>PowerPoint Presentation</vt:lpstr>
      <vt:lpstr>Metrics and Evaluation</vt:lpstr>
      <vt:lpstr>PowerPoint Presentation</vt:lpstr>
      <vt:lpstr>PowerPoint Presentation</vt:lpstr>
      <vt:lpstr>PowerPoint Presentation</vt:lpstr>
      <vt:lpstr>Facilitating Meaningful Prioritization</vt:lpstr>
      <vt:lpstr>PowerPoint Presentation</vt:lpstr>
      <vt:lpstr>Education results</vt:lpstr>
      <vt:lpstr>PowerPoint Presentation</vt:lpstr>
      <vt:lpstr>PowerPoint Presentation</vt:lpstr>
      <vt:lpstr>National Survey of Student Engagement (NSSE)</vt:lpstr>
      <vt:lpstr>National Survey of Student Engagement (NSSE)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Will Students Learn in the Classroom?   </vt:lpstr>
      <vt:lpstr>PowerPoint Presentation</vt:lpstr>
      <vt:lpstr>Freedom of Expression and Intellectual Diversity</vt:lpstr>
      <vt:lpstr>ACTA Gold Standard for Freedom of Expression™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Armand Alacbay</dc:creator>
  <cp:lastModifiedBy>Osberger, Laura (SCHEV)</cp:lastModifiedBy>
  <cp:revision>2</cp:revision>
  <dcterms:created xsi:type="dcterms:W3CDTF">2025-10-08T19:34:57Z</dcterms:created>
  <dcterms:modified xsi:type="dcterms:W3CDTF">2025-11-11T18:47:43Z</dcterms:modified>
</cp:coreProperties>
</file>