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5" r:id="rId4"/>
  </p:sldMasterIdLst>
  <p:notesMasterIdLst>
    <p:notesMasterId r:id="rId21"/>
  </p:notesMasterIdLst>
  <p:handoutMasterIdLst>
    <p:handoutMasterId r:id="rId22"/>
  </p:handoutMasterIdLst>
  <p:sldIdLst>
    <p:sldId id="321" r:id="rId5"/>
    <p:sldId id="313" r:id="rId6"/>
    <p:sldId id="322" r:id="rId7"/>
    <p:sldId id="338" r:id="rId8"/>
    <p:sldId id="332" r:id="rId9"/>
    <p:sldId id="345" r:id="rId10"/>
    <p:sldId id="324" r:id="rId11"/>
    <p:sldId id="325" r:id="rId12"/>
    <p:sldId id="333" r:id="rId13"/>
    <p:sldId id="346" r:id="rId14"/>
    <p:sldId id="330" r:id="rId15"/>
    <p:sldId id="337" r:id="rId16"/>
    <p:sldId id="340" r:id="rId17"/>
    <p:sldId id="341" r:id="rId18"/>
    <p:sldId id="339" r:id="rId19"/>
    <p:sldId id="344" r:id="rId20"/>
  </p:sldIdLst>
  <p:sldSz cx="9144000" cy="5143500" type="screen16x9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1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endy Kang" initials="W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0558A"/>
    <a:srgbClr val="E6A158"/>
    <a:srgbClr val="6F90B8"/>
    <a:srgbClr val="558476"/>
    <a:srgbClr val="293E6B"/>
    <a:srgbClr val="C9282D"/>
    <a:srgbClr val="9BBB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83" autoAdjust="0"/>
    <p:restoredTop sz="96287" autoAdjust="0"/>
  </p:normalViewPr>
  <p:slideViewPr>
    <p:cSldViewPr snapToGrid="0">
      <p:cViewPr varScale="1">
        <p:scale>
          <a:sx n="116" d="100"/>
          <a:sy n="116" d="100"/>
        </p:scale>
        <p:origin x="264" y="82"/>
      </p:cViewPr>
      <p:guideLst>
        <p:guide orient="horz" pos="2160"/>
        <p:guide pos="384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-3000" y="-102"/>
      </p:cViewPr>
      <p:guideLst>
        <p:guide orient="horz" pos="2932"/>
        <p:guide pos="221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4154" cy="465773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7327" y="0"/>
            <a:ext cx="3044153" cy="465773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B2C3F58D-9FB0-4E2E-B33B-17E55D4CA839}" type="datetimeFigureOut">
              <a:rPr lang="en-US" smtClean="0"/>
              <a:t>11/12/2025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1738"/>
            <a:ext cx="3044154" cy="465773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7327" y="8841738"/>
            <a:ext cx="3044153" cy="465773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CCDA6F7F-6CBB-4504-BD7C-66F59B625F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638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B7A81492-5103-48C4-8A87-49DD3E94C8EE}" type="datetimeFigureOut">
              <a:rPr lang="en-US" smtClean="0"/>
              <a:t>11/12/2025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6412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1" y="4480004"/>
            <a:ext cx="5618480" cy="3665459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0"/>
            <a:ext cx="3043343" cy="467070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0"/>
            <a:ext cx="3043343" cy="467070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EC367B0E-1E71-4D88-8913-6EBD9A6B74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130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7602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2339D8-E218-CD3B-FED3-38A998220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C85373-CE6F-7C9C-0725-CB108D4142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489A88-8E17-9A22-95CC-84DD061783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C92E61-F66E-4284-7EBF-762E9A1715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3203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3ECD5-CE89-34EA-1082-E87D3F1FC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4C0931-152E-9702-6926-93DD68E439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FB0C75-1C85-CE5F-A96B-78B70BDFC4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3EF914-72E2-10ED-9C9F-2CD6DEE435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0453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2BEAA1-FD10-9897-AA5E-E5152AF887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F586B6B-1208-56E6-B132-ADBBA71D50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D640E9-7B3B-866D-06BC-BB8A78722D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F7692B-510A-5307-8F09-FABE2951A5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2075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E1FC28-A035-221A-66D1-59DB8BF56C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2C54F3-DF48-78BE-D954-AE0ACB8EF9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5E001C0-6E4F-98D2-BD6A-94486BAE0A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4DE0BF-3CA7-67BB-5B78-A34D5BED3C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6523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C9681C-306F-E5B8-0518-F844DB0D1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D12E9A-2101-CC56-82B0-DC889F87F2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5DA2D3E-D808-9F49-1650-13FE4933F7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0D601E-94BC-E29A-D111-5753AA2C2A2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2913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687986-17DD-798D-B5A9-357D4E601B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8E266B-EB50-AA1F-B2E7-59D7C47D53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1D1A2E-DC10-BF12-57DC-068BFE6FC7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B03E5B-A80B-B7BD-2A53-A86C098616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021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842C7-13A6-EDE3-D5FC-601B847834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A198215-5956-F1E2-8546-D401ABBE29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E7C320-6C3F-3466-4FC3-3EE9B4E706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C13CF3-313A-4943-24C2-A4BA1D2496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8219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B7D76C-DFAA-A34C-7850-8778D91E6B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A5FBDD-6C5A-5D49-1990-B23F147F93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F23CCF0-4639-B151-B01C-E0C93D3B5E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AC20A6-0D22-364F-DFC7-B7F6AF7F11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5829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E8DDCE-B125-37EA-AFA5-85B7FB0F18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8A25FA-4D55-DFA5-8D09-7B5A31E8AC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804DD9-1AAB-0A6A-5290-60932265BD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0F82C7-C29C-05BA-708D-38E0921CE3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9450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71B2FD-4D60-911A-49CD-3177A04CC0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3AB86F-C40E-897F-18FE-5520BACF6F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10D327-8F86-F243-85AC-09A3F0A3B8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B2E6D1-2D44-8950-F3E3-583EE95D82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9727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D322D1-6F70-77F9-0229-199DDF85FD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6623049-EC8E-A75D-8728-F522805163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83E7926-1EFB-1644-601C-0184ACE8D8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149C34-B8BD-9159-EE50-55047A25745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4578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56288-076C-4677-9414-B701F1C3D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3A5A9B7-FA27-8C6E-EC3D-75F200DF94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DAE246-DAFA-0D3E-39DD-6EB3E17123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23A2B2-6CC1-503E-8AF9-926D4C10B6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4641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56F85-64E3-EA61-5533-2D121CB802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0D2803-64E2-15BF-1B0C-BBBA850714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70DE34-4C5D-D55C-44BB-89C04A3408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BEE86E-B192-491F-51B2-D7BBE790B6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4637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868E8C-60F7-3D10-85A5-8A79C3694F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89D534-9382-111E-524A-E3D653AEA4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8F1E69-413D-25B7-2E1D-191606EE1A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BD8585-F3CD-2E6A-8AE6-CDAC5FD7C4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341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457200" y="361950"/>
            <a:ext cx="82296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-28575" y="3505200"/>
            <a:ext cx="9172575" cy="1639199"/>
            <a:chOff x="-28575" y="3505200"/>
            <a:chExt cx="9172575" cy="1639199"/>
          </a:xfrm>
        </p:grpSpPr>
        <p:sp>
          <p:nvSpPr>
            <p:cNvPr id="13" name="Rectangle 12" descr="blue background" title="Blue background"/>
            <p:cNvSpPr/>
            <p:nvPr userDrawn="1"/>
          </p:nvSpPr>
          <p:spPr>
            <a:xfrm>
              <a:off x="-10486" y="3505200"/>
              <a:ext cx="9154486" cy="1639199"/>
            </a:xfrm>
            <a:prstGeom prst="rect">
              <a:avLst/>
            </a:prstGeom>
            <a:solidFill>
              <a:srgbClr val="2055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Picture 13" descr="SCHEV" title="State Council of Higher Edcation for Virginia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2206" y="3787366"/>
              <a:ext cx="5015819" cy="902847"/>
            </a:xfrm>
            <a:prstGeom prst="rect">
              <a:avLst/>
            </a:prstGeom>
          </p:spPr>
        </p:pic>
        <p:pic>
          <p:nvPicPr>
            <p:cNvPr id="1026" name="Picture 2" descr="graphic element" title="graphic element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8575" y="4838700"/>
              <a:ext cx="9163050" cy="190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1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399" y="2219325"/>
            <a:ext cx="7324725" cy="10287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73400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715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742951"/>
            <a:ext cx="9144000" cy="1102519"/>
          </a:xfrm>
          <a:prstGeom prst="rect">
            <a:avLst/>
          </a:prstGeom>
        </p:spPr>
        <p:txBody>
          <a:bodyPr/>
          <a:lstStyle>
            <a:lvl1pPr algn="ctr">
              <a:defRPr baseline="0"/>
            </a:lvl1pPr>
          </a:lstStyle>
          <a:p>
            <a:r>
              <a:rPr lang="en-US" dirty="0"/>
              <a:t>Section Title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93634" y="1989233"/>
            <a:ext cx="6400800" cy="13144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SUBTITLE 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4E195D4-3F35-4E05-B500-7E7FD17C6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570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4E195D4-3F35-4E05-B500-7E7FD17C6DB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81433" y="1035703"/>
            <a:ext cx="7543800" cy="3459179"/>
          </a:xfrm>
          <a:prstGeom prst="rect">
            <a:avLst/>
          </a:prstGeom>
        </p:spPr>
        <p:txBody>
          <a:bodyPr/>
          <a:lstStyle>
            <a:lvl1pPr marL="457200" indent="-274320" algn="l">
              <a:buFont typeface="Arial" panose="020B0604020202020204" pitchFamily="34" charset="0"/>
              <a:buChar char="•"/>
              <a:defRPr sz="3200"/>
            </a:lvl1pPr>
            <a:lvl2pPr marL="800100" indent="-342900" algn="l">
              <a:buFont typeface="Arial" panose="020B0604020202020204" pitchFamily="34" charset="0"/>
              <a:buChar char="•"/>
              <a:defRPr baseline="0"/>
            </a:lvl2pPr>
            <a:lvl3pPr algn="l">
              <a:defRPr baseline="0"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itle 21"/>
          <p:cNvSpPr>
            <a:spLocks noGrp="1"/>
          </p:cNvSpPr>
          <p:nvPr>
            <p:ph type="title" hasCustomPrompt="1"/>
          </p:nvPr>
        </p:nvSpPr>
        <p:spPr>
          <a:xfrm>
            <a:off x="146304" y="215258"/>
            <a:ext cx="8292616" cy="6096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000"/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6" name="Straight Connector 5" descr="underline" title="title underline"/>
          <p:cNvCxnSpPr/>
          <p:nvPr userDrawn="1"/>
        </p:nvCxnSpPr>
        <p:spPr>
          <a:xfrm>
            <a:off x="187286" y="837283"/>
            <a:ext cx="8449937" cy="0"/>
          </a:xfrm>
          <a:prstGeom prst="line">
            <a:avLst/>
          </a:prstGeom>
          <a:ln w="19050">
            <a:solidFill>
              <a:srgbClr val="20558A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981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ng Title 2 lines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697" y="868869"/>
            <a:ext cx="6400800" cy="609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 if needed 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4E195D4-3F35-4E05-B500-7E7FD17C6DB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21"/>
          <p:cNvSpPr>
            <a:spLocks noGrp="1"/>
          </p:cNvSpPr>
          <p:nvPr>
            <p:ph type="title" hasCustomPrompt="1"/>
          </p:nvPr>
        </p:nvSpPr>
        <p:spPr>
          <a:xfrm>
            <a:off x="146304" y="215258"/>
            <a:ext cx="8292616" cy="6096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000" baseline="0"/>
            </a:lvl1pPr>
          </a:lstStyle>
          <a:p>
            <a:r>
              <a:rPr lang="en-US" dirty="0"/>
              <a:t>Page Title – use if have long title</a:t>
            </a:r>
          </a:p>
        </p:txBody>
      </p:sp>
      <p:cxnSp>
        <p:nvCxnSpPr>
          <p:cNvPr id="4" name="Straight Connector 3" descr="underline for title" title="line divider"/>
          <p:cNvCxnSpPr/>
          <p:nvPr userDrawn="1"/>
        </p:nvCxnSpPr>
        <p:spPr>
          <a:xfrm>
            <a:off x="187286" y="837283"/>
            <a:ext cx="8449937" cy="0"/>
          </a:xfrm>
          <a:prstGeom prst="line">
            <a:avLst/>
          </a:prstGeom>
          <a:ln w="19050">
            <a:solidFill>
              <a:srgbClr val="20558A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87325" y="1544370"/>
            <a:ext cx="8450263" cy="2941638"/>
          </a:xfrm>
          <a:prstGeom prst="rect">
            <a:avLst/>
          </a:prstGeom>
        </p:spPr>
        <p:txBody>
          <a:bodyPr/>
          <a:lstStyle>
            <a:lvl1pPr marL="457200" indent="-274320" algn="l">
              <a:buFont typeface="Arial" panose="020B0604020202020204" pitchFamily="34" charset="0"/>
              <a:buChar char="•"/>
              <a:defRPr sz="3200"/>
            </a:lvl1pPr>
            <a:lvl2pPr marL="800100" indent="-342900" algn="l">
              <a:buFont typeface="Arial" panose="020B0604020202020204" pitchFamily="34" charset="0"/>
              <a:buChar char="•"/>
              <a:defRPr baseline="0"/>
            </a:lvl2pPr>
            <a:lvl3pPr algn="l">
              <a:defRPr/>
            </a:lvl3pPr>
            <a:lvl4pPr marL="1714500" indent="-342900" algn="l">
              <a:buFont typeface="Arial" panose="020B0604020202020204" pitchFamily="34" charset="0"/>
              <a:buChar char="•"/>
              <a:defRPr/>
            </a:lvl4pPr>
            <a:lvl5pPr marL="2171700" indent="-342900" algn="l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77533590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1614" y="1138687"/>
            <a:ext cx="4175185" cy="3455937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chemeClr val="tx1"/>
                </a:solidFill>
              </a:defRPr>
            </a:lvl1pPr>
            <a:lvl2pPr marL="740664" indent="-320040" algn="l">
              <a:buFont typeface="Arial" panose="020B0604020202020204" pitchFamily="34" charset="0"/>
              <a:buChar char="•"/>
              <a:defRPr sz="2800" baseline="0"/>
            </a:lvl2pPr>
            <a:lvl3pPr indent="-320040" algn="l">
              <a:defRPr sz="2400">
                <a:latin typeface="Franklin Gothic Medium Cond" panose="020B0606030402020204" pitchFamily="34" charset="0"/>
              </a:defRPr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4E195D4-3F35-4E05-B500-7E7FD17C6DB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87286" y="837283"/>
            <a:ext cx="8449937" cy="0"/>
          </a:xfrm>
          <a:prstGeom prst="line">
            <a:avLst/>
          </a:prstGeom>
          <a:ln w="19050">
            <a:solidFill>
              <a:srgbClr val="20558A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187286" y="1144438"/>
            <a:ext cx="4175185" cy="3455937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chemeClr val="tx1"/>
                </a:solidFill>
              </a:defRPr>
            </a:lvl1pPr>
            <a:lvl2pPr marL="740664" indent="-320040" algn="l">
              <a:buFont typeface="Arial" panose="020B0604020202020204" pitchFamily="34" charset="0"/>
              <a:buChar char="•"/>
              <a:defRPr sz="2800" baseline="0"/>
            </a:lvl2pPr>
            <a:lvl3pPr marL="1143000" indent="-320040" algn="l">
              <a:defRPr sz="2400">
                <a:latin typeface="Franklin Gothic Medium Cond" panose="020B0606030402020204" pitchFamily="34" charset="0"/>
              </a:defRPr>
            </a:lvl3pPr>
            <a:lvl4pPr algn="l"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9" name="Title 21"/>
          <p:cNvSpPr>
            <a:spLocks noGrp="1"/>
          </p:cNvSpPr>
          <p:nvPr>
            <p:ph type="title" hasCustomPrompt="1"/>
          </p:nvPr>
        </p:nvSpPr>
        <p:spPr>
          <a:xfrm>
            <a:off x="146304" y="215258"/>
            <a:ext cx="8292616" cy="6096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000" baseline="0"/>
            </a:lvl1pPr>
          </a:lstStyle>
          <a:p>
            <a:r>
              <a:rPr lang="en-US" dirty="0"/>
              <a:t>2 Column</a:t>
            </a:r>
          </a:p>
        </p:txBody>
      </p:sp>
    </p:spTree>
    <p:extLst>
      <p:ext uri="{BB962C8B-B14F-4D97-AF65-F5344CB8AC3E}">
        <p14:creationId xmlns:p14="http://schemas.microsoft.com/office/powerpoint/2010/main" val="933328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 descr="bottom blue background bar" title="bottom blue bar graphic element"/>
          <p:cNvSpPr/>
          <p:nvPr/>
        </p:nvSpPr>
        <p:spPr>
          <a:xfrm>
            <a:off x="-10486" y="4827185"/>
            <a:ext cx="9154486" cy="317214"/>
          </a:xfrm>
          <a:prstGeom prst="rect">
            <a:avLst/>
          </a:prstGeom>
          <a:solidFill>
            <a:srgbClr val="2055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819020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04E195D4-3F35-4E05-B500-7E7FD17C6DB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SCHEV" title="State Council of Higher Education for Virginia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0" y="4818871"/>
            <a:ext cx="1757548" cy="316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065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7" r:id="rId2"/>
    <p:sldLayoutId id="2147483695" r:id="rId3"/>
    <p:sldLayoutId id="2147483688" r:id="rId4"/>
    <p:sldLayoutId id="2147483693" r:id="rId5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800" i="0" kern="1200" baseline="0">
          <a:solidFill>
            <a:schemeClr val="tx1"/>
          </a:solidFill>
          <a:latin typeface="Franklin Gothic Medium" panose="020B0603020102020204" pitchFamily="34" charset="0"/>
          <a:ea typeface="+mj-ea"/>
          <a:cs typeface="+mj-cs"/>
        </a:defRPr>
      </a:lvl1pPr>
    </p:titleStyle>
    <p:bodyStyle>
      <a:lvl1pPr marL="0" marR="0" indent="0" algn="ctr" defTabSz="9144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2800" kern="1200" baseline="0">
          <a:solidFill>
            <a:srgbClr val="000000"/>
          </a:solidFill>
          <a:latin typeface="Franklin Gothic Medium Cond" panose="020B0606030402020204" pitchFamily="34" charset="0"/>
          <a:ea typeface="+mn-ea"/>
          <a:cs typeface="+mn-cs"/>
        </a:defRPr>
      </a:lvl1pPr>
      <a:lvl2pPr marL="457200" indent="0" algn="ctr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 baseline="0">
          <a:solidFill>
            <a:srgbClr val="20558A"/>
          </a:solidFill>
          <a:latin typeface="Franklin Gothic Medium Cond" panose="020B06060304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747679"/>
          </a:solidFill>
          <a:latin typeface="Franklin Gothic Book" panose="020B0503020102020204" pitchFamily="34" charset="0"/>
          <a:ea typeface="+mn-ea"/>
          <a:cs typeface="+mn-cs"/>
        </a:defRPr>
      </a:lvl3pPr>
      <a:lvl4pPr marL="1371600" indent="0" algn="ctr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Franklin Gothic Medium Cond" panose="020B0606030402020204" pitchFamily="34" charset="0"/>
          <a:ea typeface="+mn-ea"/>
          <a:cs typeface="+mn-cs"/>
        </a:defRPr>
      </a:lvl4pPr>
      <a:lvl5pPr marL="1828800" indent="0" algn="ctr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Franklin Gothic Medium Cond" panose="020B06060304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96889" y="439030"/>
            <a:ext cx="7886700" cy="993775"/>
          </a:xfrm>
        </p:spPr>
        <p:txBody>
          <a:bodyPr/>
          <a:lstStyle/>
          <a:p>
            <a:r>
              <a:rPr lang="en-US" dirty="0"/>
              <a:t>Strategic Planning and Making Informed Decisions</a:t>
            </a:r>
            <a:br>
              <a:rPr lang="en-US" dirty="0"/>
            </a:br>
            <a:br>
              <a:rPr lang="en-US" dirty="0"/>
            </a:br>
            <a:r>
              <a:rPr lang="en-US" sz="1800" dirty="0"/>
              <a:t>Steve Cummings</a:t>
            </a:r>
            <a:br>
              <a:rPr lang="en-US" sz="1800" dirty="0"/>
            </a:br>
            <a:r>
              <a:rPr lang="en-US" sz="1800" dirty="0"/>
              <a:t>Secretary of Finance</a:t>
            </a:r>
          </a:p>
        </p:txBody>
      </p:sp>
    </p:spTree>
    <p:extLst>
      <p:ext uri="{BB962C8B-B14F-4D97-AF65-F5344CB8AC3E}">
        <p14:creationId xmlns:p14="http://schemas.microsoft.com/office/powerpoint/2010/main" val="780576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ECE675-9955-AF35-2E9D-A356E4527B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54B2555-8A4C-B079-B073-BD2F13143B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B3B6E6C-D90C-281C-2E78-93FF782D8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4" y="202630"/>
            <a:ext cx="8292616" cy="609600"/>
          </a:xfrm>
        </p:spPr>
        <p:txBody>
          <a:bodyPr/>
          <a:lstStyle/>
          <a:p>
            <a:r>
              <a:rPr lang="en-US" sz="2800" b="1" dirty="0"/>
              <a:t>Financial Effectiveness &amp; Sustainability</a:t>
            </a:r>
            <a:endParaRPr lang="en-US" sz="2800" dirty="0"/>
          </a:p>
        </p:txBody>
      </p:sp>
      <p:sp>
        <p:nvSpPr>
          <p:cNvPr id="2" name="Content Placeholder 11">
            <a:extLst>
              <a:ext uri="{FF2B5EF4-FFF2-40B4-BE49-F238E27FC236}">
                <a16:creationId xmlns:a16="http://schemas.microsoft.com/office/drawing/2014/main" id="{DB65B446-2DDC-5C11-A28E-8176C4B26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8900" y="1050347"/>
            <a:ext cx="3197900" cy="1287502"/>
          </a:xfrm>
        </p:spPr>
        <p:txBody>
          <a:bodyPr>
            <a:noAutofit/>
          </a:bodyPr>
          <a:lstStyle/>
          <a:p>
            <a:r>
              <a:rPr lang="en-US" sz="1400" b="1" dirty="0"/>
              <a:t>Total expenditures per student have grown ~40% over the last decade</a:t>
            </a:r>
          </a:p>
          <a:p>
            <a:endParaRPr lang="en-US" sz="1400" b="1" dirty="0"/>
          </a:p>
          <a:p>
            <a:r>
              <a:rPr lang="en-US" sz="1400" b="1" dirty="0"/>
              <a:t>All institutions with declining enrollment have experienced growth in spending per student</a:t>
            </a:r>
          </a:p>
          <a:p>
            <a:endParaRPr lang="en-US" sz="1400" b="1" dirty="0"/>
          </a:p>
          <a:p>
            <a:r>
              <a:rPr lang="en-US" sz="1400" b="1" dirty="0"/>
              <a:t>Non-academic spending and scholarship/student aid are the most common spending drivers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B351E5C-62B9-6913-9B91-D598A24934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576" y="854554"/>
            <a:ext cx="4400244" cy="3943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306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88FB91-9A12-FAD5-E8FA-D6B5F5D11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304E174-5958-21AA-AA30-33D26BF15A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4819020"/>
            <a:ext cx="2133600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04E195D4-3F35-4E05-B500-7E7FD17C6DB3}" type="slidenum">
              <a:rPr lang="en-US" smtClean="0"/>
              <a:pPr>
                <a:lnSpc>
                  <a:spcPct val="90000"/>
                </a:lnSpc>
                <a:spcAft>
                  <a:spcPts val="600"/>
                </a:spcAft>
              </a:pPr>
              <a:t>10</a:t>
            </a:fld>
            <a:endParaRPr lang="en-US" dirty="0"/>
          </a:p>
        </p:txBody>
      </p:sp>
      <p:pic>
        <p:nvPicPr>
          <p:cNvPr id="6" name="Picture 5" descr="Graphical user interface&#10;&#10;AI-generated content may be incorrect.">
            <a:extLst>
              <a:ext uri="{FF2B5EF4-FFF2-40B4-BE49-F238E27FC236}">
                <a16:creationId xmlns:a16="http://schemas.microsoft.com/office/drawing/2014/main" id="{E4362FC0-9D0C-3772-466B-FD51F25E0E7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3" b="858"/>
          <a:stretch>
            <a:fillRect/>
          </a:stretch>
        </p:blipFill>
        <p:spPr>
          <a:xfrm>
            <a:off x="146304" y="1007128"/>
            <a:ext cx="7543800" cy="3459179"/>
          </a:xfrm>
          <a:prstGeom prst="rect">
            <a:avLst/>
          </a:prstGeom>
          <a:noFill/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43EA3055-57BC-8F69-45CC-4B92A35CB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4" y="215258"/>
            <a:ext cx="8292616" cy="6096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b="1" dirty="0"/>
              <a:t>Financial Effectiveness &amp; Sustainability</a:t>
            </a:r>
            <a:endParaRPr lang="en-US" sz="2800" dirty="0"/>
          </a:p>
        </p:txBody>
      </p:sp>
      <p:sp>
        <p:nvSpPr>
          <p:cNvPr id="7" name="Content Placeholder 11">
            <a:extLst>
              <a:ext uri="{FF2B5EF4-FFF2-40B4-BE49-F238E27FC236}">
                <a16:creationId xmlns:a16="http://schemas.microsoft.com/office/drawing/2014/main" id="{08A315A4-DC0E-E9D2-C91C-62F552772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0321" y="315547"/>
            <a:ext cx="2759520" cy="1287502"/>
          </a:xfrm>
        </p:spPr>
        <p:txBody>
          <a:bodyPr>
            <a:normAutofit/>
          </a:bodyPr>
          <a:lstStyle/>
          <a:p>
            <a:r>
              <a:rPr lang="en-US" sz="1600" b="1" dirty="0"/>
              <a:t>Tuition discounting has increased for most schools in order to attract students, constraining revenue</a:t>
            </a:r>
          </a:p>
        </p:txBody>
      </p:sp>
    </p:spTree>
    <p:extLst>
      <p:ext uri="{BB962C8B-B14F-4D97-AF65-F5344CB8AC3E}">
        <p14:creationId xmlns:p14="http://schemas.microsoft.com/office/powerpoint/2010/main" val="36404375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C2F496-5DF4-43AD-53E7-AEA8BC3EA6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D90F3B4-C9CD-7A26-7BFD-BD5543F093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71FCDBF-3E19-4824-70FD-59451DC9C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09" y="224397"/>
            <a:ext cx="8292616" cy="609600"/>
          </a:xfrm>
        </p:spPr>
        <p:txBody>
          <a:bodyPr/>
          <a:lstStyle/>
          <a:p>
            <a:r>
              <a:rPr lang="en-US" sz="2800" b="1" dirty="0"/>
              <a:t>Six Year Plan Overhaul</a:t>
            </a:r>
            <a:endParaRPr lang="en-US" sz="2800" dirty="0"/>
          </a:p>
        </p:txBody>
      </p:sp>
      <p:sp>
        <p:nvSpPr>
          <p:cNvPr id="9" name="Content Placeholder 11">
            <a:extLst>
              <a:ext uri="{FF2B5EF4-FFF2-40B4-BE49-F238E27FC236}">
                <a16:creationId xmlns:a16="http://schemas.microsoft.com/office/drawing/2014/main" id="{00FC117D-8212-C8A2-F9D0-EE5DE4F96C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331" y="1088273"/>
            <a:ext cx="7900562" cy="609600"/>
          </a:xfrm>
        </p:spPr>
        <p:txBody>
          <a:bodyPr>
            <a:noAutofit/>
          </a:bodyPr>
          <a:lstStyle/>
          <a:p>
            <a:r>
              <a:rPr lang="en-US" sz="1400" b="1" dirty="0"/>
              <a:t>Mandated strategic, six-year plan where each institution develops academic, financial and enrollment strategies that align with state’s overarching goals</a:t>
            </a:r>
          </a:p>
          <a:p>
            <a:endParaRPr lang="en-US" sz="1400" b="1" dirty="0"/>
          </a:p>
          <a:p>
            <a:r>
              <a:rPr lang="en-US" sz="1400" b="1" dirty="0"/>
              <a:t>Plans approved by each BOV and SCHEV</a:t>
            </a:r>
          </a:p>
          <a:p>
            <a:endParaRPr lang="en-US" sz="1400" b="1" dirty="0"/>
          </a:p>
          <a:p>
            <a:r>
              <a:rPr lang="en-US" sz="1400" b="1" dirty="0"/>
              <a:t>Previously a compliance exercise focused on budget requests and not tied to institution’s strategic plan</a:t>
            </a:r>
          </a:p>
          <a:p>
            <a:endParaRPr lang="en-US" sz="1400" b="1" dirty="0"/>
          </a:p>
          <a:p>
            <a:r>
              <a:rPr lang="en-US" sz="1400" b="1" dirty="0"/>
              <a:t>Fact Pack data and trends are now used to inform plans and meetings</a:t>
            </a:r>
          </a:p>
          <a:p>
            <a:endParaRPr lang="en-US" sz="1400" b="1" dirty="0"/>
          </a:p>
          <a:p>
            <a:r>
              <a:rPr lang="en-US" sz="1400" b="1" dirty="0"/>
              <a:t>Institutions are provided overall demographic and enrollment trend data, to inform their enrollment projections </a:t>
            </a:r>
          </a:p>
          <a:p>
            <a:endParaRPr lang="en-US" sz="1400" b="1" dirty="0"/>
          </a:p>
          <a:p>
            <a:r>
              <a:rPr lang="en-US" sz="1400" b="1" dirty="0"/>
              <a:t>Pro-Forma added for next six years projecting revenue, expenses, tuition increases necessary, etc. to forecast  surplus/deficits</a:t>
            </a:r>
          </a:p>
          <a:p>
            <a:pPr marL="182880" indent="0">
              <a:buNone/>
            </a:pPr>
            <a:endParaRPr lang="en-US" sz="1400" b="1" dirty="0"/>
          </a:p>
          <a:p>
            <a:r>
              <a:rPr lang="en-US" sz="1400" b="1" dirty="0"/>
              <a:t>University president, provost, CAO/CFO and sometimes Board members present Plans to Op-Six</a:t>
            </a:r>
          </a:p>
        </p:txBody>
      </p:sp>
    </p:spTree>
    <p:extLst>
      <p:ext uri="{BB962C8B-B14F-4D97-AF65-F5344CB8AC3E}">
        <p14:creationId xmlns:p14="http://schemas.microsoft.com/office/powerpoint/2010/main" val="41465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3DFEC-8B09-C408-3443-C2784F9C15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DB67999-BCAB-1B0C-C60F-33B17D3D6A2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FF256C9-E659-6291-85C9-2CE604C7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4" y="88330"/>
            <a:ext cx="8292616" cy="609600"/>
          </a:xfrm>
        </p:spPr>
        <p:txBody>
          <a:bodyPr/>
          <a:lstStyle/>
          <a:p>
            <a:r>
              <a:rPr lang="en-US" sz="2800" b="1" dirty="0"/>
              <a:t>JLARC - Efficiency</a:t>
            </a:r>
            <a:endParaRPr lang="en-US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12C251-4745-4725-BB85-8D1399C6B1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8629" y="994280"/>
            <a:ext cx="4781941" cy="3692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7426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00813D-7745-E478-7844-EC82EC8FCA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BEC8880-E6F3-4E9E-C956-59F89C90A4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6DFE91B-5E16-36E5-40C7-714D92BAE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4" y="88330"/>
            <a:ext cx="8292616" cy="609600"/>
          </a:xfrm>
        </p:spPr>
        <p:txBody>
          <a:bodyPr/>
          <a:lstStyle/>
          <a:p>
            <a:r>
              <a:rPr lang="en-US" sz="2800" b="1" dirty="0"/>
              <a:t>JLARC - Efficiency</a:t>
            </a:r>
            <a:endParaRPr lang="en-US" sz="2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4442207-D29D-C860-9111-F149A73E92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5557" y="1008447"/>
            <a:ext cx="4632885" cy="3500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7021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FAEE8E-8A3E-AF3C-9096-C92D5D3749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8A2FE5-63C9-BDED-C143-8BCFBEFD0B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6654DFD-AF53-15EF-4778-D4FCDB678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4" y="88330"/>
            <a:ext cx="8292616" cy="609600"/>
          </a:xfrm>
        </p:spPr>
        <p:txBody>
          <a:bodyPr/>
          <a:lstStyle/>
          <a:p>
            <a:r>
              <a:rPr lang="en-US" sz="2800" b="1" dirty="0"/>
              <a:t>JLARC - Viability</a:t>
            </a:r>
            <a:endParaRPr lang="en-US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274FCE3-3796-C077-EFDC-0AD3324558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1627" y="1333327"/>
            <a:ext cx="6420746" cy="247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039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A76F56-5915-395F-BAA9-6660718542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5022C9C-9A53-5B36-735A-0AE3787EFA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35FE834-94F0-202E-8D7C-F2B4E4117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4" y="88330"/>
            <a:ext cx="8292616" cy="609600"/>
          </a:xfrm>
        </p:spPr>
        <p:txBody>
          <a:bodyPr/>
          <a:lstStyle/>
          <a:p>
            <a:r>
              <a:rPr lang="en-US" sz="2800" b="1" dirty="0"/>
              <a:t>JLARC – Capital Maintenance and Construction</a:t>
            </a:r>
            <a:endParaRPr lang="en-US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C79C56-179F-8D65-9132-24BA30A89B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2247" y="2167986"/>
            <a:ext cx="4034553" cy="175174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DD66055-5C41-231F-3A0D-A6F9C6F9EA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760" y="1916048"/>
            <a:ext cx="4180994" cy="2255618"/>
          </a:xfrm>
          <a:prstGeom prst="rect">
            <a:avLst/>
          </a:prstGeom>
        </p:spPr>
      </p:pic>
      <p:sp>
        <p:nvSpPr>
          <p:cNvPr id="9" name="Content Placeholder 11">
            <a:extLst>
              <a:ext uri="{FF2B5EF4-FFF2-40B4-BE49-F238E27FC236}">
                <a16:creationId xmlns:a16="http://schemas.microsoft.com/office/drawing/2014/main" id="{41CDB527-0C37-ED99-082C-5015E0CD4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331" y="1088273"/>
            <a:ext cx="7900562" cy="609600"/>
          </a:xfrm>
        </p:spPr>
        <p:txBody>
          <a:bodyPr>
            <a:normAutofit/>
          </a:bodyPr>
          <a:lstStyle/>
          <a:p>
            <a:r>
              <a:rPr lang="en-US" sz="1600" b="1" dirty="0"/>
              <a:t>Many higher education institution facilities have lower utilization today versus pre-pandemic, and this should be continuously quantified and monitored to make better capital allocation decisions</a:t>
            </a:r>
          </a:p>
        </p:txBody>
      </p:sp>
    </p:spTree>
    <p:extLst>
      <p:ext uri="{BB962C8B-B14F-4D97-AF65-F5344CB8AC3E}">
        <p14:creationId xmlns:p14="http://schemas.microsoft.com/office/powerpoint/2010/main" val="2035983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342331" y="1088273"/>
            <a:ext cx="7900562" cy="2966954"/>
          </a:xfrm>
        </p:spPr>
        <p:txBody>
          <a:bodyPr>
            <a:normAutofit/>
          </a:bodyPr>
          <a:lstStyle/>
          <a:p>
            <a:r>
              <a:rPr lang="en-US" sz="1600" b="1" dirty="0"/>
              <a:t>Decision-makers need a set of common data metrics to govern effectively</a:t>
            </a:r>
          </a:p>
          <a:p>
            <a:endParaRPr lang="en-US" sz="1600" b="1" dirty="0"/>
          </a:p>
          <a:p>
            <a:r>
              <a:rPr lang="en-US" sz="1600" b="1" dirty="0"/>
              <a:t>Secretary of Finance, Secretary of Education and SCHEV created “Fact Packs” in partnership with universities </a:t>
            </a:r>
          </a:p>
          <a:p>
            <a:endParaRPr lang="en-US" sz="1600" b="1" dirty="0"/>
          </a:p>
          <a:p>
            <a:r>
              <a:rPr lang="en-US" sz="1600" b="1" dirty="0"/>
              <a:t>The Fact Packs are now the publicly available, certified source of data being used by Boards, money committee staff, university leadership, legislators, Governor, students, applicants and other decision-makers</a:t>
            </a:r>
          </a:p>
          <a:p>
            <a:endParaRPr lang="en-US" sz="1600" b="1" dirty="0"/>
          </a:p>
          <a:p>
            <a:r>
              <a:rPr lang="en-US" sz="1600" b="1" dirty="0"/>
              <a:t>These inform the revised and enhanced Six Year Planning process, which was historically a compliance and budget request exercise </a:t>
            </a:r>
          </a:p>
          <a:p>
            <a:pPr marL="182880" indent="0">
              <a:buNone/>
            </a:pPr>
            <a:endParaRPr lang="en-US" sz="1600" b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/>
              <a:t>Common Metrics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46491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5C6FB4-57A5-1622-7823-9C9DF6B84C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28C7FD1-DE2D-358D-901E-056517A925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D1C874EC-04F5-C7DE-B477-B80055A694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331" y="1088273"/>
            <a:ext cx="7900562" cy="2966954"/>
          </a:xfrm>
        </p:spPr>
        <p:txBody>
          <a:bodyPr>
            <a:normAutofit/>
          </a:bodyPr>
          <a:lstStyle/>
          <a:p>
            <a:r>
              <a:rPr lang="en-US" sz="1600" b="1" dirty="0"/>
              <a:t>Enrollment – headcount, acceptance rate, yield rate, realistic projections by type (in-state, out of state, FTIC, FTE) and modality (online, dual enrollment, etc.)</a:t>
            </a:r>
          </a:p>
          <a:p>
            <a:pPr marL="182880" indent="0">
              <a:buNone/>
            </a:pPr>
            <a:endParaRPr lang="en-US" sz="1600" b="1" dirty="0"/>
          </a:p>
          <a:p>
            <a:r>
              <a:rPr lang="en-US" sz="1600" b="1" dirty="0"/>
              <a:t>Program Alignment &amp; Performance  - retention and graduation rates</a:t>
            </a:r>
          </a:p>
          <a:p>
            <a:endParaRPr lang="en-US" sz="1600" b="1" dirty="0"/>
          </a:p>
          <a:p>
            <a:r>
              <a:rPr lang="en-US" sz="1600" b="1" dirty="0"/>
              <a:t>Post-Completion Outcomes – wages, debt relative to earnings</a:t>
            </a:r>
          </a:p>
          <a:p>
            <a:pPr marL="182880" indent="0">
              <a:buNone/>
            </a:pPr>
            <a:endParaRPr lang="en-US" sz="1600" b="1" dirty="0"/>
          </a:p>
          <a:p>
            <a:r>
              <a:rPr lang="en-US" sz="1600" b="1" dirty="0"/>
              <a:t>Financial Effectiveness &amp; Sustainability – revenue trends by source, expenditure trends and detail, tuition discounting, administrative and personnel trends, institutional financial health ratios</a:t>
            </a:r>
          </a:p>
          <a:p>
            <a:pPr marL="182880" indent="0">
              <a:buNone/>
            </a:pPr>
            <a:endParaRPr lang="en-US" sz="1600" b="1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C6C1B9C-6F53-A02E-327B-D8A99E113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/>
              <a:t>Fact Pack Data – Key Drivers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66663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DC47F8-C48C-5486-B348-A30DC0B19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4360EB4-F820-F898-EF35-7E3647CFAD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D28A139-04AE-59B8-D237-A22553B70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955" y="201027"/>
            <a:ext cx="8292616" cy="609600"/>
          </a:xfrm>
        </p:spPr>
        <p:txBody>
          <a:bodyPr/>
          <a:lstStyle/>
          <a:p>
            <a:r>
              <a:rPr lang="en-US" sz="2800" b="1" dirty="0"/>
              <a:t>Enrollment </a:t>
            </a:r>
            <a:endParaRPr lang="en-US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980B5C-FC70-F002-1023-CD3CBA9AE3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326" y="936143"/>
            <a:ext cx="5081482" cy="388287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1AC014D-9875-EAC3-CC0D-0FB8D04657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26667" y="3821845"/>
            <a:ext cx="2443504" cy="871659"/>
          </a:xfrm>
          <a:prstGeom prst="rect">
            <a:avLst/>
          </a:prstGeom>
        </p:spPr>
      </p:pic>
      <p:sp>
        <p:nvSpPr>
          <p:cNvPr id="9" name="Content Placeholder 11">
            <a:extLst>
              <a:ext uri="{FF2B5EF4-FFF2-40B4-BE49-F238E27FC236}">
                <a16:creationId xmlns:a16="http://schemas.microsoft.com/office/drawing/2014/main" id="{12710D98-6E1C-FA7D-A902-9AE873E9C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3404" y="1028734"/>
            <a:ext cx="3511995" cy="1287502"/>
          </a:xfrm>
        </p:spPr>
        <p:txBody>
          <a:bodyPr>
            <a:noAutofit/>
          </a:bodyPr>
          <a:lstStyle/>
          <a:p>
            <a:r>
              <a:rPr lang="en-US" sz="1200" b="1" dirty="0"/>
              <a:t>Demographic cliff putting pressure on IHEs, many already seeing lower enrollment, selectivity and yield</a:t>
            </a:r>
          </a:p>
          <a:p>
            <a:endParaRPr lang="en-US" sz="1200" b="1" dirty="0"/>
          </a:p>
          <a:p>
            <a:r>
              <a:rPr lang="en-US" sz="1200" b="1" dirty="0"/>
              <a:t>Ten schools experienced decline in enrollment over the last decade</a:t>
            </a:r>
          </a:p>
          <a:p>
            <a:endParaRPr lang="en-US" sz="1200" b="1" dirty="0"/>
          </a:p>
          <a:p>
            <a:r>
              <a:rPr lang="en-US" sz="1200" b="1" dirty="0"/>
              <a:t>Many experiencing post-covid bump</a:t>
            </a:r>
          </a:p>
          <a:p>
            <a:endParaRPr lang="en-US" sz="1200" b="1" dirty="0"/>
          </a:p>
          <a:p>
            <a:r>
              <a:rPr lang="en-US" sz="1200" b="1" dirty="0"/>
              <a:t>Does not account for modality (part time, online, dual enrollment, etc.)</a:t>
            </a:r>
          </a:p>
          <a:p>
            <a:endParaRPr lang="en-US" sz="1200" b="1" dirty="0"/>
          </a:p>
          <a:p>
            <a:r>
              <a:rPr lang="en-US" sz="1200" b="1" dirty="0"/>
              <a:t>At least two IHEs project 40% to 60% of total headcount to be distance learning by 2030</a:t>
            </a:r>
          </a:p>
        </p:txBody>
      </p:sp>
    </p:spTree>
    <p:extLst>
      <p:ext uri="{BB962C8B-B14F-4D97-AF65-F5344CB8AC3E}">
        <p14:creationId xmlns:p14="http://schemas.microsoft.com/office/powerpoint/2010/main" val="482504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A35C3B-6745-495F-DB0A-DBBDCC5CB3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BE2DC6C-F32E-7B2A-3B7C-ED17534BF1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8F2F58D-3C2E-ED82-321D-00290D453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480" y="72691"/>
            <a:ext cx="8292616" cy="609600"/>
          </a:xfrm>
        </p:spPr>
        <p:txBody>
          <a:bodyPr/>
          <a:lstStyle/>
          <a:p>
            <a:r>
              <a:rPr lang="en-US" sz="2800" b="1" dirty="0"/>
              <a:t>Enrollment</a:t>
            </a:r>
            <a:endParaRPr lang="en-US" sz="2800" dirty="0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A2865B04-5D54-D315-CC9F-7EAE33C65A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005" y="1074698"/>
            <a:ext cx="3511995" cy="1287502"/>
          </a:xfrm>
        </p:spPr>
        <p:txBody>
          <a:bodyPr>
            <a:normAutofit fontScale="92500" lnSpcReduction="20000"/>
          </a:bodyPr>
          <a:lstStyle/>
          <a:p>
            <a:r>
              <a:rPr lang="en-US" sz="1600" b="1" dirty="0"/>
              <a:t>Outside of selective IHEs, many schools facing pressure to decrease selectivity amidst falling yields</a:t>
            </a:r>
          </a:p>
          <a:p>
            <a:pPr marL="182880" indent="0">
              <a:buNone/>
            </a:pPr>
            <a:endParaRPr lang="en-US" sz="1600" b="1" dirty="0"/>
          </a:p>
          <a:p>
            <a:r>
              <a:rPr lang="en-US" sz="1600" b="1" dirty="0"/>
              <a:t>Nine schools have acceptance rates of 85% or higher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1A83715-2788-E564-931C-616B462822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40" y="1432101"/>
            <a:ext cx="5810945" cy="252842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BA2DF96-1EAD-069D-AFED-81EE8DDAF3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240" y="983340"/>
            <a:ext cx="2979561" cy="288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564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15EF9D-CF1C-D349-574C-6EC7006CD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84EF8B6-BDE2-22B2-B8C3-7CDBCFB2D0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BAC33CD-C454-7312-DEE4-BA4A2B40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480" y="72691"/>
            <a:ext cx="8292616" cy="609600"/>
          </a:xfrm>
        </p:spPr>
        <p:txBody>
          <a:bodyPr/>
          <a:lstStyle/>
          <a:p>
            <a:r>
              <a:rPr lang="en-US" sz="2800" b="1" dirty="0"/>
              <a:t>Enrollment</a:t>
            </a:r>
            <a:endParaRPr lang="en-US" sz="2800" dirty="0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C77BF49E-B9C8-5A75-2E16-E76FED82C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2422" y="0"/>
            <a:ext cx="4709674" cy="1287502"/>
          </a:xfrm>
        </p:spPr>
        <p:txBody>
          <a:bodyPr>
            <a:normAutofit/>
          </a:bodyPr>
          <a:lstStyle/>
          <a:p>
            <a:r>
              <a:rPr lang="en-US" sz="1600" b="1" dirty="0"/>
              <a:t>Enrollment projections should be grounded in historical data and informed by overall demographic trends, including enrollment modality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7CD679C-DF6E-4CD9-1630-14F413B6F7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21670"/>
            <a:ext cx="9144000" cy="3290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294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024DD2-6DB5-F138-0D91-75EAAA3B76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A3F4A10-6FBB-09F5-EC25-87B31D8F6F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4819020"/>
            <a:ext cx="2133600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04E195D4-3F35-4E05-B500-7E7FD17C6DB3}" type="slidenum">
              <a:rPr lang="en-US" smtClean="0"/>
              <a:pPr>
                <a:lnSpc>
                  <a:spcPct val="90000"/>
                </a:lnSpc>
                <a:spcAft>
                  <a:spcPts val="600"/>
                </a:spcAft>
              </a:pPr>
              <a:t>6</a:t>
            </a:fld>
            <a:endParaRPr lang="en-US" dirty="0"/>
          </a:p>
        </p:txBody>
      </p:sp>
      <p:pic>
        <p:nvPicPr>
          <p:cNvPr id="5" name="Picture 4" descr="Chart, bar chart&#10;&#10;AI-generated content may be incorrect.">
            <a:extLst>
              <a:ext uri="{FF2B5EF4-FFF2-40B4-BE49-F238E27FC236}">
                <a16:creationId xmlns:a16="http://schemas.microsoft.com/office/drawing/2014/main" id="{551A36D6-3FE2-60AC-2CBD-01D6D918BC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304" y="1131710"/>
            <a:ext cx="6217466" cy="3170907"/>
          </a:xfrm>
          <a:prstGeom prst="rect">
            <a:avLst/>
          </a:prstGeom>
          <a:noFill/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4564B3C3-03A8-B815-49BC-562C0AEC1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4" y="215258"/>
            <a:ext cx="8292616" cy="6096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b="1" dirty="0"/>
              <a:t>Program Alignment &amp; Performance</a:t>
            </a:r>
            <a:endParaRPr lang="en-US" sz="28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1A4AED8-70AD-4265-A906-2172BFAA93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39516" y="2571750"/>
            <a:ext cx="2360968" cy="2114801"/>
          </a:xfrm>
          <a:prstGeom prst="rect">
            <a:avLst/>
          </a:prstGeom>
        </p:spPr>
      </p:pic>
      <p:sp>
        <p:nvSpPr>
          <p:cNvPr id="9" name="Content Placeholder 11">
            <a:extLst>
              <a:ext uri="{FF2B5EF4-FFF2-40B4-BE49-F238E27FC236}">
                <a16:creationId xmlns:a16="http://schemas.microsoft.com/office/drawing/2014/main" id="{6AA20061-CBE1-91A4-DF15-8F448C3C5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330" y="972560"/>
            <a:ext cx="3511995" cy="1287502"/>
          </a:xfrm>
        </p:spPr>
        <p:txBody>
          <a:bodyPr>
            <a:normAutofit fontScale="92500"/>
          </a:bodyPr>
          <a:lstStyle/>
          <a:p>
            <a:r>
              <a:rPr lang="en-US" sz="1600" b="1" dirty="0"/>
              <a:t>Graduation rates generally improved over last decade with flat retention, but some IHEs saw worsening outcomes</a:t>
            </a:r>
          </a:p>
          <a:p>
            <a:r>
              <a:rPr lang="en-US" sz="1600" b="1" dirty="0"/>
              <a:t>Five schools have grad rates below 60%</a:t>
            </a:r>
          </a:p>
        </p:txBody>
      </p:sp>
    </p:spTree>
    <p:extLst>
      <p:ext uri="{BB962C8B-B14F-4D97-AF65-F5344CB8AC3E}">
        <p14:creationId xmlns:p14="http://schemas.microsoft.com/office/powerpoint/2010/main" val="3975317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49AB6F-9ED9-020B-B408-A824F3B055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70D66C8-581D-D483-F4DE-88F9511B9E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C8B6D47-AA24-AB67-9664-BB068B5FD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657" y="75631"/>
            <a:ext cx="8292616" cy="609600"/>
          </a:xfrm>
        </p:spPr>
        <p:txBody>
          <a:bodyPr/>
          <a:lstStyle/>
          <a:p>
            <a:r>
              <a:rPr lang="en-US" sz="2800" b="1" dirty="0"/>
              <a:t>Post Completion Outcomes</a:t>
            </a:r>
            <a:endParaRPr lang="en-US" sz="28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319441D-9C25-9F50-8FCA-620C983E81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" y="888690"/>
            <a:ext cx="7587721" cy="3930330"/>
          </a:xfrm>
          <a:prstGeom prst="rect">
            <a:avLst/>
          </a:prstGeom>
        </p:spPr>
      </p:pic>
      <p:sp>
        <p:nvSpPr>
          <p:cNvPr id="11" name="Content Placeholder 11">
            <a:extLst>
              <a:ext uri="{FF2B5EF4-FFF2-40B4-BE49-F238E27FC236}">
                <a16:creationId xmlns:a16="http://schemas.microsoft.com/office/drawing/2014/main" id="{187B0909-1E60-95D0-F97F-F6EC4DBC5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7626" y="0"/>
            <a:ext cx="4709674" cy="1287502"/>
          </a:xfrm>
        </p:spPr>
        <p:txBody>
          <a:bodyPr>
            <a:normAutofit/>
          </a:bodyPr>
          <a:lstStyle/>
          <a:p>
            <a:r>
              <a:rPr lang="en-US" sz="1600" b="1" dirty="0"/>
              <a:t>Important to ensure that programs are being offered in high-growth and high-enrollment areas, with strong outcomes</a:t>
            </a:r>
          </a:p>
        </p:txBody>
      </p:sp>
    </p:spTree>
    <p:extLst>
      <p:ext uri="{BB962C8B-B14F-4D97-AF65-F5344CB8AC3E}">
        <p14:creationId xmlns:p14="http://schemas.microsoft.com/office/powerpoint/2010/main" val="1628537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C250B2-13EC-9299-9491-C45AC36FD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3CEBC53-3431-925C-7D25-A63B40A828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64C5142-EEBF-5BE2-743C-4E482D2A3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4" y="202630"/>
            <a:ext cx="8292616" cy="609600"/>
          </a:xfrm>
        </p:spPr>
        <p:txBody>
          <a:bodyPr/>
          <a:lstStyle/>
          <a:p>
            <a:r>
              <a:rPr lang="en-US" sz="2800" b="1" dirty="0"/>
              <a:t>Financial Effectiveness &amp; Sustainability</a:t>
            </a:r>
            <a:endParaRPr lang="en-US" sz="2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23E2BB0-A046-3432-E288-96AC28FC88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304" y="953679"/>
            <a:ext cx="6553127" cy="3865341"/>
          </a:xfrm>
          <a:prstGeom prst="rect">
            <a:avLst/>
          </a:prstGeom>
        </p:spPr>
      </p:pic>
      <p:sp>
        <p:nvSpPr>
          <p:cNvPr id="2" name="Content Placeholder 11">
            <a:extLst>
              <a:ext uri="{FF2B5EF4-FFF2-40B4-BE49-F238E27FC236}">
                <a16:creationId xmlns:a16="http://schemas.microsoft.com/office/drawing/2014/main" id="{E70969EC-760B-89ED-B7C0-8F89BBD6E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4480" y="955097"/>
            <a:ext cx="2759520" cy="1287502"/>
          </a:xfrm>
        </p:spPr>
        <p:txBody>
          <a:bodyPr>
            <a:normAutofit lnSpcReduction="10000"/>
          </a:bodyPr>
          <a:lstStyle/>
          <a:p>
            <a:r>
              <a:rPr lang="en-US" sz="1600" b="1" dirty="0"/>
              <a:t>General Fund as % of total revenues has increased for schools with declining enrollment and tuition revenue</a:t>
            </a:r>
          </a:p>
        </p:txBody>
      </p:sp>
    </p:spTree>
    <p:extLst>
      <p:ext uri="{BB962C8B-B14F-4D97-AF65-F5344CB8AC3E}">
        <p14:creationId xmlns:p14="http://schemas.microsoft.com/office/powerpoint/2010/main" val="810704770"/>
      </p:ext>
    </p:extLst>
  </p:cSld>
  <p:clrMapOvr>
    <a:masterClrMapping/>
  </p:clrMapOvr>
</p:sld>
</file>

<file path=ppt/theme/theme1.xml><?xml version="1.0" encoding="utf-8"?>
<a:theme xmlns:a="http://schemas.openxmlformats.org/drawingml/2006/main" name="169LongPPTTemplate">
  <a:themeElements>
    <a:clrScheme name="SCHEVTheme">
      <a:dk1>
        <a:srgbClr val="20558A"/>
      </a:dk1>
      <a:lt1>
        <a:srgbClr val="FFFFFF"/>
      </a:lt1>
      <a:dk2>
        <a:srgbClr val="293E6B"/>
      </a:dk2>
      <a:lt2>
        <a:srgbClr val="9BBBB0"/>
      </a:lt2>
      <a:accent1>
        <a:srgbClr val="20558A"/>
      </a:accent1>
      <a:accent2>
        <a:srgbClr val="6F90B8"/>
      </a:accent2>
      <a:accent3>
        <a:srgbClr val="9BBBB0"/>
      </a:accent3>
      <a:accent4>
        <a:srgbClr val="E6A158"/>
      </a:accent4>
      <a:accent5>
        <a:srgbClr val="747679"/>
      </a:accent5>
      <a:accent6>
        <a:srgbClr val="C9292D"/>
      </a:accent6>
      <a:hlink>
        <a:srgbClr val="0070C0"/>
      </a:hlink>
      <a:folHlink>
        <a:srgbClr val="20558A"/>
      </a:folHlink>
    </a:clrScheme>
    <a:fontScheme name="SCHEV Fonts">
      <a:majorFont>
        <a:latin typeface="Franklin Gothic Demi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EV169TemplatePLAIN.potx" id="{BD2B39EB-24C0-428A-A65B-F9BCCB2DCD4C}" vid="{E82B1582-020D-4661-BDC6-6554E532BF8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cd5c188-94db-43d3-b6a3-477d029ea627" xsi:nil="true"/>
    <lcf76f155ced4ddcb4097134ff3c332f xmlns="e5c938dd-dea5-4903-906f-0731d790b796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7F0518BAD7037488BCAFA147A976637" ma:contentTypeVersion="13" ma:contentTypeDescription="Create a new document." ma:contentTypeScope="" ma:versionID="d6559b2b41e3e6180ca2945d680c2daa">
  <xsd:schema xmlns:xsd="http://www.w3.org/2001/XMLSchema" xmlns:xs="http://www.w3.org/2001/XMLSchema" xmlns:p="http://schemas.microsoft.com/office/2006/metadata/properties" xmlns:ns2="e5c938dd-dea5-4903-906f-0731d790b796" xmlns:ns3="ccd5c188-94db-43d3-b6a3-477d029ea627" targetNamespace="http://schemas.microsoft.com/office/2006/metadata/properties" ma:root="true" ma:fieldsID="06913c3a494d8e05fa9ac8836b7491d6" ns2:_="" ns3:_="">
    <xsd:import namespace="e5c938dd-dea5-4903-906f-0731d790b796"/>
    <xsd:import namespace="ccd5c188-94db-43d3-b6a3-477d029ea62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c938dd-dea5-4903-906f-0731d790b7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0920e099-540f-4e49-b54d-0e500676ccf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d5c188-94db-43d3-b6a3-477d029ea62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665c534-d6b2-41a5-bbfc-31269b126f94}" ma:internalName="TaxCatchAll" ma:showField="CatchAllData" ma:web="ccd5c188-94db-43d3-b6a3-477d029ea62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7611E53-CEDC-4AA7-9E62-F03B9AA78FA7}">
  <ds:schemaRefs>
    <ds:schemaRef ds:uri="ccd5c188-94db-43d3-b6a3-477d029ea627"/>
    <ds:schemaRef ds:uri="http://schemas.microsoft.com/office/infopath/2007/PartnerControls"/>
    <ds:schemaRef ds:uri="e5c938dd-dea5-4903-906f-0731d790b796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3F89A444-28BC-46BF-AF4F-E1BD7D8E31D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B2B74E-7A08-440B-B510-B9AC26091A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c938dd-dea5-4903-906f-0731d790b796"/>
    <ds:schemaRef ds:uri="ccd5c188-94db-43d3-b6a3-477d029ea6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620ae5a9-4ec1-4fa0-8641-5d9f386c7309}" enabled="0" method="" siteId="{620ae5a9-4ec1-4fa0-8641-5d9f386c730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SCHEV169TemplatePLAIN (3)</Template>
  <TotalTime>421</TotalTime>
  <Words>612</Words>
  <Application>Microsoft Office PowerPoint</Application>
  <PresentationFormat>On-screen Show (16:9)</PresentationFormat>
  <Paragraphs>97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Franklin Gothic Book</vt:lpstr>
      <vt:lpstr>Franklin Gothic Medium</vt:lpstr>
      <vt:lpstr>Franklin Gothic Medium Cond</vt:lpstr>
      <vt:lpstr>Palatino Linotype</vt:lpstr>
      <vt:lpstr>169LongPPTTemplate</vt:lpstr>
      <vt:lpstr>Strategic Planning and Making Informed Decisions  Steve Cummings Secretary of Finance</vt:lpstr>
      <vt:lpstr>Common Metrics</vt:lpstr>
      <vt:lpstr>Fact Pack Data – Key Drivers</vt:lpstr>
      <vt:lpstr>Enrollment </vt:lpstr>
      <vt:lpstr>Enrollment</vt:lpstr>
      <vt:lpstr>Enrollment</vt:lpstr>
      <vt:lpstr>Program Alignment &amp; Performance</vt:lpstr>
      <vt:lpstr>Post Completion Outcomes</vt:lpstr>
      <vt:lpstr>Financial Effectiveness &amp; Sustainability</vt:lpstr>
      <vt:lpstr>Financial Effectiveness &amp; Sustainability</vt:lpstr>
      <vt:lpstr>Financial Effectiveness &amp; Sustainability</vt:lpstr>
      <vt:lpstr>Six Year Plan Overhaul</vt:lpstr>
      <vt:lpstr>JLARC - Efficiency</vt:lpstr>
      <vt:lpstr>JLARC - Efficiency</vt:lpstr>
      <vt:lpstr>JLARC - Viability</vt:lpstr>
      <vt:lpstr>JLARC – Capital Maintenance and Construction</vt:lpstr>
    </vt:vector>
  </TitlesOfParts>
  <Company>VITA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Osberger, Laura (SCHEV)</dc:creator>
  <dc:description>16:9 rectangular template</dc:description>
  <cp:lastModifiedBy>Osberger, Laura (SCHEV)</cp:lastModifiedBy>
  <cp:revision>20</cp:revision>
  <cp:lastPrinted>2025-11-12T14:51:52Z</cp:lastPrinted>
  <dcterms:created xsi:type="dcterms:W3CDTF">2025-11-06T13:28:00Z</dcterms:created>
  <dcterms:modified xsi:type="dcterms:W3CDTF">2025-11-12T16:08:43Z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0x010100F7F0518BAD7037488BCAFA147A976637</vt:lpwstr>
  </property>
</Properties>
</file>