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5" r:id="rId4"/>
  </p:sldMasterIdLst>
  <p:notesMasterIdLst>
    <p:notesMasterId r:id="rId11"/>
  </p:notesMasterIdLst>
  <p:handoutMasterIdLst>
    <p:handoutMasterId r:id="rId12"/>
  </p:handoutMasterIdLst>
  <p:sldIdLst>
    <p:sldId id="321" r:id="rId5"/>
    <p:sldId id="313" r:id="rId6"/>
    <p:sldId id="322" r:id="rId7"/>
    <p:sldId id="323" r:id="rId8"/>
    <p:sldId id="324" r:id="rId9"/>
    <p:sldId id="325" r:id="rId10"/>
  </p:sldIdLst>
  <p:sldSz cx="9144000" cy="5143500" type="screen16x9"/>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guide id="3" orient="horz" pos="1620">
          <p15:clr>
            <a:srgbClr val="A4A3A4"/>
          </p15:clr>
        </p15:guide>
        <p15:guide id="4" pos="2880">
          <p15:clr>
            <a:srgbClr val="A4A3A4"/>
          </p15:clr>
        </p15:guide>
      </p15:sldGuideLst>
    </p:ext>
    <p:ext uri="{2D200454-40CA-4A62-9FC3-DE9A4176ACB9}">
      <p15:notesGuideLst xmlns:p15="http://schemas.microsoft.com/office/powerpoint/2012/main">
        <p15:guide id="1" orient="horz" pos="2928">
          <p15:clr>
            <a:srgbClr val="A4A3A4"/>
          </p15:clr>
        </p15:guide>
        <p15:guide id="2" pos="216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endy Kang" initials="W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0558A"/>
    <a:srgbClr val="E6A158"/>
    <a:srgbClr val="6F90B8"/>
    <a:srgbClr val="558476"/>
    <a:srgbClr val="293E6B"/>
    <a:srgbClr val="C9282D"/>
    <a:srgbClr val="9BBB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83" autoAdjust="0"/>
    <p:restoredTop sz="96287" autoAdjust="0"/>
  </p:normalViewPr>
  <p:slideViewPr>
    <p:cSldViewPr snapToGrid="0">
      <p:cViewPr varScale="1">
        <p:scale>
          <a:sx n="116" d="100"/>
          <a:sy n="116" d="100"/>
        </p:scale>
        <p:origin x="264" y="82"/>
      </p:cViewPr>
      <p:guideLst>
        <p:guide orient="horz" pos="2160"/>
        <p:guide pos="3840"/>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000" y="-102"/>
      </p:cViewPr>
      <p:guideLst>
        <p:guide orient="horz" pos="2928"/>
        <p:guide pos="216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B2C3F58D-9FB0-4E2E-B33B-17E55D4CA839}" type="datetimeFigureOut">
              <a:rPr lang="en-US" smtClean="0"/>
              <a:t>11/6/2025</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CCDA6F7F-6CBB-4504-BD7C-66F59B625F55}" type="slidenum">
              <a:rPr lang="en-US" smtClean="0"/>
              <a:t>‹#›</a:t>
            </a:fld>
            <a:endParaRPr lang="en-US"/>
          </a:p>
        </p:txBody>
      </p:sp>
    </p:spTree>
    <p:extLst>
      <p:ext uri="{BB962C8B-B14F-4D97-AF65-F5344CB8AC3E}">
        <p14:creationId xmlns:p14="http://schemas.microsoft.com/office/powerpoint/2010/main" val="20436384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B7A81492-5103-48C4-8A87-49DD3E94C8EE}" type="datetimeFigureOut">
              <a:rPr lang="en-US" smtClean="0"/>
              <a:t>11/6/2025</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EC367B0E-1E71-4D88-8913-6EBD9A6B74AF}" type="slidenum">
              <a:rPr lang="en-US" smtClean="0"/>
              <a:t>‹#›</a:t>
            </a:fld>
            <a:endParaRPr lang="en-US"/>
          </a:p>
        </p:txBody>
      </p:sp>
    </p:spTree>
    <p:extLst>
      <p:ext uri="{BB962C8B-B14F-4D97-AF65-F5344CB8AC3E}">
        <p14:creationId xmlns:p14="http://schemas.microsoft.com/office/powerpoint/2010/main" val="3713130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C367B0E-1E71-4D88-8913-6EBD9A6B74AF}" type="slidenum">
              <a:rPr lang="en-US" smtClean="0"/>
              <a:t>1</a:t>
            </a:fld>
            <a:endParaRPr lang="en-US"/>
          </a:p>
        </p:txBody>
      </p:sp>
    </p:spTree>
    <p:extLst>
      <p:ext uri="{BB962C8B-B14F-4D97-AF65-F5344CB8AC3E}">
        <p14:creationId xmlns:p14="http://schemas.microsoft.com/office/powerpoint/2010/main" val="14487602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D5A7A7-D031-E38C-A5CF-FF2BDA47A1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0B0C50-300D-FDAB-111D-3902FE2BC5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337A6B-325A-7FE5-E4A5-2B13440838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6226D93-11D8-1377-09E8-2307239DE76D}"/>
              </a:ext>
            </a:extLst>
          </p:cNvPr>
          <p:cNvSpPr>
            <a:spLocks noGrp="1"/>
          </p:cNvSpPr>
          <p:nvPr>
            <p:ph type="sldNum" sz="quarter" idx="10"/>
          </p:nvPr>
        </p:nvSpPr>
        <p:spPr/>
        <p:txBody>
          <a:bodyPr/>
          <a:lstStyle/>
          <a:p>
            <a:fld id="{EC367B0E-1E71-4D88-8913-6EBD9A6B74AF}" type="slidenum">
              <a:rPr lang="en-US" smtClean="0"/>
              <a:t>2</a:t>
            </a:fld>
            <a:endParaRPr lang="en-US"/>
          </a:p>
        </p:txBody>
      </p:sp>
    </p:spTree>
    <p:extLst>
      <p:ext uri="{BB962C8B-B14F-4D97-AF65-F5344CB8AC3E}">
        <p14:creationId xmlns:p14="http://schemas.microsoft.com/office/powerpoint/2010/main" val="27741617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54A21-3A1A-8D99-28FF-6D6E047EA6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47920F-5825-32A5-ED08-BB7F63291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79F4782-1C15-DBFF-4685-3C094FE9BB8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78040B-8524-6FBE-2BA3-CF7C3C03D5F3}"/>
              </a:ext>
            </a:extLst>
          </p:cNvPr>
          <p:cNvSpPr>
            <a:spLocks noGrp="1"/>
          </p:cNvSpPr>
          <p:nvPr>
            <p:ph type="sldNum" sz="quarter" idx="10"/>
          </p:nvPr>
        </p:nvSpPr>
        <p:spPr/>
        <p:txBody>
          <a:bodyPr/>
          <a:lstStyle/>
          <a:p>
            <a:fld id="{EC367B0E-1E71-4D88-8913-6EBD9A6B74AF}" type="slidenum">
              <a:rPr lang="en-US" smtClean="0"/>
              <a:t>3</a:t>
            </a:fld>
            <a:endParaRPr lang="en-US"/>
          </a:p>
        </p:txBody>
      </p:sp>
    </p:spTree>
    <p:extLst>
      <p:ext uri="{BB962C8B-B14F-4D97-AF65-F5344CB8AC3E}">
        <p14:creationId xmlns:p14="http://schemas.microsoft.com/office/powerpoint/2010/main" val="4204821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5013D-AC59-4B95-9809-EACF911FF7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7B14E-0270-81AE-22D8-59EE017B44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5BA38FC-4FB6-E688-0560-34C366855C6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18A098-E74C-B4BE-266D-49491C5A5011}"/>
              </a:ext>
            </a:extLst>
          </p:cNvPr>
          <p:cNvSpPr>
            <a:spLocks noGrp="1"/>
          </p:cNvSpPr>
          <p:nvPr>
            <p:ph type="sldNum" sz="quarter" idx="10"/>
          </p:nvPr>
        </p:nvSpPr>
        <p:spPr/>
        <p:txBody>
          <a:bodyPr/>
          <a:lstStyle/>
          <a:p>
            <a:fld id="{EC367B0E-1E71-4D88-8913-6EBD9A6B74AF}" type="slidenum">
              <a:rPr lang="en-US" smtClean="0"/>
              <a:t>4</a:t>
            </a:fld>
            <a:endParaRPr lang="en-US"/>
          </a:p>
        </p:txBody>
      </p:sp>
    </p:spTree>
    <p:extLst>
      <p:ext uri="{BB962C8B-B14F-4D97-AF65-F5344CB8AC3E}">
        <p14:creationId xmlns:p14="http://schemas.microsoft.com/office/powerpoint/2010/main" val="18031332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FAB9C-8C84-100E-991D-67D8114DC6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869987-14A1-3E46-DF72-A93B29B50E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301C13-C406-F00B-3DE5-8B96B7F403F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60CDF8-136B-AB14-BE63-C754E5601CA5}"/>
              </a:ext>
            </a:extLst>
          </p:cNvPr>
          <p:cNvSpPr>
            <a:spLocks noGrp="1"/>
          </p:cNvSpPr>
          <p:nvPr>
            <p:ph type="sldNum" sz="quarter" idx="10"/>
          </p:nvPr>
        </p:nvSpPr>
        <p:spPr/>
        <p:txBody>
          <a:bodyPr/>
          <a:lstStyle/>
          <a:p>
            <a:fld id="{EC367B0E-1E71-4D88-8913-6EBD9A6B74AF}" type="slidenum">
              <a:rPr lang="en-US" smtClean="0"/>
              <a:t>5</a:t>
            </a:fld>
            <a:endParaRPr lang="en-US"/>
          </a:p>
        </p:txBody>
      </p:sp>
    </p:spTree>
    <p:extLst>
      <p:ext uri="{BB962C8B-B14F-4D97-AF65-F5344CB8AC3E}">
        <p14:creationId xmlns:p14="http://schemas.microsoft.com/office/powerpoint/2010/main" val="241565180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age">
    <p:spTree>
      <p:nvGrpSpPr>
        <p:cNvPr id="1" name=""/>
        <p:cNvGrpSpPr/>
        <p:nvPr/>
      </p:nvGrpSpPr>
      <p:grpSpPr>
        <a:xfrm>
          <a:off x="0" y="0"/>
          <a:ext cx="0" cy="0"/>
          <a:chOff x="0" y="0"/>
          <a:chExt cx="0" cy="0"/>
        </a:xfrm>
      </p:grpSpPr>
      <p:sp>
        <p:nvSpPr>
          <p:cNvPr id="6" name="Rectangle 5"/>
          <p:cNvSpPr/>
          <p:nvPr userDrawn="1"/>
        </p:nvSpPr>
        <p:spPr>
          <a:xfrm>
            <a:off x="457200" y="361950"/>
            <a:ext cx="8229600" cy="1066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28575" y="3505200"/>
            <a:ext cx="9172575" cy="1639199"/>
            <a:chOff x="-28575" y="3505200"/>
            <a:chExt cx="9172575" cy="1639199"/>
          </a:xfrm>
        </p:grpSpPr>
        <p:sp>
          <p:nvSpPr>
            <p:cNvPr id="13" name="Rectangle 12" descr="blue background" title="Blue background"/>
            <p:cNvSpPr/>
            <p:nvPr userDrawn="1"/>
          </p:nvSpPr>
          <p:spPr>
            <a:xfrm>
              <a:off x="-10486" y="3505200"/>
              <a:ext cx="9154486" cy="1639199"/>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descr="SCHEV" title="State Council of Higher Edcation for Virginia"/>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042206" y="3787366"/>
              <a:ext cx="5015819" cy="902847"/>
            </a:xfrm>
            <a:prstGeom prst="rect">
              <a:avLst/>
            </a:prstGeom>
          </p:spPr>
        </p:pic>
        <p:pic>
          <p:nvPicPr>
            <p:cNvPr id="1026" name="Picture 2" descr="graphic element" title="graphic element"/>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575" y="4838700"/>
              <a:ext cx="9163050" cy="19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1" name="Text Placeholder 10"/>
          <p:cNvSpPr>
            <a:spLocks noGrp="1"/>
          </p:cNvSpPr>
          <p:nvPr>
            <p:ph type="body" sz="quarter" idx="11" hasCustomPrompt="1"/>
          </p:nvPr>
        </p:nvSpPr>
        <p:spPr>
          <a:xfrm>
            <a:off x="914399" y="2219325"/>
            <a:ext cx="7324725" cy="1028700"/>
          </a:xfrm>
          <a:prstGeom prst="rect">
            <a:avLst/>
          </a:prstGeom>
        </p:spPr>
        <p:txBody>
          <a:bodyPr/>
          <a:lstStyle>
            <a:lvl1pPr>
              <a:defRPr baseline="0"/>
            </a:lvl1pPr>
          </a:lstStyle>
          <a:p>
            <a:pPr lvl="0"/>
            <a:r>
              <a:rPr lang="en-US" dirty="0"/>
              <a:t>Presenter Name</a:t>
            </a:r>
          </a:p>
          <a:p>
            <a:pPr lvl="0"/>
            <a:r>
              <a:rPr lang="en-US" dirty="0"/>
              <a:t>Date</a:t>
            </a:r>
          </a:p>
        </p:txBody>
      </p:sp>
      <p:sp>
        <p:nvSpPr>
          <p:cNvPr id="2" name="Title 1"/>
          <p:cNvSpPr>
            <a:spLocks noGrp="1"/>
          </p:cNvSpPr>
          <p:nvPr>
            <p:ph type="title"/>
          </p:nvPr>
        </p:nvSpPr>
        <p:spPr>
          <a:xfrm>
            <a:off x="628650" y="773400"/>
            <a:ext cx="7886700" cy="993775"/>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101171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742951"/>
            <a:ext cx="9144000" cy="1102519"/>
          </a:xfrm>
          <a:prstGeom prst="rect">
            <a:avLst/>
          </a:prstGeom>
        </p:spPr>
        <p:txBody>
          <a:bodyPr/>
          <a:lstStyle>
            <a:lvl1pPr algn="ctr">
              <a:defRPr baseline="0"/>
            </a:lvl1pPr>
          </a:lstStyle>
          <a:p>
            <a:r>
              <a:rPr lang="en-US" dirty="0"/>
              <a:t>Section Title </a:t>
            </a:r>
          </a:p>
        </p:txBody>
      </p:sp>
      <p:sp>
        <p:nvSpPr>
          <p:cNvPr id="3" name="Subtitle 2"/>
          <p:cNvSpPr>
            <a:spLocks noGrp="1"/>
          </p:cNvSpPr>
          <p:nvPr>
            <p:ph type="subTitle" idx="1" hasCustomPrompt="1"/>
          </p:nvPr>
        </p:nvSpPr>
        <p:spPr>
          <a:xfrm>
            <a:off x="1393634" y="1989233"/>
            <a:ext cx="6400800" cy="1314450"/>
          </a:xfrm>
          <a:prstGeom prst="rect">
            <a:avLst/>
          </a:prstGeom>
        </p:spPr>
        <p:txBody>
          <a:bodyPr>
            <a:normAutofit/>
          </a:bodyPr>
          <a:lstStyle>
            <a:lvl1pPr marL="0" indent="0" algn="ctr">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SECTION SUBTITLE </a:t>
            </a:r>
          </a:p>
        </p:txBody>
      </p:sp>
      <p:sp>
        <p:nvSpPr>
          <p:cNvPr id="12" name="Slide Number Placeholder 11"/>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Tree>
    <p:extLst>
      <p:ext uri="{BB962C8B-B14F-4D97-AF65-F5344CB8AC3E}">
        <p14:creationId xmlns:p14="http://schemas.microsoft.com/office/powerpoint/2010/main" val="2067570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4" name="Content Placeholder 2"/>
          <p:cNvSpPr>
            <a:spLocks noGrp="1"/>
          </p:cNvSpPr>
          <p:nvPr>
            <p:ph idx="1"/>
          </p:nvPr>
        </p:nvSpPr>
        <p:spPr>
          <a:xfrm>
            <a:off x="481433" y="1035703"/>
            <a:ext cx="7543800" cy="3459179"/>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baseline="0"/>
            </a:lvl3pPr>
            <a:lvl4pPr algn="l">
              <a:defRPr/>
            </a:lvl4pPr>
            <a:lvl5pPr algn="l">
              <a:defRPr/>
            </a:lvl5pPr>
          </a:lstStyle>
          <a:p>
            <a:pPr lvl="0"/>
            <a:r>
              <a:rPr lang="en-US"/>
              <a:t>Click to edit Master text styles</a:t>
            </a:r>
          </a:p>
          <a:p>
            <a:pPr lvl="1"/>
            <a:r>
              <a:rPr lang="en-US"/>
              <a:t>Second level</a:t>
            </a:r>
          </a:p>
          <a:p>
            <a:pPr lvl="2"/>
            <a:r>
              <a:rPr lang="en-US"/>
              <a:t>Third level</a:t>
            </a:r>
          </a:p>
        </p:txBody>
      </p:sp>
      <p:sp>
        <p:nvSpPr>
          <p:cNvPr id="5" name="Title 21"/>
          <p:cNvSpPr>
            <a:spLocks noGrp="1"/>
          </p:cNvSpPr>
          <p:nvPr>
            <p:ph type="title" hasCustomPrompt="1"/>
          </p:nvPr>
        </p:nvSpPr>
        <p:spPr>
          <a:xfrm>
            <a:off x="146304" y="215258"/>
            <a:ext cx="8292616" cy="609600"/>
          </a:xfrm>
          <a:prstGeom prst="rect">
            <a:avLst/>
          </a:prstGeom>
        </p:spPr>
        <p:txBody>
          <a:bodyPr>
            <a:noAutofit/>
          </a:bodyPr>
          <a:lstStyle>
            <a:lvl1pPr algn="l">
              <a:defRPr sz="4000"/>
            </a:lvl1pPr>
          </a:lstStyle>
          <a:p>
            <a:r>
              <a:rPr lang="en-US" dirty="0"/>
              <a:t>Page Title</a:t>
            </a:r>
          </a:p>
        </p:txBody>
      </p:sp>
      <p:cxnSp>
        <p:nvCxnSpPr>
          <p:cNvPr id="6" name="Straight Connector 5" descr="underline" title="title underline"/>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812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ong Title 2 lines and Content">
    <p:spTree>
      <p:nvGrpSpPr>
        <p:cNvPr id="1" name=""/>
        <p:cNvGrpSpPr/>
        <p:nvPr/>
      </p:nvGrpSpPr>
      <p:grpSpPr>
        <a:xfrm>
          <a:off x="0" y="0"/>
          <a:ext cx="0" cy="0"/>
          <a:chOff x="0" y="0"/>
          <a:chExt cx="0" cy="0"/>
        </a:xfrm>
      </p:grpSpPr>
      <p:sp>
        <p:nvSpPr>
          <p:cNvPr id="7" name="Subtitle 2"/>
          <p:cNvSpPr>
            <a:spLocks noGrp="1"/>
          </p:cNvSpPr>
          <p:nvPr>
            <p:ph type="subTitle" idx="1" hasCustomPrompt="1"/>
          </p:nvPr>
        </p:nvSpPr>
        <p:spPr>
          <a:xfrm>
            <a:off x="182697" y="868869"/>
            <a:ext cx="6400800" cy="609600"/>
          </a:xfrm>
          <a:prstGeom prst="rect">
            <a:avLst/>
          </a:prstGeom>
        </p:spPr>
        <p:txBody>
          <a:bodyPr>
            <a:normAutofit/>
          </a:bodyPr>
          <a:lstStyle>
            <a:lvl1pPr marL="0" indent="0" algn="l">
              <a:buNone/>
              <a:defRPr sz="2800" baseline="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SUBTITLE if needed </a:t>
            </a:r>
          </a:p>
        </p:txBody>
      </p:sp>
      <p:sp>
        <p:nvSpPr>
          <p:cNvPr id="13" name="Slide Number Placeholder 12"/>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sp>
        <p:nvSpPr>
          <p:cNvPr id="8"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Page Title – use if have long title</a:t>
            </a:r>
          </a:p>
        </p:txBody>
      </p:sp>
      <p:cxnSp>
        <p:nvCxnSpPr>
          <p:cNvPr id="4" name="Straight Connector 3" descr="underline for title" title="line divider"/>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5" name="Text Placeholder 4"/>
          <p:cNvSpPr>
            <a:spLocks noGrp="1"/>
          </p:cNvSpPr>
          <p:nvPr>
            <p:ph type="body" sz="quarter" idx="13"/>
          </p:nvPr>
        </p:nvSpPr>
        <p:spPr>
          <a:xfrm>
            <a:off x="187325" y="1544370"/>
            <a:ext cx="8450263" cy="2941638"/>
          </a:xfrm>
          <a:prstGeom prst="rect">
            <a:avLst/>
          </a:prstGeom>
        </p:spPr>
        <p:txBody>
          <a:bodyPr/>
          <a:lstStyle>
            <a:lvl1pPr marL="457200" indent="-274320" algn="l">
              <a:buFont typeface="Arial" panose="020B0604020202020204" pitchFamily="34" charset="0"/>
              <a:buChar char="•"/>
              <a:defRPr sz="3200"/>
            </a:lvl1pPr>
            <a:lvl2pPr marL="800100" indent="-342900" algn="l">
              <a:buFont typeface="Arial" panose="020B0604020202020204" pitchFamily="34" charset="0"/>
              <a:buChar char="•"/>
              <a:defRPr baseline="0"/>
            </a:lvl2pPr>
            <a:lvl3pPr algn="l">
              <a:defRPr/>
            </a:lvl3pPr>
            <a:lvl4pPr marL="1714500" indent="-342900" algn="l">
              <a:buFont typeface="Arial" panose="020B0604020202020204" pitchFamily="34" charset="0"/>
              <a:buChar char="•"/>
              <a:defRPr/>
            </a:lvl4pPr>
            <a:lvl5pPr marL="2171700" indent="-342900" algn="l">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77533590"/>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1614" y="1138687"/>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indent="-320040" algn="l">
              <a:defRPr sz="2400">
                <a:latin typeface="Franklin Gothic Medium Cond" panose="020B0606030402020204" pitchFamily="34" charset="0"/>
              </a:defRPr>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10" name="Slide Number Placeholder 9"/>
          <p:cNvSpPr>
            <a:spLocks noGrp="1"/>
          </p:cNvSpPr>
          <p:nvPr>
            <p:ph type="sldNum" sz="quarter" idx="12"/>
          </p:nvPr>
        </p:nvSpPr>
        <p:spPr/>
        <p:txBody>
          <a:bodyPr/>
          <a:lstStyle>
            <a:lvl1pPr>
              <a:defRPr>
                <a:solidFill>
                  <a:schemeClr val="bg1"/>
                </a:solidFill>
              </a:defRPr>
            </a:lvl1pPr>
          </a:lstStyle>
          <a:p>
            <a:fld id="{04E195D4-3F35-4E05-B500-7E7FD17C6DB3}" type="slidenum">
              <a:rPr lang="en-US" smtClean="0"/>
              <a:pPr/>
              <a:t>‹#›</a:t>
            </a:fld>
            <a:endParaRPr lang="en-US" dirty="0"/>
          </a:p>
        </p:txBody>
      </p:sp>
      <p:cxnSp>
        <p:nvCxnSpPr>
          <p:cNvPr id="7" name="Straight Connector 6"/>
          <p:cNvCxnSpPr/>
          <p:nvPr userDrawn="1"/>
        </p:nvCxnSpPr>
        <p:spPr>
          <a:xfrm>
            <a:off x="187286" y="837283"/>
            <a:ext cx="8449937" cy="0"/>
          </a:xfrm>
          <a:prstGeom prst="line">
            <a:avLst/>
          </a:prstGeom>
          <a:ln w="19050">
            <a:solidFill>
              <a:srgbClr val="20558A">
                <a:alpha val="50000"/>
              </a:srgbClr>
            </a:solidFill>
          </a:ln>
        </p:spPr>
        <p:style>
          <a:lnRef idx="1">
            <a:schemeClr val="accent1"/>
          </a:lnRef>
          <a:fillRef idx="0">
            <a:schemeClr val="accent1"/>
          </a:fillRef>
          <a:effectRef idx="0">
            <a:schemeClr val="accent1"/>
          </a:effectRef>
          <a:fontRef idx="minor">
            <a:schemeClr val="tx1"/>
          </a:fontRef>
        </p:style>
      </p:cxnSp>
      <p:sp>
        <p:nvSpPr>
          <p:cNvPr id="8" name="Content Placeholder 2"/>
          <p:cNvSpPr>
            <a:spLocks noGrp="1"/>
          </p:cNvSpPr>
          <p:nvPr>
            <p:ph idx="13"/>
          </p:nvPr>
        </p:nvSpPr>
        <p:spPr>
          <a:xfrm>
            <a:off x="187286" y="1144438"/>
            <a:ext cx="4175185" cy="3455937"/>
          </a:xfrm>
          <a:prstGeom prst="rect">
            <a:avLst/>
          </a:prstGeom>
        </p:spPr>
        <p:txBody>
          <a:bodyPr/>
          <a:lstStyle>
            <a:lvl1pPr algn="l">
              <a:defRPr sz="3200">
                <a:solidFill>
                  <a:schemeClr val="tx1"/>
                </a:solidFill>
              </a:defRPr>
            </a:lvl1pPr>
            <a:lvl2pPr marL="740664" indent="-320040" algn="l">
              <a:buFont typeface="Arial" panose="020B0604020202020204" pitchFamily="34" charset="0"/>
              <a:buChar char="•"/>
              <a:defRPr sz="2800" baseline="0"/>
            </a:lvl2pPr>
            <a:lvl3pPr marL="1143000" indent="-320040" algn="l">
              <a:defRPr sz="2400">
                <a:latin typeface="Franklin Gothic Medium Cond" panose="020B0606030402020204" pitchFamily="34" charset="0"/>
              </a:defRPr>
            </a:lvl3pPr>
            <a:lvl4pPr algn="l">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itle 21"/>
          <p:cNvSpPr>
            <a:spLocks noGrp="1"/>
          </p:cNvSpPr>
          <p:nvPr>
            <p:ph type="title" hasCustomPrompt="1"/>
          </p:nvPr>
        </p:nvSpPr>
        <p:spPr>
          <a:xfrm>
            <a:off x="146304" y="215258"/>
            <a:ext cx="8292616" cy="609600"/>
          </a:xfrm>
          <a:prstGeom prst="rect">
            <a:avLst/>
          </a:prstGeom>
        </p:spPr>
        <p:txBody>
          <a:bodyPr>
            <a:noAutofit/>
          </a:bodyPr>
          <a:lstStyle>
            <a:lvl1pPr algn="l">
              <a:defRPr sz="4000" baseline="0"/>
            </a:lvl1pPr>
          </a:lstStyle>
          <a:p>
            <a:r>
              <a:rPr lang="en-US" dirty="0"/>
              <a:t>2 Column</a:t>
            </a:r>
          </a:p>
        </p:txBody>
      </p:sp>
    </p:spTree>
    <p:extLst>
      <p:ext uri="{BB962C8B-B14F-4D97-AF65-F5344CB8AC3E}">
        <p14:creationId xmlns:p14="http://schemas.microsoft.com/office/powerpoint/2010/main" val="9333282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descr="bottom blue background bar" title="bottom blue bar graphic element"/>
          <p:cNvSpPr/>
          <p:nvPr/>
        </p:nvSpPr>
        <p:spPr>
          <a:xfrm>
            <a:off x="-10486" y="4827185"/>
            <a:ext cx="9154486" cy="317214"/>
          </a:xfrm>
          <a:prstGeom prst="rect">
            <a:avLst/>
          </a:prstGeom>
          <a:solidFill>
            <a:srgbClr val="2055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6553200" y="4819020"/>
            <a:ext cx="2133600" cy="273844"/>
          </a:xfrm>
          <a:prstGeom prst="rect">
            <a:avLst/>
          </a:prstGeom>
        </p:spPr>
        <p:txBody>
          <a:bodyPr vert="horz" lIns="91440" tIns="45720" rIns="91440" bIns="45720" rtlCol="0" anchor="ctr"/>
          <a:lstStyle>
            <a:lvl1pPr algn="r">
              <a:defRPr sz="1200">
                <a:solidFill>
                  <a:schemeClr val="bg1"/>
                </a:solidFill>
              </a:defRPr>
            </a:lvl1pPr>
          </a:lstStyle>
          <a:p>
            <a:fld id="{04E195D4-3F35-4E05-B500-7E7FD17C6DB3}" type="slidenum">
              <a:rPr lang="en-US" smtClean="0"/>
              <a:pPr/>
              <a:t>‹#›</a:t>
            </a:fld>
            <a:endParaRPr lang="en-US" dirty="0"/>
          </a:p>
        </p:txBody>
      </p:sp>
      <p:pic>
        <p:nvPicPr>
          <p:cNvPr id="8" name="Picture 7" descr="SCHEV" title="State Council of Higher Education for Virginia"/>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190" y="4818871"/>
            <a:ext cx="1757548" cy="316359"/>
          </a:xfrm>
          <a:prstGeom prst="rect">
            <a:avLst/>
          </a:prstGeom>
        </p:spPr>
      </p:pic>
    </p:spTree>
    <p:extLst>
      <p:ext uri="{BB962C8B-B14F-4D97-AF65-F5344CB8AC3E}">
        <p14:creationId xmlns:p14="http://schemas.microsoft.com/office/powerpoint/2010/main" val="2108065159"/>
      </p:ext>
    </p:extLst>
  </p:cSld>
  <p:clrMap bg1="lt1" tx1="dk1" bg2="lt2" tx2="dk2" accent1="accent1" accent2="accent2" accent3="accent3" accent4="accent4" accent5="accent5" accent6="accent6" hlink="hlink" folHlink="folHlink"/>
  <p:sldLayoutIdLst>
    <p:sldLayoutId id="2147483696" r:id="rId1"/>
    <p:sldLayoutId id="2147483687" r:id="rId2"/>
    <p:sldLayoutId id="2147483695" r:id="rId3"/>
    <p:sldLayoutId id="2147483688" r:id="rId4"/>
    <p:sldLayoutId id="2147483693" r:id="rId5"/>
  </p:sldLayoutIdLst>
  <p:hf hdr="0" ftr="0" dt="0"/>
  <p:txStyles>
    <p:titleStyle>
      <a:lvl1pPr algn="ctr" defTabSz="914400" rtl="0" eaLnBrk="1" latinLnBrk="0" hangingPunct="1">
        <a:spcBef>
          <a:spcPct val="0"/>
        </a:spcBef>
        <a:buNone/>
        <a:defRPr sz="4800" i="0" kern="1200" baseline="0">
          <a:solidFill>
            <a:schemeClr val="tx1"/>
          </a:solidFill>
          <a:latin typeface="Franklin Gothic Medium" panose="020B0603020102020204" pitchFamily="34" charset="0"/>
          <a:ea typeface="+mj-ea"/>
          <a:cs typeface="+mj-cs"/>
        </a:defRPr>
      </a:lvl1pPr>
    </p:titleStyle>
    <p:body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2800" kern="1200" baseline="0">
          <a:solidFill>
            <a:srgbClr val="000000"/>
          </a:solidFill>
          <a:latin typeface="Franklin Gothic Medium Cond" panose="020B0606030402020204" pitchFamily="34" charset="0"/>
          <a:ea typeface="+mn-ea"/>
          <a:cs typeface="+mn-cs"/>
        </a:defRPr>
      </a:lvl1pPr>
      <a:lvl2pPr marL="457200" indent="0" algn="ctr" defTabSz="914400" rtl="0" eaLnBrk="1" latinLnBrk="0" hangingPunct="1">
        <a:spcBef>
          <a:spcPct val="20000"/>
        </a:spcBef>
        <a:buFont typeface="Arial" panose="020B0604020202020204" pitchFamily="34" charset="0"/>
        <a:buNone/>
        <a:defRPr sz="2400" kern="1200" baseline="0">
          <a:solidFill>
            <a:srgbClr val="20558A"/>
          </a:solidFill>
          <a:latin typeface="Franklin Gothic Medium Cond" panose="020B06060304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747679"/>
          </a:solidFill>
          <a:latin typeface="Franklin Gothic Book" panose="020B0503020102020204" pitchFamily="34" charset="0"/>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solidFill>
          <a:latin typeface="Franklin Gothic Medium Cond" panose="020B06060304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Top 10 Questions Board Members Should Be Asking </a:t>
            </a:r>
          </a:p>
        </p:txBody>
      </p:sp>
    </p:spTree>
    <p:extLst>
      <p:ext uri="{BB962C8B-B14F-4D97-AF65-F5344CB8AC3E}">
        <p14:creationId xmlns:p14="http://schemas.microsoft.com/office/powerpoint/2010/main" val="7805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4E195D4-3F35-4E05-B500-7E7FD17C6DB3}" type="slidenum">
              <a:rPr lang="en-US" smtClean="0"/>
              <a:pPr/>
              <a:t>1</a:t>
            </a:fld>
            <a:endParaRPr lang="en-US" dirty="0"/>
          </a:p>
        </p:txBody>
      </p:sp>
      <p:sp>
        <p:nvSpPr>
          <p:cNvPr id="12" name="Content Placeholder 11"/>
          <p:cNvSpPr>
            <a:spLocks noGrp="1"/>
          </p:cNvSpPr>
          <p:nvPr>
            <p:ph idx="1"/>
          </p:nvPr>
        </p:nvSpPr>
        <p:spPr>
          <a:xfrm>
            <a:off x="469726" y="1391512"/>
            <a:ext cx="7900562" cy="2966954"/>
          </a:xfrm>
        </p:spPr>
        <p:txBody>
          <a:bodyPr>
            <a:normAutofit lnSpcReduction="10000"/>
          </a:bodyPr>
          <a:lstStyle/>
          <a:p>
            <a:pPr marL="697230" indent="-514350">
              <a:buAutoNum type="arabicPeriod"/>
            </a:pPr>
            <a:r>
              <a:rPr lang="en-US" b="1" dirty="0"/>
              <a:t>Are we fulfilling our mission, vision and goals as directed in our strategic plan?</a:t>
            </a:r>
          </a:p>
          <a:p>
            <a:pPr marL="697230" indent="-514350">
              <a:buFont typeface="Arial" panose="020B0604020202020204" pitchFamily="34" charset="0"/>
              <a:buAutoNum type="arabicPeriod"/>
            </a:pPr>
            <a:r>
              <a:rPr lang="en-US" b="1" dirty="0"/>
              <a:t>What is our risk posture, and how are we managing key risks?</a:t>
            </a:r>
            <a:endParaRPr lang="en-US" dirty="0"/>
          </a:p>
          <a:p>
            <a:pPr marL="697230" indent="-514350">
              <a:buFont typeface="Arial" panose="020B0604020202020204" pitchFamily="34" charset="0"/>
              <a:buAutoNum type="arabicPeriod"/>
            </a:pPr>
            <a:r>
              <a:rPr lang="en-US" b="1" dirty="0"/>
              <a:t>How are we planning for leadership succession and institutional continuity?</a:t>
            </a:r>
            <a:endParaRPr lang="en-US" dirty="0"/>
          </a:p>
          <a:p>
            <a:pPr marL="697230" indent="-514350">
              <a:buAutoNum type="arabicPeriod"/>
            </a:pPr>
            <a:endParaRPr lang="en-US" dirty="0"/>
          </a:p>
          <a:p>
            <a:endParaRPr lang="en-US" dirty="0"/>
          </a:p>
        </p:txBody>
      </p:sp>
      <p:sp>
        <p:nvSpPr>
          <p:cNvPr id="4" name="Title 3"/>
          <p:cNvSpPr>
            <a:spLocks noGrp="1"/>
          </p:cNvSpPr>
          <p:nvPr>
            <p:ph type="title"/>
          </p:nvPr>
        </p:nvSpPr>
        <p:spPr/>
        <p:txBody>
          <a:bodyPr/>
          <a:lstStyle/>
          <a:p>
            <a:r>
              <a:rPr lang="en-US" sz="2800" b="1" dirty="0"/>
              <a:t>Strategy, Mission and Governance-related Questions:</a:t>
            </a:r>
            <a:br>
              <a:rPr lang="en-US" sz="2800" dirty="0"/>
            </a:br>
            <a:endParaRPr lang="en-US" sz="2800" dirty="0"/>
          </a:p>
        </p:txBody>
      </p:sp>
    </p:spTree>
    <p:extLst>
      <p:ext uri="{BB962C8B-B14F-4D97-AF65-F5344CB8AC3E}">
        <p14:creationId xmlns:p14="http://schemas.microsoft.com/office/powerpoint/2010/main" val="746491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9F965-822F-D70E-145E-9AAA56D33BE6}"/>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A862D93-3927-0411-54D1-A9DCEECEEE89}"/>
              </a:ext>
            </a:extLst>
          </p:cNvPr>
          <p:cNvSpPr>
            <a:spLocks noGrp="1"/>
          </p:cNvSpPr>
          <p:nvPr>
            <p:ph type="sldNum" sz="quarter" idx="10"/>
          </p:nvPr>
        </p:nvSpPr>
        <p:spPr/>
        <p:txBody>
          <a:bodyPr/>
          <a:lstStyle/>
          <a:p>
            <a:fld id="{04E195D4-3F35-4E05-B500-7E7FD17C6DB3}" type="slidenum">
              <a:rPr lang="en-US" smtClean="0"/>
              <a:pPr/>
              <a:t>2</a:t>
            </a:fld>
            <a:endParaRPr lang="en-US" dirty="0"/>
          </a:p>
        </p:txBody>
      </p:sp>
      <p:sp>
        <p:nvSpPr>
          <p:cNvPr id="12" name="Content Placeholder 11">
            <a:extLst>
              <a:ext uri="{FF2B5EF4-FFF2-40B4-BE49-F238E27FC236}">
                <a16:creationId xmlns:a16="http://schemas.microsoft.com/office/drawing/2014/main" id="{09D224E8-70B1-634D-E366-6B11EDF5ACF2}"/>
              </a:ext>
            </a:extLst>
          </p:cNvPr>
          <p:cNvSpPr>
            <a:spLocks noGrp="1"/>
          </p:cNvSpPr>
          <p:nvPr>
            <p:ph idx="1"/>
          </p:nvPr>
        </p:nvSpPr>
        <p:spPr>
          <a:xfrm>
            <a:off x="469726" y="1466668"/>
            <a:ext cx="7969194" cy="2966954"/>
          </a:xfrm>
        </p:spPr>
        <p:txBody>
          <a:bodyPr>
            <a:normAutofit fontScale="77500" lnSpcReduction="20000"/>
          </a:bodyPr>
          <a:lstStyle/>
          <a:p>
            <a:pPr marL="697230" indent="-514350">
              <a:buAutoNum type="arabicPeriod" startAt="4"/>
            </a:pPr>
            <a:r>
              <a:rPr lang="en-US" sz="3800" b="1" dirty="0"/>
              <a:t>What is the state of governance, board effectiveness and board-administration relationship?</a:t>
            </a:r>
          </a:p>
          <a:p>
            <a:pPr marL="697230" indent="-514350">
              <a:buFont typeface="Arial" panose="020B0604020202020204" pitchFamily="34" charset="0"/>
              <a:buAutoNum type="arabicPeriod" startAt="4"/>
            </a:pPr>
            <a:r>
              <a:rPr lang="en-US" sz="3800" b="1" dirty="0"/>
              <a:t>Are we proactively engaging key stakeholders (students, faculty, staff, alumni, region/community)?</a:t>
            </a:r>
            <a:endParaRPr lang="en-US" sz="3800" dirty="0"/>
          </a:p>
          <a:p>
            <a:pPr marL="697230" indent="-514350">
              <a:buFont typeface="Arial" panose="020B0604020202020204" pitchFamily="34" charset="0"/>
              <a:buAutoNum type="arabicPeriod" startAt="4"/>
            </a:pPr>
            <a:r>
              <a:rPr lang="en-US" sz="3800" b="1" dirty="0"/>
              <a:t>Are we prepared for the challenges ahead — change, disruption and transformation?</a:t>
            </a:r>
            <a:endParaRPr lang="en-US" sz="3800" dirty="0"/>
          </a:p>
          <a:p>
            <a:pPr marL="182880" indent="0">
              <a:buNone/>
            </a:pPr>
            <a:endParaRPr lang="en-US" dirty="0"/>
          </a:p>
          <a:p>
            <a:pPr marL="697230" indent="-514350">
              <a:buAutoNum type="arabicPeriod"/>
            </a:pPr>
            <a:endParaRPr lang="en-US" dirty="0"/>
          </a:p>
          <a:p>
            <a:endParaRPr lang="en-US" dirty="0"/>
          </a:p>
        </p:txBody>
      </p:sp>
      <p:sp>
        <p:nvSpPr>
          <p:cNvPr id="4" name="Title 3">
            <a:extLst>
              <a:ext uri="{FF2B5EF4-FFF2-40B4-BE49-F238E27FC236}">
                <a16:creationId xmlns:a16="http://schemas.microsoft.com/office/drawing/2014/main" id="{3E8AF28E-C420-B90C-54D3-7CE8ABD88DF0}"/>
              </a:ext>
            </a:extLst>
          </p:cNvPr>
          <p:cNvSpPr>
            <a:spLocks noGrp="1"/>
          </p:cNvSpPr>
          <p:nvPr>
            <p:ph type="title"/>
          </p:nvPr>
        </p:nvSpPr>
        <p:spPr>
          <a:xfrm>
            <a:off x="146304" y="50636"/>
            <a:ext cx="8292616" cy="830665"/>
          </a:xfrm>
        </p:spPr>
        <p:txBody>
          <a:bodyPr/>
          <a:lstStyle/>
          <a:p>
            <a:r>
              <a:rPr lang="en-US" sz="2800" b="1" dirty="0"/>
              <a:t>Strategy, Mission and Governance-related Questions continued:</a:t>
            </a:r>
            <a:br>
              <a:rPr lang="en-US" sz="2800" dirty="0"/>
            </a:br>
            <a:endParaRPr lang="en-US" sz="2800" dirty="0"/>
          </a:p>
        </p:txBody>
      </p:sp>
    </p:spTree>
    <p:extLst>
      <p:ext uri="{BB962C8B-B14F-4D97-AF65-F5344CB8AC3E}">
        <p14:creationId xmlns:p14="http://schemas.microsoft.com/office/powerpoint/2010/main" val="2743048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AE42FA-9AD6-56AA-EB76-30C4A770803E}"/>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5C662E73-311C-B05B-2FED-8EDF27C1ED94}"/>
              </a:ext>
            </a:extLst>
          </p:cNvPr>
          <p:cNvSpPr>
            <a:spLocks noGrp="1"/>
          </p:cNvSpPr>
          <p:nvPr>
            <p:ph type="sldNum" sz="quarter" idx="10"/>
          </p:nvPr>
        </p:nvSpPr>
        <p:spPr/>
        <p:txBody>
          <a:bodyPr/>
          <a:lstStyle/>
          <a:p>
            <a:fld id="{04E195D4-3F35-4E05-B500-7E7FD17C6DB3}" type="slidenum">
              <a:rPr lang="en-US" smtClean="0"/>
              <a:pPr/>
              <a:t>3</a:t>
            </a:fld>
            <a:endParaRPr lang="en-US" dirty="0"/>
          </a:p>
        </p:txBody>
      </p:sp>
      <p:sp>
        <p:nvSpPr>
          <p:cNvPr id="12" name="Content Placeholder 11">
            <a:extLst>
              <a:ext uri="{FF2B5EF4-FFF2-40B4-BE49-F238E27FC236}">
                <a16:creationId xmlns:a16="http://schemas.microsoft.com/office/drawing/2014/main" id="{0A8395D2-71E4-57E9-DE92-E71030024C23}"/>
              </a:ext>
            </a:extLst>
          </p:cNvPr>
          <p:cNvSpPr>
            <a:spLocks noGrp="1"/>
          </p:cNvSpPr>
          <p:nvPr>
            <p:ph idx="1"/>
          </p:nvPr>
        </p:nvSpPr>
        <p:spPr>
          <a:xfrm>
            <a:off x="469726" y="1466668"/>
            <a:ext cx="7969194" cy="2966954"/>
          </a:xfrm>
        </p:spPr>
        <p:txBody>
          <a:bodyPr>
            <a:normAutofit/>
          </a:bodyPr>
          <a:lstStyle/>
          <a:p>
            <a:pPr marL="697230" indent="-514350">
              <a:buAutoNum type="arabicPeriod" startAt="7"/>
            </a:pPr>
            <a:r>
              <a:rPr lang="en-US" b="1" dirty="0"/>
              <a:t>What is our financial health and trajectory?</a:t>
            </a:r>
          </a:p>
          <a:p>
            <a:pPr marL="697230" indent="-514350">
              <a:buFont typeface="Arial" panose="020B0604020202020204" pitchFamily="34" charset="0"/>
              <a:buAutoNum type="arabicPeriod" startAt="7"/>
            </a:pPr>
            <a:r>
              <a:rPr lang="en-US" b="1" dirty="0"/>
              <a:t>What are our major capital and infrastructure plans, and are they sustainable?</a:t>
            </a:r>
            <a:endParaRPr lang="en-US" dirty="0"/>
          </a:p>
          <a:p>
            <a:pPr marL="182880" indent="0">
              <a:buNone/>
            </a:pPr>
            <a:endParaRPr lang="en-US" dirty="0"/>
          </a:p>
          <a:p>
            <a:pPr marL="182880" indent="0">
              <a:buNone/>
            </a:pPr>
            <a:endParaRPr lang="en-US" dirty="0"/>
          </a:p>
          <a:p>
            <a:pPr marL="697230" indent="-514350">
              <a:buAutoNum type="arabicPeriod"/>
            </a:pPr>
            <a:endParaRPr lang="en-US" dirty="0"/>
          </a:p>
          <a:p>
            <a:endParaRPr lang="en-US" dirty="0"/>
          </a:p>
        </p:txBody>
      </p:sp>
      <p:sp>
        <p:nvSpPr>
          <p:cNvPr id="4" name="Title 3">
            <a:extLst>
              <a:ext uri="{FF2B5EF4-FFF2-40B4-BE49-F238E27FC236}">
                <a16:creationId xmlns:a16="http://schemas.microsoft.com/office/drawing/2014/main" id="{E6698D46-A8E8-6AA3-DF69-2F413BCBB785}"/>
              </a:ext>
            </a:extLst>
          </p:cNvPr>
          <p:cNvSpPr>
            <a:spLocks noGrp="1"/>
          </p:cNvSpPr>
          <p:nvPr>
            <p:ph type="title"/>
          </p:nvPr>
        </p:nvSpPr>
        <p:spPr>
          <a:xfrm>
            <a:off x="146304" y="146365"/>
            <a:ext cx="8292616" cy="609600"/>
          </a:xfrm>
        </p:spPr>
        <p:txBody>
          <a:bodyPr/>
          <a:lstStyle/>
          <a:p>
            <a:r>
              <a:rPr lang="en-US" sz="2800" b="1" u="heavy" dirty="0"/>
              <a:t>Financial and Infrastructure Questions:</a:t>
            </a:r>
            <a:endParaRPr lang="en-US" sz="2800" dirty="0"/>
          </a:p>
        </p:txBody>
      </p:sp>
    </p:spTree>
    <p:extLst>
      <p:ext uri="{BB962C8B-B14F-4D97-AF65-F5344CB8AC3E}">
        <p14:creationId xmlns:p14="http://schemas.microsoft.com/office/powerpoint/2010/main" val="956318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8A571-2515-5457-598C-3C13C732E317}"/>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6932F17-6E23-5BCC-72F6-D47AB978B5A5}"/>
              </a:ext>
            </a:extLst>
          </p:cNvPr>
          <p:cNvSpPr>
            <a:spLocks noGrp="1"/>
          </p:cNvSpPr>
          <p:nvPr>
            <p:ph type="sldNum" sz="quarter" idx="10"/>
          </p:nvPr>
        </p:nvSpPr>
        <p:spPr/>
        <p:txBody>
          <a:bodyPr/>
          <a:lstStyle/>
          <a:p>
            <a:fld id="{04E195D4-3F35-4E05-B500-7E7FD17C6DB3}" type="slidenum">
              <a:rPr lang="en-US" smtClean="0"/>
              <a:pPr/>
              <a:t>4</a:t>
            </a:fld>
            <a:endParaRPr lang="en-US" dirty="0"/>
          </a:p>
        </p:txBody>
      </p:sp>
      <p:sp>
        <p:nvSpPr>
          <p:cNvPr id="12" name="Content Placeholder 11">
            <a:extLst>
              <a:ext uri="{FF2B5EF4-FFF2-40B4-BE49-F238E27FC236}">
                <a16:creationId xmlns:a16="http://schemas.microsoft.com/office/drawing/2014/main" id="{BB0330A6-2AF3-11D9-A69E-FF64A469F5CA}"/>
              </a:ext>
            </a:extLst>
          </p:cNvPr>
          <p:cNvSpPr>
            <a:spLocks noGrp="1"/>
          </p:cNvSpPr>
          <p:nvPr>
            <p:ph idx="1"/>
          </p:nvPr>
        </p:nvSpPr>
        <p:spPr>
          <a:xfrm>
            <a:off x="469726" y="1466668"/>
            <a:ext cx="7969194" cy="2966954"/>
          </a:xfrm>
        </p:spPr>
        <p:txBody>
          <a:bodyPr>
            <a:normAutofit/>
          </a:bodyPr>
          <a:lstStyle/>
          <a:p>
            <a:pPr marL="697230" lvl="0" indent="-514350">
              <a:buAutoNum type="arabicPeriod" startAt="9"/>
            </a:pPr>
            <a:r>
              <a:rPr lang="en-US" b="1" dirty="0"/>
              <a:t>How are we navigating student enrollment, retention and demographic shifts?</a:t>
            </a:r>
          </a:p>
          <a:p>
            <a:pPr marL="697230" indent="-514350">
              <a:buFont typeface="Arial" panose="020B0604020202020204" pitchFamily="34" charset="0"/>
              <a:buAutoNum type="arabicPeriod" startAt="9"/>
            </a:pPr>
            <a:r>
              <a:rPr lang="en-US" b="1" dirty="0"/>
              <a:t>How strong is our academic quality, innovation and relevance?</a:t>
            </a:r>
            <a:endParaRPr lang="en-US" dirty="0"/>
          </a:p>
          <a:p>
            <a:pPr marL="182880" lvl="0" indent="0">
              <a:buNone/>
            </a:pPr>
            <a:endParaRPr lang="en-US" b="1" dirty="0"/>
          </a:p>
          <a:p>
            <a:pPr marL="697230" lvl="0" indent="-514350">
              <a:buAutoNum type="arabicPeriod" startAt="9"/>
            </a:pPr>
            <a:endParaRPr lang="en-US" dirty="0"/>
          </a:p>
          <a:p>
            <a:pPr marL="182880" indent="0">
              <a:buNone/>
            </a:pPr>
            <a:endParaRPr lang="en-US" dirty="0"/>
          </a:p>
          <a:p>
            <a:pPr marL="182880" indent="0">
              <a:buNone/>
            </a:pPr>
            <a:endParaRPr lang="en-US" dirty="0"/>
          </a:p>
          <a:p>
            <a:pPr marL="697230" indent="-514350">
              <a:buAutoNum type="arabicPeriod"/>
            </a:pPr>
            <a:endParaRPr lang="en-US" dirty="0"/>
          </a:p>
          <a:p>
            <a:endParaRPr lang="en-US" dirty="0"/>
          </a:p>
        </p:txBody>
      </p:sp>
      <p:sp>
        <p:nvSpPr>
          <p:cNvPr id="4" name="Title 3">
            <a:extLst>
              <a:ext uri="{FF2B5EF4-FFF2-40B4-BE49-F238E27FC236}">
                <a16:creationId xmlns:a16="http://schemas.microsoft.com/office/drawing/2014/main" id="{A39731BD-E783-EC95-2914-71E0851FE807}"/>
              </a:ext>
            </a:extLst>
          </p:cNvPr>
          <p:cNvSpPr>
            <a:spLocks noGrp="1"/>
          </p:cNvSpPr>
          <p:nvPr>
            <p:ph type="title"/>
          </p:nvPr>
        </p:nvSpPr>
        <p:spPr>
          <a:xfrm>
            <a:off x="146304" y="146365"/>
            <a:ext cx="8292616" cy="609600"/>
          </a:xfrm>
        </p:spPr>
        <p:txBody>
          <a:bodyPr/>
          <a:lstStyle/>
          <a:p>
            <a:r>
              <a:rPr lang="en-US" sz="2800" b="1" u="heavy" dirty="0"/>
              <a:t>Academic and Student-related Questions:</a:t>
            </a:r>
            <a:endParaRPr lang="en-US" sz="2800" dirty="0"/>
          </a:p>
        </p:txBody>
      </p:sp>
    </p:spTree>
    <p:extLst>
      <p:ext uri="{BB962C8B-B14F-4D97-AF65-F5344CB8AC3E}">
        <p14:creationId xmlns:p14="http://schemas.microsoft.com/office/powerpoint/2010/main" val="3353470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6B1B3-A6EB-B8E9-A1CA-81D240355934}"/>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8B86537-938F-831D-0065-3059BD314489}"/>
              </a:ext>
            </a:extLst>
          </p:cNvPr>
          <p:cNvSpPr>
            <a:spLocks noGrp="1"/>
          </p:cNvSpPr>
          <p:nvPr>
            <p:ph type="sldNum" sz="quarter" idx="10"/>
          </p:nvPr>
        </p:nvSpPr>
        <p:spPr/>
        <p:txBody>
          <a:bodyPr/>
          <a:lstStyle/>
          <a:p>
            <a:fld id="{04E195D4-3F35-4E05-B500-7E7FD17C6DB3}" type="slidenum">
              <a:rPr lang="en-US" smtClean="0"/>
              <a:pPr/>
              <a:t>5</a:t>
            </a:fld>
            <a:endParaRPr lang="en-US" dirty="0"/>
          </a:p>
        </p:txBody>
      </p:sp>
      <p:sp>
        <p:nvSpPr>
          <p:cNvPr id="12" name="Content Placeholder 11">
            <a:extLst>
              <a:ext uri="{FF2B5EF4-FFF2-40B4-BE49-F238E27FC236}">
                <a16:creationId xmlns:a16="http://schemas.microsoft.com/office/drawing/2014/main" id="{05C5B0C2-9267-4AB7-C7D8-8049EB69E905}"/>
              </a:ext>
            </a:extLst>
          </p:cNvPr>
          <p:cNvSpPr>
            <a:spLocks noGrp="1"/>
          </p:cNvSpPr>
          <p:nvPr>
            <p:ph idx="1"/>
          </p:nvPr>
        </p:nvSpPr>
        <p:spPr>
          <a:xfrm>
            <a:off x="469726" y="1096027"/>
            <a:ext cx="7969194" cy="3337595"/>
          </a:xfrm>
        </p:spPr>
        <p:txBody>
          <a:bodyPr>
            <a:normAutofit fontScale="62500" lnSpcReduction="20000"/>
          </a:bodyPr>
          <a:lstStyle/>
          <a:p>
            <a:pPr lvl="0"/>
            <a:r>
              <a:rPr lang="en-US" dirty="0"/>
              <a:t>Please consider these questions as a prompt for ensuring discussion of impactful issues—some questions will merit deeper dives at the board or committee level. </a:t>
            </a:r>
          </a:p>
          <a:p>
            <a:pPr lvl="0"/>
            <a:r>
              <a:rPr lang="en-US" dirty="0"/>
              <a:t>SCHEV highly recommends extensive use of data. Dashboards, scenario planning, and narrative context from the administration rather than just reports. Encourage comparisons with other Virginia schools, peer groups. Know the trends and search out anomalies in vulnerable areas like enrollment, retention, dropout rates, reasons for tuition increases, administrative growth, etc. </a:t>
            </a:r>
          </a:p>
          <a:p>
            <a:pPr lvl="0"/>
            <a:r>
              <a:rPr lang="en-US" dirty="0"/>
              <a:t>Schedule periodic “deep dives” (e.g., an entire board meeting or retreat) on one or two of these big themes.</a:t>
            </a:r>
          </a:p>
          <a:p>
            <a:pPr lvl="0"/>
            <a:r>
              <a:rPr lang="en-US" dirty="0"/>
              <a:t>Encourage an open culture: questions should not come across as punitive or adversarial but as the board’s fiduciary duty to ensure institutional strength.</a:t>
            </a:r>
          </a:p>
          <a:p>
            <a:pPr lvl="0"/>
            <a:endParaRPr lang="en-US" b="1" dirty="0"/>
          </a:p>
          <a:p>
            <a:pPr marL="697230" lvl="0" indent="-514350">
              <a:buAutoNum type="arabicPeriod" startAt="9"/>
            </a:pPr>
            <a:endParaRPr lang="en-US" dirty="0"/>
          </a:p>
          <a:p>
            <a:pPr marL="182880" indent="0">
              <a:buNone/>
            </a:pPr>
            <a:endParaRPr lang="en-US" dirty="0"/>
          </a:p>
          <a:p>
            <a:pPr marL="182880" indent="0">
              <a:buNone/>
            </a:pPr>
            <a:endParaRPr lang="en-US" dirty="0"/>
          </a:p>
          <a:p>
            <a:pPr marL="697230" indent="-514350">
              <a:buAutoNum type="arabicPeriod"/>
            </a:pPr>
            <a:endParaRPr lang="en-US" dirty="0"/>
          </a:p>
          <a:p>
            <a:endParaRPr lang="en-US" dirty="0"/>
          </a:p>
        </p:txBody>
      </p:sp>
      <p:sp>
        <p:nvSpPr>
          <p:cNvPr id="4" name="Title 3">
            <a:extLst>
              <a:ext uri="{FF2B5EF4-FFF2-40B4-BE49-F238E27FC236}">
                <a16:creationId xmlns:a16="http://schemas.microsoft.com/office/drawing/2014/main" id="{611A430F-C5FD-39BB-9590-AD639EF65AAA}"/>
              </a:ext>
            </a:extLst>
          </p:cNvPr>
          <p:cNvSpPr>
            <a:spLocks noGrp="1"/>
          </p:cNvSpPr>
          <p:nvPr>
            <p:ph type="title"/>
          </p:nvPr>
        </p:nvSpPr>
        <p:spPr>
          <a:xfrm>
            <a:off x="146304" y="146365"/>
            <a:ext cx="8292616" cy="609600"/>
          </a:xfrm>
        </p:spPr>
        <p:txBody>
          <a:bodyPr/>
          <a:lstStyle/>
          <a:p>
            <a:r>
              <a:rPr lang="en-US" sz="3200" b="1" dirty="0"/>
              <a:t>A Few Tips For Using These Questions</a:t>
            </a:r>
          </a:p>
        </p:txBody>
      </p:sp>
    </p:spTree>
    <p:extLst>
      <p:ext uri="{BB962C8B-B14F-4D97-AF65-F5344CB8AC3E}">
        <p14:creationId xmlns:p14="http://schemas.microsoft.com/office/powerpoint/2010/main" val="806380408"/>
      </p:ext>
    </p:extLst>
  </p:cSld>
  <p:clrMapOvr>
    <a:masterClrMapping/>
  </p:clrMapOvr>
</p:sld>
</file>

<file path=ppt/theme/theme1.xml><?xml version="1.0" encoding="utf-8"?>
<a:theme xmlns:a="http://schemas.openxmlformats.org/drawingml/2006/main" name="169LongPPTTemplate">
  <a:themeElements>
    <a:clrScheme name="SCHEVTheme">
      <a:dk1>
        <a:srgbClr val="20558A"/>
      </a:dk1>
      <a:lt1>
        <a:srgbClr val="FFFFFF"/>
      </a:lt1>
      <a:dk2>
        <a:srgbClr val="293E6B"/>
      </a:dk2>
      <a:lt2>
        <a:srgbClr val="9BBBB0"/>
      </a:lt2>
      <a:accent1>
        <a:srgbClr val="20558A"/>
      </a:accent1>
      <a:accent2>
        <a:srgbClr val="6F90B8"/>
      </a:accent2>
      <a:accent3>
        <a:srgbClr val="9BBBB0"/>
      </a:accent3>
      <a:accent4>
        <a:srgbClr val="E6A158"/>
      </a:accent4>
      <a:accent5>
        <a:srgbClr val="747679"/>
      </a:accent5>
      <a:accent6>
        <a:srgbClr val="C9292D"/>
      </a:accent6>
      <a:hlink>
        <a:srgbClr val="0070C0"/>
      </a:hlink>
      <a:folHlink>
        <a:srgbClr val="20558A"/>
      </a:folHlink>
    </a:clrScheme>
    <a:fontScheme name="SCHEV Fonts">
      <a:majorFont>
        <a:latin typeface="Franklin Gothic Demi"/>
        <a:ea typeface=""/>
        <a:cs typeface=""/>
      </a:majorFont>
      <a:minorFont>
        <a:latin typeface="Palatino Linotyp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CHEV169TemplatePLAIN.potx" id="{BD2B39EB-24C0-428A-A65B-F9BCCB2DCD4C}" vid="{E82B1582-020D-4661-BDC6-6554E532BF8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cd5c188-94db-43d3-b6a3-477d029ea627" xsi:nil="true"/>
    <lcf76f155ced4ddcb4097134ff3c332f xmlns="e5c938dd-dea5-4903-906f-0731d790b79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7F0518BAD7037488BCAFA147A976637" ma:contentTypeVersion="13" ma:contentTypeDescription="Create a new document." ma:contentTypeScope="" ma:versionID="d6559b2b41e3e6180ca2945d680c2daa">
  <xsd:schema xmlns:xsd="http://www.w3.org/2001/XMLSchema" xmlns:xs="http://www.w3.org/2001/XMLSchema" xmlns:p="http://schemas.microsoft.com/office/2006/metadata/properties" xmlns:ns2="e5c938dd-dea5-4903-906f-0731d790b796" xmlns:ns3="ccd5c188-94db-43d3-b6a3-477d029ea627" targetNamespace="http://schemas.microsoft.com/office/2006/metadata/properties" ma:root="true" ma:fieldsID="06913c3a494d8e05fa9ac8836b7491d6" ns2:_="" ns3:_="">
    <xsd:import namespace="e5c938dd-dea5-4903-906f-0731d790b796"/>
    <xsd:import namespace="ccd5c188-94db-43d3-b6a3-477d029ea627"/>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c938dd-dea5-4903-906f-0731d790b7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920e099-540f-4e49-b54d-0e500676ccf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ccd5c188-94db-43d3-b6a3-477d029ea62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3665c534-d6b2-41a5-bbfc-31269b126f94}" ma:internalName="TaxCatchAll" ma:showField="CatchAllData" ma:web="ccd5c188-94db-43d3-b6a3-477d029ea62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89A444-28BC-46BF-AF4F-E1BD7D8E31D5}">
  <ds:schemaRefs>
    <ds:schemaRef ds:uri="http://schemas.microsoft.com/sharepoint/v3/contenttype/forms"/>
  </ds:schemaRefs>
</ds:datastoreItem>
</file>

<file path=customXml/itemProps2.xml><?xml version="1.0" encoding="utf-8"?>
<ds:datastoreItem xmlns:ds="http://schemas.openxmlformats.org/officeDocument/2006/customXml" ds:itemID="{47611E53-CEDC-4AA7-9E62-F03B9AA78FA7}">
  <ds:schemaRefs>
    <ds:schemaRef ds:uri="http://schemas.microsoft.com/office/2006/metadata/properties"/>
    <ds:schemaRef ds:uri="http://schemas.microsoft.com/office/infopath/2007/PartnerControls"/>
    <ds:schemaRef ds:uri="ccd5c188-94db-43d3-b6a3-477d029ea627"/>
    <ds:schemaRef ds:uri="e5c938dd-dea5-4903-906f-0731d790b796"/>
  </ds:schemaRefs>
</ds:datastoreItem>
</file>

<file path=customXml/itemProps3.xml><?xml version="1.0" encoding="utf-8"?>
<ds:datastoreItem xmlns:ds="http://schemas.openxmlformats.org/officeDocument/2006/customXml" ds:itemID="{DFB2B74E-7A08-440B-B510-B9AC26091A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c938dd-dea5-4903-906f-0731d790b796"/>
    <ds:schemaRef ds:uri="ccd5c188-94db-43d3-b6a3-477d029ea6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SCHEV169TemplatePLAIN (3)</Template>
  <TotalTime>15</TotalTime>
  <Words>325</Words>
  <Application>Microsoft Office PowerPoint</Application>
  <PresentationFormat>On-screen Show (16:9)</PresentationFormat>
  <Paragraphs>41</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Franklin Gothic Book</vt:lpstr>
      <vt:lpstr>Franklin Gothic Medium</vt:lpstr>
      <vt:lpstr>Franklin Gothic Medium Cond</vt:lpstr>
      <vt:lpstr>Palatino Linotype</vt:lpstr>
      <vt:lpstr>169LongPPTTemplate</vt:lpstr>
      <vt:lpstr>Top 10 Questions Board Members Should Be Asking </vt:lpstr>
      <vt:lpstr>Strategy, Mission and Governance-related Questions: </vt:lpstr>
      <vt:lpstr>Strategy, Mission and Governance-related Questions continued: </vt:lpstr>
      <vt:lpstr>Financial and Infrastructure Questions:</vt:lpstr>
      <vt:lpstr>Academic and Student-related Questions:</vt:lpstr>
      <vt:lpstr>A Few Tips For Using These Questions</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Osberger, Laura (SCHEV)</dc:creator>
  <dc:description>16:9 rectangular template</dc:description>
  <cp:lastModifiedBy>Osberger, Laura (SCHEV)</cp:lastModifiedBy>
  <cp:revision>4</cp:revision>
  <cp:lastPrinted>2016-12-06T20:27:31Z</cp:lastPrinted>
  <dcterms:created xsi:type="dcterms:W3CDTF">2025-11-06T13:28:00Z</dcterms:created>
  <dcterms:modified xsi:type="dcterms:W3CDTF">2025-11-06T13:45:06Z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0x010100F7F0518BAD7037488BCAFA147A976637</vt:lpwstr>
  </property>
</Properties>
</file>